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6"/>
  </p:notesMasterIdLst>
  <p:sldIdLst>
    <p:sldId id="256" r:id="rId2"/>
    <p:sldId id="359" r:id="rId3"/>
    <p:sldId id="358" r:id="rId4"/>
    <p:sldId id="357" r:id="rId5"/>
    <p:sldId id="356" r:id="rId6"/>
    <p:sldId id="388" r:id="rId7"/>
    <p:sldId id="387" r:id="rId8"/>
    <p:sldId id="390" r:id="rId9"/>
    <p:sldId id="352" r:id="rId10"/>
    <p:sldId id="296" r:id="rId11"/>
    <p:sldId id="285" r:id="rId12"/>
    <p:sldId id="287" r:id="rId13"/>
    <p:sldId id="286" r:id="rId14"/>
    <p:sldId id="288" r:id="rId15"/>
    <p:sldId id="306" r:id="rId16"/>
    <p:sldId id="307" r:id="rId17"/>
    <p:sldId id="290" r:id="rId18"/>
    <p:sldId id="293" r:id="rId19"/>
    <p:sldId id="431" r:id="rId20"/>
    <p:sldId id="297" r:id="rId21"/>
    <p:sldId id="295" r:id="rId22"/>
    <p:sldId id="292" r:id="rId23"/>
    <p:sldId id="299" r:id="rId24"/>
    <p:sldId id="425" r:id="rId25"/>
    <p:sldId id="300" r:id="rId26"/>
    <p:sldId id="314" r:id="rId27"/>
    <p:sldId id="433" r:id="rId28"/>
    <p:sldId id="310" r:id="rId29"/>
    <p:sldId id="308" r:id="rId30"/>
    <p:sldId id="301" r:id="rId31"/>
    <p:sldId id="309" r:id="rId32"/>
    <p:sldId id="312" r:id="rId33"/>
    <p:sldId id="311" r:id="rId34"/>
    <p:sldId id="313" r:id="rId35"/>
    <p:sldId id="426" r:id="rId36"/>
    <p:sldId id="381" r:id="rId37"/>
    <p:sldId id="386" r:id="rId38"/>
    <p:sldId id="385" r:id="rId39"/>
    <p:sldId id="384" r:id="rId40"/>
    <p:sldId id="383" r:id="rId41"/>
    <p:sldId id="382" r:id="rId42"/>
    <p:sldId id="393" r:id="rId43"/>
    <p:sldId id="378" r:id="rId44"/>
    <p:sldId id="376" r:id="rId45"/>
    <p:sldId id="377" r:id="rId46"/>
    <p:sldId id="408" r:id="rId47"/>
    <p:sldId id="423" r:id="rId48"/>
    <p:sldId id="424" r:id="rId49"/>
    <p:sldId id="394" r:id="rId50"/>
    <p:sldId id="379" r:id="rId51"/>
    <p:sldId id="374" r:id="rId52"/>
    <p:sldId id="373" r:id="rId53"/>
    <p:sldId id="372" r:id="rId54"/>
    <p:sldId id="371" r:id="rId55"/>
    <p:sldId id="370" r:id="rId56"/>
    <p:sldId id="395" r:id="rId57"/>
    <p:sldId id="402" r:id="rId58"/>
    <p:sldId id="403" r:id="rId59"/>
    <p:sldId id="369" r:id="rId60"/>
    <p:sldId id="368" r:id="rId61"/>
    <p:sldId id="367" r:id="rId62"/>
    <p:sldId id="366" r:id="rId63"/>
    <p:sldId id="400" r:id="rId64"/>
    <p:sldId id="365" r:id="rId65"/>
    <p:sldId id="364" r:id="rId66"/>
    <p:sldId id="401" r:id="rId67"/>
    <p:sldId id="409" r:id="rId68"/>
    <p:sldId id="419" r:id="rId69"/>
    <p:sldId id="305" r:id="rId70"/>
    <p:sldId id="316" r:id="rId71"/>
    <p:sldId id="317" r:id="rId72"/>
    <p:sldId id="318" r:id="rId73"/>
    <p:sldId id="320" r:id="rId74"/>
    <p:sldId id="315" r:id="rId75"/>
    <p:sldId id="322" r:id="rId76"/>
    <p:sldId id="341" r:id="rId77"/>
    <p:sldId id="342" r:id="rId78"/>
    <p:sldId id="404" r:id="rId79"/>
    <p:sldId id="279" r:id="rId80"/>
    <p:sldId id="422" r:id="rId81"/>
    <p:sldId id="406" r:id="rId82"/>
    <p:sldId id="337" r:id="rId83"/>
    <p:sldId id="339" r:id="rId84"/>
    <p:sldId id="294" r:id="rId85"/>
    <p:sldId id="338" r:id="rId86"/>
    <p:sldId id="349" r:id="rId87"/>
    <p:sldId id="344" r:id="rId88"/>
    <p:sldId id="347" r:id="rId89"/>
    <p:sldId id="345" r:id="rId90"/>
    <p:sldId id="343" r:id="rId91"/>
    <p:sldId id="348" r:id="rId92"/>
    <p:sldId id="350" r:id="rId93"/>
    <p:sldId id="389" r:id="rId94"/>
    <p:sldId id="412"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BBA"/>
    <a:srgbClr val="FFFF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82"/>
    <p:restoredTop sz="80929"/>
  </p:normalViewPr>
  <p:slideViewPr>
    <p:cSldViewPr snapToGrid="0">
      <p:cViewPr varScale="1">
        <p:scale>
          <a:sx n="97" d="100"/>
          <a:sy n="97" d="100"/>
        </p:scale>
        <p:origin x="1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B5D76-910D-C746-B845-7D43C7DB2DBD}"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75261C-3372-4241-B7E1-2D0A12B3A35E}" type="slidenum">
              <a:rPr lang="en-US" smtClean="0"/>
              <a:t>‹#›</a:t>
            </a:fld>
            <a:endParaRPr lang="en-US"/>
          </a:p>
        </p:txBody>
      </p:sp>
    </p:spTree>
    <p:extLst>
      <p:ext uri="{BB962C8B-B14F-4D97-AF65-F5344CB8AC3E}">
        <p14:creationId xmlns:p14="http://schemas.microsoft.com/office/powerpoint/2010/main" val="1723558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bmj.com/content/375/bmj.n2365"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www.nature.com/articles/nrmicro1845"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everyone, welcome to the short course on infectious disease modeling. </a:t>
            </a:r>
          </a:p>
        </p:txBody>
      </p:sp>
      <p:sp>
        <p:nvSpPr>
          <p:cNvPr id="4" name="Slide Number Placeholder 3"/>
          <p:cNvSpPr>
            <a:spLocks noGrp="1"/>
          </p:cNvSpPr>
          <p:nvPr>
            <p:ph type="sldNum" sz="quarter" idx="5"/>
          </p:nvPr>
        </p:nvSpPr>
        <p:spPr/>
        <p:txBody>
          <a:bodyPr/>
          <a:lstStyle/>
          <a:p>
            <a:fld id="{9A75261C-3372-4241-B7E1-2D0A12B3A35E}" type="slidenum">
              <a:rPr lang="en-US" smtClean="0"/>
              <a:t>1</a:t>
            </a:fld>
            <a:endParaRPr lang="en-US"/>
          </a:p>
        </p:txBody>
      </p:sp>
    </p:spTree>
    <p:extLst>
      <p:ext uri="{BB962C8B-B14F-4D97-AF65-F5344CB8AC3E}">
        <p14:creationId xmlns:p14="http://schemas.microsoft.com/office/powerpoint/2010/main" val="1430090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TESS START</a:t>
            </a:r>
          </a:p>
        </p:txBody>
      </p:sp>
      <p:sp>
        <p:nvSpPr>
          <p:cNvPr id="4" name="Slide Number Placeholder 3"/>
          <p:cNvSpPr>
            <a:spLocks noGrp="1"/>
          </p:cNvSpPr>
          <p:nvPr>
            <p:ph type="sldNum" sz="quarter" idx="5"/>
          </p:nvPr>
        </p:nvSpPr>
        <p:spPr/>
        <p:txBody>
          <a:bodyPr/>
          <a:lstStyle/>
          <a:p>
            <a:fld id="{9A75261C-3372-4241-B7E1-2D0A12B3A35E}" type="slidenum">
              <a:rPr lang="en-US" smtClean="0"/>
              <a:t>10</a:t>
            </a:fld>
            <a:endParaRPr lang="en-US"/>
          </a:p>
        </p:txBody>
      </p:sp>
    </p:spTree>
    <p:extLst>
      <p:ext uri="{BB962C8B-B14F-4D97-AF65-F5344CB8AC3E}">
        <p14:creationId xmlns:p14="http://schemas.microsoft.com/office/powerpoint/2010/main" val="2413384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a:t>
            </a:r>
            <a:r>
              <a:rPr lang="en-US" b="0" i="0" u="none" strike="noStrike" dirty="0">
                <a:solidFill>
                  <a:srgbClr val="ECECEC"/>
                </a:solidFill>
                <a:effectLst/>
                <a:latin typeface="Söhne"/>
              </a:rPr>
              <a:t>For diseases that have reached an endemic equilibrium in a population, when the transmission rate and population is </a:t>
            </a:r>
            <a:r>
              <a:rPr lang="en-US" b="0" i="0" u="none" strike="noStrike" dirty="0" err="1">
                <a:solidFill>
                  <a:srgbClr val="ECECEC"/>
                </a:solidFill>
                <a:effectLst/>
                <a:latin typeface="Söhne"/>
              </a:rPr>
              <a:t>stabliized</a:t>
            </a:r>
            <a:endParaRPr lang="en-US" b="0" i="0" u="none" strike="noStrike" dirty="0">
              <a:solidFill>
                <a:srgbClr val="ECECEC"/>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11</a:t>
            </a:fld>
            <a:endParaRPr lang="en-US"/>
          </a:p>
        </p:txBody>
      </p:sp>
    </p:spTree>
    <p:extLst>
      <p:ext uri="{BB962C8B-B14F-4D97-AF65-F5344CB8AC3E}">
        <p14:creationId xmlns:p14="http://schemas.microsoft.com/office/powerpoint/2010/main" val="35773680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rate of change in compartment size = rate of change * compartment size</a:t>
            </a:r>
          </a:p>
        </p:txBody>
      </p:sp>
      <p:sp>
        <p:nvSpPr>
          <p:cNvPr id="4" name="Slide Number Placeholder 3"/>
          <p:cNvSpPr>
            <a:spLocks noGrp="1"/>
          </p:cNvSpPr>
          <p:nvPr>
            <p:ph type="sldNum" sz="quarter" idx="5"/>
          </p:nvPr>
        </p:nvSpPr>
        <p:spPr/>
        <p:txBody>
          <a:bodyPr/>
          <a:lstStyle/>
          <a:p>
            <a:fld id="{9A75261C-3372-4241-B7E1-2D0A12B3A35E}" type="slidenum">
              <a:rPr lang="en-US" smtClean="0"/>
              <a:t>12</a:t>
            </a:fld>
            <a:endParaRPr lang="en-US"/>
          </a:p>
        </p:txBody>
      </p:sp>
    </p:spTree>
    <p:extLst>
      <p:ext uri="{BB962C8B-B14F-4D97-AF65-F5344CB8AC3E}">
        <p14:creationId xmlns:p14="http://schemas.microsoft.com/office/powerpoint/2010/main" val="107164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want to make sure this makes sense to those of you who might not have encountered differential equations much recently. Occasionally, for simple models, these equations can be solved analytically – but this generally not the case for dynamic models because of the multiplicative terms. In general you’ll use an ODE solver such as </a:t>
            </a:r>
            <a:r>
              <a:rPr lang="en-US" dirty="0" err="1"/>
              <a:t>deSOLVE</a:t>
            </a:r>
            <a:r>
              <a:rPr lang="en-US" dirty="0"/>
              <a:t> in R to numerically approximate the solutions by discretizing what would otherwise be a continuous-time equation – so you don’t need to remember how to solve ODEs for this class.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13</a:t>
            </a:fld>
            <a:endParaRPr lang="en-US"/>
          </a:p>
        </p:txBody>
      </p:sp>
    </p:spTree>
    <p:extLst>
      <p:ext uri="{BB962C8B-B14F-4D97-AF65-F5344CB8AC3E}">
        <p14:creationId xmlns:p14="http://schemas.microsoft.com/office/powerpoint/2010/main" val="399438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0.5 -&gt; 39% probability someone recovers in 1 day, 63% probably someone recovers in 2 days, etc. When rates are small – like below 20% </a:t>
            </a:r>
            <a:r>
              <a:rPr lang="en-US" dirty="0" err="1"/>
              <a:t>ish</a:t>
            </a:r>
            <a:r>
              <a:rPr lang="en-US" dirty="0"/>
              <a:t> – the daily rate approximately equals the daily probability. </a:t>
            </a:r>
          </a:p>
          <a:p>
            <a:endParaRPr lang="en-US" dirty="0"/>
          </a:p>
          <a:p>
            <a:r>
              <a:rPr lang="en-US" dirty="0"/>
              <a:t>Mention that ODE can allow for rates that vary over time, in which case time to event would not be exponentially distributed</a:t>
            </a:r>
            <a:r>
              <a:rPr lang="en-US" dirty="0">
                <a:highlight>
                  <a:srgbClr val="FFFF00"/>
                </a:highlight>
              </a:rPr>
              <a:t>. </a:t>
            </a:r>
          </a:p>
        </p:txBody>
      </p:sp>
      <p:sp>
        <p:nvSpPr>
          <p:cNvPr id="4" name="Slide Number Placeholder 3"/>
          <p:cNvSpPr>
            <a:spLocks noGrp="1"/>
          </p:cNvSpPr>
          <p:nvPr>
            <p:ph type="sldNum" sz="quarter" idx="5"/>
          </p:nvPr>
        </p:nvSpPr>
        <p:spPr/>
        <p:txBody>
          <a:bodyPr/>
          <a:lstStyle/>
          <a:p>
            <a:fld id="{9A75261C-3372-4241-B7E1-2D0A12B3A35E}" type="slidenum">
              <a:rPr lang="en-US" smtClean="0"/>
              <a:t>14</a:t>
            </a:fld>
            <a:endParaRPr lang="en-US"/>
          </a:p>
        </p:txBody>
      </p:sp>
    </p:spTree>
    <p:extLst>
      <p:ext uri="{BB962C8B-B14F-4D97-AF65-F5344CB8AC3E}">
        <p14:creationId xmlns:p14="http://schemas.microsoft.com/office/powerpoint/2010/main" val="684777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means that, if we turn off entries to the I compartment and just follow a group of infected people over time, the probability that they have recovered by any given point t is characterized by the cumulative distribution function of the exponential distribution. And thus the probability they are still infected equals one minus that CDF. So if we simulated this system over time it would look the same as plotting 1-CDF of the exponential distribution, for any given rate gamma. </a:t>
            </a:r>
          </a:p>
        </p:txBody>
      </p:sp>
      <p:sp>
        <p:nvSpPr>
          <p:cNvPr id="4" name="Slide Number Placeholder 3"/>
          <p:cNvSpPr>
            <a:spLocks noGrp="1"/>
          </p:cNvSpPr>
          <p:nvPr>
            <p:ph type="sldNum" sz="quarter" idx="5"/>
          </p:nvPr>
        </p:nvSpPr>
        <p:spPr/>
        <p:txBody>
          <a:bodyPr/>
          <a:lstStyle/>
          <a:p>
            <a:fld id="{9A75261C-3372-4241-B7E1-2D0A12B3A35E}" type="slidenum">
              <a:rPr lang="en-US" smtClean="0"/>
              <a:t>15</a:t>
            </a:fld>
            <a:endParaRPr lang="en-US"/>
          </a:p>
        </p:txBody>
      </p:sp>
    </p:spTree>
    <p:extLst>
      <p:ext uri="{BB962C8B-B14F-4D97-AF65-F5344CB8AC3E}">
        <p14:creationId xmlns:p14="http://schemas.microsoft.com/office/powerpoint/2010/main" val="4199151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the avg duration of infectiousness = 1/gamma. </a:t>
            </a:r>
          </a:p>
        </p:txBody>
      </p:sp>
      <p:sp>
        <p:nvSpPr>
          <p:cNvPr id="4" name="Slide Number Placeholder 3"/>
          <p:cNvSpPr>
            <a:spLocks noGrp="1"/>
          </p:cNvSpPr>
          <p:nvPr>
            <p:ph type="sldNum" sz="quarter" idx="5"/>
          </p:nvPr>
        </p:nvSpPr>
        <p:spPr/>
        <p:txBody>
          <a:bodyPr/>
          <a:lstStyle/>
          <a:p>
            <a:fld id="{9A75261C-3372-4241-B7E1-2D0A12B3A35E}" type="slidenum">
              <a:rPr lang="en-US" smtClean="0"/>
              <a:t>16</a:t>
            </a:fld>
            <a:endParaRPr lang="en-US"/>
          </a:p>
        </p:txBody>
      </p:sp>
    </p:spTree>
    <p:extLst>
      <p:ext uri="{BB962C8B-B14F-4D97-AF65-F5344CB8AC3E}">
        <p14:creationId xmlns:p14="http://schemas.microsoft.com/office/powerpoint/2010/main" val="3470628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Everytime</a:t>
            </a:r>
            <a:r>
              <a:rPr lang="en-US" dirty="0"/>
              <a:t> I say number, this can also be just the proportion of the population. Sometimes people or papers will talk about the “transmission rate” and I’ve seen that used to refer to both beta and lambda. </a:t>
            </a:r>
          </a:p>
          <a:p>
            <a:endParaRPr lang="en-US" dirty="0"/>
          </a:p>
          <a:p>
            <a:r>
              <a:rPr lang="en-US" dirty="0"/>
              <a:t>Beta is usually calibrated</a:t>
            </a:r>
          </a:p>
        </p:txBody>
      </p:sp>
      <p:sp>
        <p:nvSpPr>
          <p:cNvPr id="4" name="Slide Number Placeholder 3"/>
          <p:cNvSpPr>
            <a:spLocks noGrp="1"/>
          </p:cNvSpPr>
          <p:nvPr>
            <p:ph type="sldNum" sz="quarter" idx="5"/>
          </p:nvPr>
        </p:nvSpPr>
        <p:spPr/>
        <p:txBody>
          <a:bodyPr/>
          <a:lstStyle/>
          <a:p>
            <a:fld id="{9A75261C-3372-4241-B7E1-2D0A12B3A35E}" type="slidenum">
              <a:rPr lang="en-US" smtClean="0"/>
              <a:t>17</a:t>
            </a:fld>
            <a:endParaRPr lang="en-US"/>
          </a:p>
        </p:txBody>
      </p:sp>
    </p:spTree>
    <p:extLst>
      <p:ext uri="{BB962C8B-B14F-4D97-AF65-F5344CB8AC3E}">
        <p14:creationId xmlns:p14="http://schemas.microsoft.com/office/powerpoint/2010/main" val="4260717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try to estimate beta through it’s relationship with the basic reproductive number, R0. </a:t>
            </a:r>
          </a:p>
          <a:p>
            <a:r>
              <a:rPr lang="en-US" dirty="0"/>
              <a:t>R0 is an important concept in ID epi more broadly. Can help characterize system dynamics. </a:t>
            </a:r>
          </a:p>
          <a:p>
            <a:endParaRPr lang="en-US" dirty="0"/>
          </a:p>
          <a:p>
            <a:r>
              <a:rPr lang="en-US" dirty="0"/>
              <a:t>Does anyone want to define 1 of these 2 concepts or tell me the main difference between them?</a:t>
            </a:r>
          </a:p>
          <a:p>
            <a:endParaRPr lang="en-US" dirty="0"/>
          </a:p>
          <a:p>
            <a:r>
              <a:rPr lang="en-US" dirty="0"/>
              <a:t>In a given setting because R0 depends on the effective contact rate, which can vary if, say, population contact patterns change – for instance in response to a global pandemic.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rPr>
              <a:t>Why are these different? </a:t>
            </a:r>
            <a:r>
              <a:rPr lang="en-US" b="1" dirty="0">
                <a:solidFill>
                  <a:srgbClr val="C00000"/>
                </a:solidFill>
              </a:rPr>
              <a:t>Herd immunity</a:t>
            </a:r>
            <a:endParaRPr lang="en-US" dirty="0">
              <a:solidFill>
                <a:srgbClr val="C00000"/>
              </a:solidFill>
            </a:endParaRPr>
          </a:p>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18</a:t>
            </a:fld>
            <a:endParaRPr lang="en-US"/>
          </a:p>
        </p:txBody>
      </p:sp>
    </p:spTree>
    <p:extLst>
      <p:ext uri="{BB962C8B-B14F-4D97-AF65-F5344CB8AC3E}">
        <p14:creationId xmlns:p14="http://schemas.microsoft.com/office/powerpoint/2010/main" val="1528052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try to estimate beta through it’s relationship with the basic reproductive number, R0. </a:t>
            </a:r>
          </a:p>
          <a:p>
            <a:r>
              <a:rPr lang="en-US" dirty="0"/>
              <a:t>R0 is an important concept in ID epi more broadly. Can help characterize system dynamics. </a:t>
            </a:r>
          </a:p>
          <a:p>
            <a:r>
              <a:rPr lang="en-US" dirty="0"/>
              <a:t>Does anyone want to define 1 of these 2 concepts or tell me the main difference between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C00000"/>
                </a:solidFill>
              </a:rPr>
              <a:t>Why are these different? </a:t>
            </a:r>
            <a:r>
              <a:rPr lang="en-US" b="1" dirty="0">
                <a:solidFill>
                  <a:srgbClr val="C00000"/>
                </a:solidFill>
              </a:rPr>
              <a:t>Herd immunity</a:t>
            </a:r>
            <a:endParaRPr lang="en-US" dirty="0">
              <a:solidFill>
                <a:srgbClr val="C00000"/>
              </a:solidFill>
            </a:endParaRPr>
          </a:p>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19</a:t>
            </a:fld>
            <a:endParaRPr lang="en-US"/>
          </a:p>
        </p:txBody>
      </p:sp>
    </p:spTree>
    <p:extLst>
      <p:ext uri="{BB962C8B-B14F-4D97-AF65-F5344CB8AC3E}">
        <p14:creationId xmlns:p14="http://schemas.microsoft.com/office/powerpoint/2010/main" val="1902468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we’d like to thank our two previous mentors at Stanford, Jason Andrew and Jeremy Goldhaber-</a:t>
            </a:r>
            <a:r>
              <a:rPr lang="en-US" err="1"/>
              <a:t>Fiebert</a:t>
            </a:r>
            <a:r>
              <a:rPr lang="en-US"/>
              <a:t> who kindly shared their class materials with us</a:t>
            </a:r>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2</a:t>
            </a:fld>
            <a:endParaRPr lang="en-US"/>
          </a:p>
        </p:txBody>
      </p:sp>
    </p:spTree>
    <p:extLst>
      <p:ext uri="{BB962C8B-B14F-4D97-AF65-F5344CB8AC3E}">
        <p14:creationId xmlns:p14="http://schemas.microsoft.com/office/powerpoint/2010/main" val="420548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these citations are systematic reviews, which to some extent addresses some variation across methods and settings. </a:t>
            </a:r>
          </a:p>
          <a:p>
            <a:r>
              <a:rPr lang="en-US" dirty="0"/>
              <a:t>Explain why we care about R0 (especially at the beginning of an epidemic) and then Rt (later)</a:t>
            </a:r>
          </a:p>
        </p:txBody>
      </p:sp>
      <p:sp>
        <p:nvSpPr>
          <p:cNvPr id="4" name="Slide Number Placeholder 3"/>
          <p:cNvSpPr>
            <a:spLocks noGrp="1"/>
          </p:cNvSpPr>
          <p:nvPr>
            <p:ph type="sldNum" sz="quarter" idx="5"/>
          </p:nvPr>
        </p:nvSpPr>
        <p:spPr/>
        <p:txBody>
          <a:bodyPr/>
          <a:lstStyle/>
          <a:p>
            <a:fld id="{9A75261C-3372-4241-B7E1-2D0A12B3A35E}" type="slidenum">
              <a:rPr lang="en-US" smtClean="0"/>
              <a:t>20</a:t>
            </a:fld>
            <a:endParaRPr lang="en-US"/>
          </a:p>
        </p:txBody>
      </p:sp>
    </p:spTree>
    <p:extLst>
      <p:ext uri="{BB962C8B-B14F-4D97-AF65-F5344CB8AC3E}">
        <p14:creationId xmlns:p14="http://schemas.microsoft.com/office/powerpoint/2010/main" val="910646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concept: herd immunity</a:t>
            </a:r>
          </a:p>
          <a:p>
            <a:r>
              <a:rPr lang="en-US" dirty="0"/>
              <a:t>Susceptibility is the limiting factors for epidemics to start or end</a:t>
            </a:r>
          </a:p>
          <a:p>
            <a:r>
              <a:rPr lang="en-US" dirty="0"/>
              <a:t>Susceptible individuals can benefit from having people with immunity either through infection or vaccination around them. -&gt; herd immunity</a:t>
            </a:r>
          </a:p>
          <a:p>
            <a:r>
              <a:rPr lang="en-US" dirty="0"/>
              <a:t>The animated image </a:t>
            </a:r>
            <a:r>
              <a:rPr lang="en-US" dirty="0" err="1"/>
              <a:t>illaborates</a:t>
            </a:r>
            <a:r>
              <a:rPr lang="en-US" dirty="0"/>
              <a:t> how herd immunity prevents epidemics from growing (yellow - </a:t>
            </a:r>
            <a:r>
              <a:rPr lang="en-US" dirty="0" err="1"/>
              <a:t>immuned</a:t>
            </a:r>
            <a:r>
              <a:rPr lang="en-US" dirty="0"/>
              <a:t>, blue – susceptible)</a:t>
            </a:r>
          </a:p>
          <a:p>
            <a:endParaRPr lang="en-US" dirty="0"/>
          </a:p>
          <a:p>
            <a:r>
              <a:rPr lang="en-US" dirty="0"/>
              <a:t>The threshold in the level of immunity to end an outbreak varies by disease (lower R0 -&gt; lower the threshold is)</a:t>
            </a:r>
          </a:p>
        </p:txBody>
      </p:sp>
      <p:sp>
        <p:nvSpPr>
          <p:cNvPr id="4" name="Slide Number Placeholder 3"/>
          <p:cNvSpPr>
            <a:spLocks noGrp="1"/>
          </p:cNvSpPr>
          <p:nvPr>
            <p:ph type="sldNum" sz="quarter" idx="5"/>
          </p:nvPr>
        </p:nvSpPr>
        <p:spPr/>
        <p:txBody>
          <a:bodyPr/>
          <a:lstStyle/>
          <a:p>
            <a:fld id="{9A75261C-3372-4241-B7E1-2D0A12B3A35E}" type="slidenum">
              <a:rPr lang="en-US" smtClean="0"/>
              <a:t>21</a:t>
            </a:fld>
            <a:endParaRPr lang="en-US"/>
          </a:p>
        </p:txBody>
      </p:sp>
    </p:spTree>
    <p:extLst>
      <p:ext uri="{BB962C8B-B14F-4D97-AF65-F5344CB8AC3E}">
        <p14:creationId xmlns:p14="http://schemas.microsoft.com/office/powerpoint/2010/main" val="34718004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Survey if people are familiar with using R. </a:t>
            </a:r>
          </a:p>
        </p:txBody>
      </p:sp>
      <p:sp>
        <p:nvSpPr>
          <p:cNvPr id="4" name="Slide Number Placeholder 3"/>
          <p:cNvSpPr>
            <a:spLocks noGrp="1"/>
          </p:cNvSpPr>
          <p:nvPr>
            <p:ph type="sldNum" sz="quarter" idx="5"/>
          </p:nvPr>
        </p:nvSpPr>
        <p:spPr/>
        <p:txBody>
          <a:bodyPr/>
          <a:lstStyle/>
          <a:p>
            <a:fld id="{9A75261C-3372-4241-B7E1-2D0A12B3A35E}" type="slidenum">
              <a:rPr lang="en-US" smtClean="0"/>
              <a:t>23</a:t>
            </a:fld>
            <a:endParaRPr lang="en-US"/>
          </a:p>
        </p:txBody>
      </p:sp>
    </p:spTree>
    <p:extLst>
      <p:ext uri="{BB962C8B-B14F-4D97-AF65-F5344CB8AC3E}">
        <p14:creationId xmlns:p14="http://schemas.microsoft.com/office/powerpoint/2010/main" val="2795526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basic SIR model is pretty unrealistic – and this slide describes some reasons why. We’re going to talk about adjustments we can make to the SIR model, still using this dynamic compartmental modeling framework, that will overcome these limitations. The first is one we encountered in the R sessions just now – we know that lots of infectious diseases are endemic, and continuously spreading (not huge outbreaks that quickly die out) – but endemicity is not really possible with the basic SIR model. </a:t>
            </a:r>
          </a:p>
          <a:p>
            <a:r>
              <a:rPr lang="en-US"/>
              <a:t>Can anybody think of changes we could make that would allow a disease to become endemic? </a:t>
            </a:r>
          </a:p>
        </p:txBody>
      </p:sp>
      <p:sp>
        <p:nvSpPr>
          <p:cNvPr id="4" name="Slide Number Placeholder 3"/>
          <p:cNvSpPr>
            <a:spLocks noGrp="1"/>
          </p:cNvSpPr>
          <p:nvPr>
            <p:ph type="sldNum" sz="quarter" idx="5"/>
          </p:nvPr>
        </p:nvSpPr>
        <p:spPr/>
        <p:txBody>
          <a:bodyPr/>
          <a:lstStyle/>
          <a:p>
            <a:fld id="{9A75261C-3372-4241-B7E1-2D0A12B3A35E}" type="slidenum">
              <a:rPr lang="en-US" smtClean="0"/>
              <a:t>26</a:t>
            </a:fld>
            <a:endParaRPr lang="en-US"/>
          </a:p>
        </p:txBody>
      </p:sp>
    </p:spTree>
    <p:extLst>
      <p:ext uri="{BB962C8B-B14F-4D97-AF65-F5344CB8AC3E}">
        <p14:creationId xmlns:p14="http://schemas.microsoft.com/office/powerpoint/2010/main" val="1368882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basic SIR model is pretty unrealistic – and this slide describes some reasons why. We’re going to talk about adjustments we can make to the SIR model, still using this dynamic compartmental modeling framework, that will overcome these limitations. The first is one we encountered in the R sessions just now – we know that lots of infectious diseases are endemic, and continuously spreading (not huge outbreaks that quickly die out) – but endemicity is not really possible with the basic SIR model. </a:t>
            </a:r>
          </a:p>
          <a:p>
            <a:r>
              <a:rPr lang="en-US"/>
              <a:t>Can anybody think of changes we could make that would allow a disease to become endemic? </a:t>
            </a:r>
          </a:p>
        </p:txBody>
      </p:sp>
      <p:sp>
        <p:nvSpPr>
          <p:cNvPr id="4" name="Slide Number Placeholder 3"/>
          <p:cNvSpPr>
            <a:spLocks noGrp="1"/>
          </p:cNvSpPr>
          <p:nvPr>
            <p:ph type="sldNum" sz="quarter" idx="5"/>
          </p:nvPr>
        </p:nvSpPr>
        <p:spPr/>
        <p:txBody>
          <a:bodyPr/>
          <a:lstStyle/>
          <a:p>
            <a:fld id="{9A75261C-3372-4241-B7E1-2D0A12B3A35E}" type="slidenum">
              <a:rPr lang="en-US" smtClean="0"/>
              <a:t>27</a:t>
            </a:fld>
            <a:endParaRPr lang="en-US"/>
          </a:p>
        </p:txBody>
      </p:sp>
    </p:spTree>
    <p:extLst>
      <p:ext uri="{BB962C8B-B14F-4D97-AF65-F5344CB8AC3E}">
        <p14:creationId xmlns:p14="http://schemas.microsoft.com/office/powerpoint/2010/main" val="688174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is a stricter threshold for when the epidemic takes off, and R0 is smaller for a given beta and gamma. Can you think of why this might be? </a:t>
            </a:r>
          </a:p>
        </p:txBody>
      </p:sp>
      <p:sp>
        <p:nvSpPr>
          <p:cNvPr id="4" name="Slide Number Placeholder 3"/>
          <p:cNvSpPr>
            <a:spLocks noGrp="1"/>
          </p:cNvSpPr>
          <p:nvPr>
            <p:ph type="sldNum" sz="quarter" idx="5"/>
          </p:nvPr>
        </p:nvSpPr>
        <p:spPr/>
        <p:txBody>
          <a:bodyPr/>
          <a:lstStyle/>
          <a:p>
            <a:fld id="{9A75261C-3372-4241-B7E1-2D0A12B3A35E}" type="slidenum">
              <a:rPr lang="en-US" smtClean="0"/>
              <a:t>32</a:t>
            </a:fld>
            <a:endParaRPr lang="en-US"/>
          </a:p>
        </p:txBody>
      </p:sp>
    </p:spTree>
    <p:extLst>
      <p:ext uri="{BB962C8B-B14F-4D97-AF65-F5344CB8AC3E}">
        <p14:creationId xmlns:p14="http://schemas.microsoft.com/office/powerpoint/2010/main" val="122050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long time horizons, need to increase </a:t>
                </a:r>
                <a14:m>
                  <m:oMath xmlns:m="http://schemas.openxmlformats.org/officeDocument/2006/math">
                    <m:r>
                      <a:rPr lang="en-US" sz="1200" i="1" dirty="0" smtClean="0">
                        <a:latin typeface="Cambria Math" panose="02040503050406030204" pitchFamily="18" charset="0"/>
                      </a:rPr>
                      <m:t>𝑏</m:t>
                    </m:r>
                  </m:oMath>
                </a14:m>
                <a:r>
                  <a:rPr lang="en-US" sz="1200" dirty="0"/>
                  <a:t> accordingly or your population will eventually die 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what characteristics of a disease make it most important to include disease-specific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R0=beta*(1-rho)/(gamma + d), where rho is the probability an infected person dies of infection before </a:t>
                </a:r>
                <a:r>
                  <a:rPr lang="en-US" dirty="0" err="1"/>
                  <a:t>recoering</a:t>
                </a:r>
                <a:r>
                  <a:rPr lang="en-US" dirty="0"/>
                  <a:t> or dying of natural causes. </a:t>
                </a:r>
                <a:endParaRPr lang="en-US" sz="1200"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For long time horizons, need to increase </a:t>
                </a:r>
                <a:r>
                  <a:rPr lang="en-US" sz="1200" i="0" dirty="0">
                    <a:latin typeface="Cambria Math" panose="02040503050406030204" pitchFamily="18" charset="0"/>
                  </a:rPr>
                  <a:t>𝑏</a:t>
                </a:r>
                <a:r>
                  <a:rPr lang="en-US" sz="1200"/>
                  <a:t> accordingly or your population will eventually die out. what characteristics of a disease make it most important to include disease-specific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R0=beta*(1-rho)/(gamma + d), where rho is the probability an infected person dies of infection before </a:t>
                </a:r>
                <a:r>
                  <a:rPr lang="en-US" err="1"/>
                  <a:t>recoering</a:t>
                </a:r>
                <a:r>
                  <a:rPr lang="en-US"/>
                  <a:t> or dying of natural causes. </a:t>
                </a:r>
                <a:endParaRPr lang="en-US" sz="1200"/>
              </a:p>
              <a:p>
                <a:endParaRPr lang="en-US"/>
              </a:p>
            </p:txBody>
          </p:sp>
        </mc:Fallback>
      </mc:AlternateContent>
      <p:sp>
        <p:nvSpPr>
          <p:cNvPr id="4" name="Slide Number Placeholder 3"/>
          <p:cNvSpPr>
            <a:spLocks noGrp="1"/>
          </p:cNvSpPr>
          <p:nvPr>
            <p:ph type="sldNum" sz="quarter" idx="5"/>
          </p:nvPr>
        </p:nvSpPr>
        <p:spPr/>
        <p:txBody>
          <a:bodyPr/>
          <a:lstStyle/>
          <a:p>
            <a:fld id="{9A75261C-3372-4241-B7E1-2D0A12B3A35E}" type="slidenum">
              <a:rPr lang="en-US" smtClean="0"/>
              <a:t>34</a:t>
            </a:fld>
            <a:endParaRPr lang="en-US"/>
          </a:p>
        </p:txBody>
      </p:sp>
    </p:spTree>
    <p:extLst>
      <p:ext uri="{BB962C8B-B14F-4D97-AF65-F5344CB8AC3E}">
        <p14:creationId xmlns:p14="http://schemas.microsoft.com/office/powerpoint/2010/main" val="41566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84FA4-80D1-8BA9-9D03-ACE6C86AFD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37DDE1-800C-3C11-6405-8135D79F40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CFE787-3540-6A6F-67DA-F1D6314F64C5}"/>
              </a:ext>
            </a:extLst>
          </p:cNvPr>
          <p:cNvSpPr>
            <a:spLocks noGrp="1"/>
          </p:cNvSpPr>
          <p:nvPr>
            <p:ph type="body" idx="1"/>
          </p:nvPr>
        </p:nvSpPr>
        <p:spPr/>
        <p:txBody>
          <a:bodyPr/>
          <a:lstStyle/>
          <a:p>
            <a:pPr marL="171450" indent="-171450">
              <a:buFont typeface="Arial" panose="020B0604020202020204" pitchFamily="34" charset="0"/>
              <a:buChar char="•"/>
            </a:pPr>
            <a:r>
              <a:rPr lang="en-US" dirty="0"/>
              <a:t>In the previous slides, we looked at SIR which assumes immunity after </a:t>
            </a:r>
            <a:r>
              <a:rPr lang="en-US"/>
              <a:t>infection. If </a:t>
            </a:r>
            <a:r>
              <a:rPr lang="en-US" dirty="0"/>
              <a:t>there is no immunity formed after infection(i.e. experience of infection does not protect from the next infection), how would you think about modeling this case?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remove the R compartment and those who recover from the infection immediately goes back to susceptible compartment.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 we show the model without demography for simplicity - but can easily be extended to include births/deaths.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 kinds of diseases might apply to? Diseases that have rapidly waning immunity from infection such as Gonorrhea and syphilis. </a:t>
            </a:r>
            <a:r>
              <a:rPr lang="en-US" b="0" i="0" u="none" strike="noStrike" dirty="0">
                <a:solidFill>
                  <a:srgbClr val="BDC1C6"/>
                </a:solidFill>
                <a:effectLst/>
                <a:latin typeface="Google Sans"/>
              </a:rPr>
              <a:t>Having syphilis once does not protect patients from getting the disease again. </a:t>
            </a:r>
            <a:r>
              <a:rPr lang="en-US" b="0" i="0" u="none" strike="noStrike" dirty="0">
                <a:solidFill>
                  <a:srgbClr val="E2EEFF"/>
                </a:solidFill>
                <a:effectLst/>
                <a:latin typeface="Google Sans"/>
              </a:rPr>
              <a:t>Even after successful treatment, patients might still be re-infected by unprotected sexual contact</a:t>
            </a:r>
            <a:r>
              <a:rPr lang="en-US" b="0" i="0" u="none" strike="noStrike" dirty="0">
                <a:solidFill>
                  <a:srgbClr val="BDC1C6"/>
                </a:solidFill>
                <a:effectLst/>
                <a:latin typeface="Google Sans"/>
              </a:rPr>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also can be the case that there is a long-lasting immunity after infection but pathogen evolves rapidly and evade immunity. Seasonal influenza and COVID can be a good example for this.</a:t>
            </a:r>
          </a:p>
          <a:p>
            <a:pPr marL="171450" indent="-171450">
              <a:buFont typeface="Arial" panose="020B0604020202020204" pitchFamily="34" charset="0"/>
              <a:buChar char="•"/>
            </a:pPr>
            <a:r>
              <a:rPr lang="en-US" dirty="0"/>
              <a:t>However, this model is less applicable because in many cases, immunity is formed after infection and wanes over time at different rate. So we’ll look at another way of modeling this.</a:t>
            </a:r>
          </a:p>
        </p:txBody>
      </p:sp>
      <p:sp>
        <p:nvSpPr>
          <p:cNvPr id="4" name="Slide Number Placeholder 3">
            <a:extLst>
              <a:ext uri="{FF2B5EF4-FFF2-40B4-BE49-F238E27FC236}">
                <a16:creationId xmlns:a16="http://schemas.microsoft.com/office/drawing/2014/main" id="{CBD9CF3D-591C-7ED7-CBD4-D8D53BAFD635}"/>
              </a:ext>
            </a:extLst>
          </p:cNvPr>
          <p:cNvSpPr>
            <a:spLocks noGrp="1"/>
          </p:cNvSpPr>
          <p:nvPr>
            <p:ph type="sldNum" sz="quarter" idx="5"/>
          </p:nvPr>
        </p:nvSpPr>
        <p:spPr/>
        <p:txBody>
          <a:bodyPr/>
          <a:lstStyle/>
          <a:p>
            <a:fld id="{9A75261C-3372-4241-B7E1-2D0A12B3A35E}" type="slidenum">
              <a:rPr lang="en-US" smtClean="0"/>
              <a:t>36</a:t>
            </a:fld>
            <a:endParaRPr lang="en-US"/>
          </a:p>
        </p:txBody>
      </p:sp>
    </p:spTree>
    <p:extLst>
      <p:ext uri="{BB962C8B-B14F-4D97-AF65-F5344CB8AC3E}">
        <p14:creationId xmlns:p14="http://schemas.microsoft.com/office/powerpoint/2010/main" val="13202001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8C677-9064-C15D-78B2-043ABE5E2C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DBD498-E694-7961-EFCB-A1AB24826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0DC14-25AE-6440-8517-4CD6AC2B7828}"/>
              </a:ext>
            </a:extLst>
          </p:cNvPr>
          <p:cNvSpPr>
            <a:spLocks noGrp="1"/>
          </p:cNvSpPr>
          <p:nvPr>
            <p:ph type="body" idx="1"/>
          </p:nvPr>
        </p:nvSpPr>
        <p:spPr/>
        <p:txBody>
          <a:bodyPr/>
          <a:lstStyle/>
          <a:p>
            <a:pPr marL="171450" indent="-171450">
              <a:buFont typeface="Arial" panose="020B0604020202020204" pitchFamily="34" charset="0"/>
              <a:buChar char="•"/>
            </a:pPr>
            <a:r>
              <a:rPr lang="en-US" dirty="0"/>
              <a:t>Waning immunity indicates the case where immunity and protection elicited by initial infection and vaccination decreases over time. </a:t>
            </a:r>
          </a:p>
          <a:p>
            <a:pPr marL="171450" indent="-171450">
              <a:buFont typeface="Arial" panose="020B0604020202020204" pitchFamily="34" charset="0"/>
              <a:buChar char="•"/>
            </a:pPr>
            <a:r>
              <a:rPr lang="en-US" dirty="0"/>
              <a:t>Although both infection and vaccination can induce immunity, it is </a:t>
            </a:r>
            <a:r>
              <a:rPr lang="en-US" dirty="0" err="1"/>
              <a:t>oftern</a:t>
            </a:r>
            <a:r>
              <a:rPr lang="en-US" dirty="0"/>
              <a:t> hard to estimate how long the immunity lasts after infection so we’ll explain this concept mostly around vaccination.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Figure on the right shows waning immunity from vaccination for COVID-19.  y-axis indicates the level of immunity measured in the level of antibody. Primary vaccination provides protection from covid but it starts to wane and the initial shot doesn’t provide the protection after 6 months when the booster shot is recommended.</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fast or slow immunity wanes depends on host, vaccine, and pathogen factors. Older age is associated with faster waning immunity. Immunity induced by infection sometimes lasts longer than vaccination (e.g. COVID-19 vaccine lasts for 6 month before booster, </a:t>
            </a:r>
            <a:r>
              <a:rPr lang="en-US" dirty="0" err="1"/>
              <a:t>nautrall</a:t>
            </a:r>
            <a:r>
              <a:rPr lang="en-US" dirty="0"/>
              <a:t> immunity last for 9 months)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For vaccine induced immunity, vaccine types, use of adjuvants, and the dose of vaccines determine how long immunity after vaccination can provide protection against infection.</a:t>
            </a:r>
          </a:p>
          <a:p>
            <a:pPr marL="171450" indent="-171450">
              <a:buFont typeface="Arial" panose="020B0604020202020204" pitchFamily="34" charset="0"/>
              <a:buChar char="•"/>
            </a:pPr>
            <a:endParaRPr lang="en-US" dirty="0"/>
          </a:p>
          <a:p>
            <a:endParaRPr lang="en-US" dirty="0"/>
          </a:p>
          <a:p>
            <a:r>
              <a:rPr lang="en-US" dirty="0"/>
              <a:t>Adjuvants: additives to vaccines that can ramp up the immune response </a:t>
            </a:r>
          </a:p>
          <a:p>
            <a:r>
              <a:rPr lang="en-US" dirty="0"/>
              <a:t>BMPC (Bone marrow plasma cells) – type of B cells that reside in bone marrows and constantly produce antibodies after infection or vaccination</a:t>
            </a:r>
          </a:p>
          <a:p>
            <a:r>
              <a:rPr lang="en-US" dirty="0"/>
              <a:t>Immunity after vaccination in </a:t>
            </a:r>
            <a:r>
              <a:rPr lang="en-US" dirty="0" err="1"/>
              <a:t>temporate</a:t>
            </a:r>
            <a:r>
              <a:rPr lang="en-US" dirty="0"/>
              <a:t> region wanes in 3-4 months?</a:t>
            </a:r>
          </a:p>
          <a:p>
            <a:endParaRPr lang="en-US" dirty="0"/>
          </a:p>
          <a:p>
            <a:r>
              <a:rPr lang="en-US" dirty="0"/>
              <a:t>References:</a:t>
            </a:r>
          </a:p>
          <a:p>
            <a:r>
              <a:rPr lang="en-US" dirty="0"/>
              <a:t>https://</a:t>
            </a:r>
            <a:r>
              <a:rPr lang="en-US" dirty="0" err="1"/>
              <a:t>www.science.org</a:t>
            </a:r>
            <a:r>
              <a:rPr lang="en-US" dirty="0"/>
              <a:t>/content/article/why-flu-vaccines-don-t-protect-people-long</a:t>
            </a:r>
          </a:p>
          <a:p>
            <a:r>
              <a:rPr lang="en-US" dirty="0"/>
              <a:t>Graph: https://</a:t>
            </a:r>
            <a:r>
              <a:rPr lang="en-US" dirty="0" err="1"/>
              <a:t>academic.oup.com</a:t>
            </a:r>
            <a:r>
              <a:rPr lang="en-US" dirty="0"/>
              <a:t>/</a:t>
            </a:r>
            <a:r>
              <a:rPr lang="en-US" dirty="0" err="1"/>
              <a:t>cid</a:t>
            </a:r>
            <a:r>
              <a:rPr lang="en-US" dirty="0"/>
              <a:t>/article/64/5/544/2758477?login=false </a:t>
            </a:r>
          </a:p>
          <a:p>
            <a:r>
              <a:rPr lang="en-US" dirty="0"/>
              <a:t>(this is </a:t>
            </a:r>
            <a:r>
              <a:rPr lang="en-US" dirty="0" err="1"/>
              <a:t>intraseasonal</a:t>
            </a:r>
            <a:r>
              <a:rPr lang="en-US" dirty="0"/>
              <a:t> measure of declining VE against H3N2, </a:t>
            </a:r>
            <a:r>
              <a:rPr lang="en-US" b="0" i="0" u="none" strike="noStrike" dirty="0">
                <a:solidFill>
                  <a:srgbClr val="212121"/>
                </a:solidFill>
                <a:effectLst/>
                <a:latin typeface="BlinkMacSystemFont"/>
              </a:rPr>
              <a:t> 7% (absolute) per month </a:t>
            </a:r>
            <a:r>
              <a:rPr lang="en-US" dirty="0"/>
              <a:t>)</a:t>
            </a:r>
          </a:p>
          <a:p>
            <a:endParaRPr lang="en-US" dirty="0"/>
          </a:p>
        </p:txBody>
      </p:sp>
      <p:sp>
        <p:nvSpPr>
          <p:cNvPr id="4" name="Slide Number Placeholder 3">
            <a:extLst>
              <a:ext uri="{FF2B5EF4-FFF2-40B4-BE49-F238E27FC236}">
                <a16:creationId xmlns:a16="http://schemas.microsoft.com/office/drawing/2014/main" id="{0D401480-954A-E86A-905F-51964B5D4C17}"/>
              </a:ext>
            </a:extLst>
          </p:cNvPr>
          <p:cNvSpPr>
            <a:spLocks noGrp="1"/>
          </p:cNvSpPr>
          <p:nvPr>
            <p:ph type="sldNum" sz="quarter" idx="5"/>
          </p:nvPr>
        </p:nvSpPr>
        <p:spPr/>
        <p:txBody>
          <a:bodyPr/>
          <a:lstStyle/>
          <a:p>
            <a:fld id="{9A75261C-3372-4241-B7E1-2D0A12B3A35E}" type="slidenum">
              <a:rPr lang="en-US" smtClean="0"/>
              <a:t>37</a:t>
            </a:fld>
            <a:endParaRPr lang="en-US"/>
          </a:p>
        </p:txBody>
      </p:sp>
    </p:spTree>
    <p:extLst>
      <p:ext uri="{BB962C8B-B14F-4D97-AF65-F5344CB8AC3E}">
        <p14:creationId xmlns:p14="http://schemas.microsoft.com/office/powerpoint/2010/main" val="3499592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B3F89-E662-3CF0-C01F-734B3B9558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6FDBE-7CD7-3273-9838-2980DD3916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248C8-5C5B-9E9D-0493-E7DABEBD77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Here are some graph to compare vaccine-induced immunity across diseases: lifetime-immunity: tetanus, diphtheria, rubella, and measles vaccines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Pertussis vaccine provides protection for 5-10 years (need for booster in adolescent after primary vaccination in infant)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Mumps – on average wanes over 27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Graph below shows decreasing vaccine effectiveness against seasonal influenza A (H3N2 subtype) within a season, indicating that early vaccination in a season may not provide protection for late influenza season.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a:p>
            <a:endParaRPr lang="en-US"/>
          </a:p>
          <a:p>
            <a:endParaRPr lang="en-US"/>
          </a:p>
          <a:p>
            <a:r>
              <a:rPr lang="en-US"/>
              <a:t>References:</a:t>
            </a:r>
          </a:p>
          <a:p>
            <a:r>
              <a:rPr lang="en-US"/>
              <a:t>variability: https://</a:t>
            </a:r>
            <a:r>
              <a:rPr lang="en-US" err="1"/>
              <a:t>www.science.org</a:t>
            </a:r>
            <a:r>
              <a:rPr lang="en-US"/>
              <a:t>/content/article/how-long-do-vaccines-last-surprising-answers-may-help-protect-people-longer</a:t>
            </a:r>
          </a:p>
          <a:p>
            <a:r>
              <a:rPr lang="en-US"/>
              <a:t>flu VE: https://</a:t>
            </a:r>
            <a:r>
              <a:rPr lang="en-US" err="1"/>
              <a:t>academic.oup.com</a:t>
            </a:r>
            <a:r>
              <a:rPr lang="en-US"/>
              <a:t>/</a:t>
            </a:r>
            <a:r>
              <a:rPr lang="en-US" err="1"/>
              <a:t>cid</a:t>
            </a:r>
            <a:r>
              <a:rPr lang="en-US"/>
              <a:t>/article/64/5/544/2758477?login=false </a:t>
            </a:r>
          </a:p>
          <a:p>
            <a:r>
              <a:rPr lang="en-US"/>
              <a:t>(this is </a:t>
            </a:r>
            <a:r>
              <a:rPr lang="en-US" err="1"/>
              <a:t>intraseasonal</a:t>
            </a:r>
            <a:r>
              <a:rPr lang="en-US"/>
              <a:t> measure of declining VE against H3N2, </a:t>
            </a:r>
            <a:r>
              <a:rPr lang="en-US" b="0" i="0" u="none" strike="noStrike">
                <a:solidFill>
                  <a:srgbClr val="212121"/>
                </a:solidFill>
                <a:effectLst/>
                <a:latin typeface="BlinkMacSystemFont"/>
              </a:rPr>
              <a:t> 7% (absolute) per month </a:t>
            </a:r>
            <a:r>
              <a:rPr lang="en-US"/>
              <a:t>)</a:t>
            </a:r>
          </a:p>
          <a:p>
            <a:endParaRPr lang="en-US"/>
          </a:p>
        </p:txBody>
      </p:sp>
      <p:sp>
        <p:nvSpPr>
          <p:cNvPr id="4" name="Slide Number Placeholder 3">
            <a:extLst>
              <a:ext uri="{FF2B5EF4-FFF2-40B4-BE49-F238E27FC236}">
                <a16:creationId xmlns:a16="http://schemas.microsoft.com/office/drawing/2014/main" id="{C2031FF2-22E3-AD6D-532A-6F4E00A63C02}"/>
              </a:ext>
            </a:extLst>
          </p:cNvPr>
          <p:cNvSpPr>
            <a:spLocks noGrp="1"/>
          </p:cNvSpPr>
          <p:nvPr>
            <p:ph type="sldNum" sz="quarter" idx="5"/>
          </p:nvPr>
        </p:nvSpPr>
        <p:spPr/>
        <p:txBody>
          <a:bodyPr/>
          <a:lstStyle/>
          <a:p>
            <a:fld id="{9A75261C-3372-4241-B7E1-2D0A12B3A35E}" type="slidenum">
              <a:rPr lang="en-US" smtClean="0"/>
              <a:t>38</a:t>
            </a:fld>
            <a:endParaRPr lang="en-US"/>
          </a:p>
        </p:txBody>
      </p:sp>
    </p:spTree>
    <p:extLst>
      <p:ext uri="{BB962C8B-B14F-4D97-AF65-F5344CB8AC3E}">
        <p14:creationId xmlns:p14="http://schemas.microsoft.com/office/powerpoint/2010/main" val="2798943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Our goal today is to learn how to build and implement infectious disease models but before we get into the technical part, we can first think about what makes infectious disease distinct from other diseases and why we need a special set of modeling methods?</a:t>
            </a:r>
          </a:p>
          <a:p>
            <a:pPr marL="171450" indent="-171450">
              <a:buFont typeface="Arial" panose="020B0604020202020204" pitchFamily="34" charset="0"/>
              <a:buChar char="•"/>
            </a:pPr>
            <a:r>
              <a:rPr lang="en-US"/>
              <a:t>Human diseases are caused by many factors – behavioral risk factors such as smoking and diet can cause cancers, family history and genetic factors affect early onset of Alzheimer’s disease or cancer. Microorganisms and viruses can be a pathogen for various infectious diseases such as flu and AIDS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3</a:t>
            </a:fld>
            <a:endParaRPr lang="en-US"/>
          </a:p>
        </p:txBody>
      </p:sp>
    </p:spTree>
    <p:extLst>
      <p:ext uri="{BB962C8B-B14F-4D97-AF65-F5344CB8AC3E}">
        <p14:creationId xmlns:p14="http://schemas.microsoft.com/office/powerpoint/2010/main" val="3069353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D199E-B807-494D-CD69-5DAD8CA00E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F4D65E-65E4-329D-4A46-98A52E1525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169589-D02B-F3D0-48CF-A0DC120D5B33}"/>
              </a:ext>
            </a:extLst>
          </p:cNvPr>
          <p:cNvSpPr>
            <a:spLocks noGrp="1"/>
          </p:cNvSpPr>
          <p:nvPr>
            <p:ph type="body" idx="1"/>
          </p:nvPr>
        </p:nvSpPr>
        <p:spPr/>
        <p:txBody>
          <a:bodyPr/>
          <a:lstStyle/>
          <a:p>
            <a:r>
              <a:rPr lang="en-US" sz="1200" dirty="0"/>
              <a:t>We can estimate the rate of waning immunity based on the duration of immunity. Duration of immunity can be estimated by measuring time between vaccination/initial infection and the next infection but this is often hard to measure. </a:t>
            </a:r>
          </a:p>
          <a:p>
            <a:endParaRPr lang="en-US" sz="1200" dirty="0"/>
          </a:p>
          <a:p>
            <a:r>
              <a:rPr lang="en-US" sz="1200" dirty="0"/>
              <a:t>Because antibody level is correlated with the level of protection, we can estimate the duration of immunity based on the duration of viable antibody level. </a:t>
            </a:r>
          </a:p>
          <a:p>
            <a:r>
              <a:rPr lang="en-US" sz="1200" dirty="0"/>
              <a:t>For example, this study estimated rate of waning immunity among who received the second dose of MMR vaccine in </a:t>
            </a:r>
            <a:r>
              <a:rPr lang="en-US" sz="1200" dirty="0" err="1"/>
              <a:t>kindergarden</a:t>
            </a:r>
            <a:r>
              <a:rPr lang="en-US" sz="1200" dirty="0"/>
              <a:t> by comparing antibody titer level against MMR across different ages</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If constant rate of waning immunity is assumed, rate of waning immunity = 1/mean duration of immunity</a:t>
            </a:r>
          </a:p>
          <a:p>
            <a:endParaRPr lang="en-US" sz="1200" dirty="0"/>
          </a:p>
        </p:txBody>
      </p:sp>
      <p:sp>
        <p:nvSpPr>
          <p:cNvPr id="4" name="Slide Number Placeholder 3">
            <a:extLst>
              <a:ext uri="{FF2B5EF4-FFF2-40B4-BE49-F238E27FC236}">
                <a16:creationId xmlns:a16="http://schemas.microsoft.com/office/drawing/2014/main" id="{53F006B8-7F21-D879-FDC8-444E2D06EBC3}"/>
              </a:ext>
            </a:extLst>
          </p:cNvPr>
          <p:cNvSpPr>
            <a:spLocks noGrp="1"/>
          </p:cNvSpPr>
          <p:nvPr>
            <p:ph type="sldNum" sz="quarter" idx="5"/>
          </p:nvPr>
        </p:nvSpPr>
        <p:spPr/>
        <p:txBody>
          <a:bodyPr/>
          <a:lstStyle/>
          <a:p>
            <a:fld id="{9A75261C-3372-4241-B7E1-2D0A12B3A35E}" type="slidenum">
              <a:rPr lang="en-US" smtClean="0"/>
              <a:t>39</a:t>
            </a:fld>
            <a:endParaRPr lang="en-US"/>
          </a:p>
        </p:txBody>
      </p:sp>
    </p:spTree>
    <p:extLst>
      <p:ext uri="{BB962C8B-B14F-4D97-AF65-F5344CB8AC3E}">
        <p14:creationId xmlns:p14="http://schemas.microsoft.com/office/powerpoint/2010/main" val="1125975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75C61-6628-95EE-98AC-5ECBFDCCBC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2B50A-4C01-8BE7-12E2-8CD94337C6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B6A7FC-E885-033E-1013-CB680EFF005B}"/>
              </a:ext>
            </a:extLst>
          </p:cNvPr>
          <p:cNvSpPr>
            <a:spLocks noGrp="1"/>
          </p:cNvSpPr>
          <p:nvPr>
            <p:ph type="body" idx="1"/>
          </p:nvPr>
        </p:nvSpPr>
        <p:spPr/>
        <p:txBody>
          <a:bodyPr/>
          <a:lstStyle/>
          <a:p>
            <a:r>
              <a:rPr lang="en-US"/>
              <a:t>How can we model waning immunity using the SIR basic model?</a:t>
            </a:r>
          </a:p>
          <a:p>
            <a:r>
              <a:rPr lang="en-US"/>
              <a:t>Add omega in the flow</a:t>
            </a:r>
          </a:p>
        </p:txBody>
      </p:sp>
      <p:sp>
        <p:nvSpPr>
          <p:cNvPr id="4" name="Slide Number Placeholder 3">
            <a:extLst>
              <a:ext uri="{FF2B5EF4-FFF2-40B4-BE49-F238E27FC236}">
                <a16:creationId xmlns:a16="http://schemas.microsoft.com/office/drawing/2014/main" id="{973005B2-45DC-1E6A-63AC-914B406CDFF7}"/>
              </a:ext>
            </a:extLst>
          </p:cNvPr>
          <p:cNvSpPr>
            <a:spLocks noGrp="1"/>
          </p:cNvSpPr>
          <p:nvPr>
            <p:ph type="sldNum" sz="quarter" idx="5"/>
          </p:nvPr>
        </p:nvSpPr>
        <p:spPr/>
        <p:txBody>
          <a:bodyPr/>
          <a:lstStyle/>
          <a:p>
            <a:fld id="{9A75261C-3372-4241-B7E1-2D0A12B3A35E}" type="slidenum">
              <a:rPr lang="en-US" smtClean="0"/>
              <a:t>40</a:t>
            </a:fld>
            <a:endParaRPr lang="en-US"/>
          </a:p>
        </p:txBody>
      </p:sp>
    </p:spTree>
    <p:extLst>
      <p:ext uri="{BB962C8B-B14F-4D97-AF65-F5344CB8AC3E}">
        <p14:creationId xmlns:p14="http://schemas.microsoft.com/office/powerpoint/2010/main" val="34621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9B68-B489-7A11-9399-D1EEFDFEE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082E9-F259-3234-96C5-E4ECC849B6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96418-7B19-829F-D82B-C7EA41E938C1}"/>
              </a:ext>
            </a:extLst>
          </p:cNvPr>
          <p:cNvSpPr>
            <a:spLocks noGrp="1"/>
          </p:cNvSpPr>
          <p:nvPr>
            <p:ph type="body" idx="1"/>
          </p:nvPr>
        </p:nvSpPr>
        <p:spPr/>
        <p:txBody>
          <a:bodyPr/>
          <a:lstStyle/>
          <a:p>
            <a:r>
              <a:rPr lang="en-US"/>
              <a:t>In differential equation, </a:t>
            </a:r>
          </a:p>
        </p:txBody>
      </p:sp>
      <p:sp>
        <p:nvSpPr>
          <p:cNvPr id="4" name="Slide Number Placeholder 3">
            <a:extLst>
              <a:ext uri="{FF2B5EF4-FFF2-40B4-BE49-F238E27FC236}">
                <a16:creationId xmlns:a16="http://schemas.microsoft.com/office/drawing/2014/main" id="{C8ACDDD2-68B1-27C3-5A39-347A97F7E95A}"/>
              </a:ext>
            </a:extLst>
          </p:cNvPr>
          <p:cNvSpPr>
            <a:spLocks noGrp="1"/>
          </p:cNvSpPr>
          <p:nvPr>
            <p:ph type="sldNum" sz="quarter" idx="5"/>
          </p:nvPr>
        </p:nvSpPr>
        <p:spPr/>
        <p:txBody>
          <a:bodyPr/>
          <a:lstStyle/>
          <a:p>
            <a:fld id="{9A75261C-3372-4241-B7E1-2D0A12B3A35E}" type="slidenum">
              <a:rPr lang="en-US" smtClean="0"/>
              <a:t>41</a:t>
            </a:fld>
            <a:endParaRPr lang="en-US"/>
          </a:p>
        </p:txBody>
      </p:sp>
    </p:spTree>
    <p:extLst>
      <p:ext uri="{BB962C8B-B14F-4D97-AF65-F5344CB8AC3E}">
        <p14:creationId xmlns:p14="http://schemas.microsoft.com/office/powerpoint/2010/main" val="3692356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4ADB2-EF67-D3C0-19A1-F156E5E33A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703E8-64CE-AF44-5A03-4E36A3DA6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BB88A6-2FEF-0835-3782-03A8FD0A3DA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16A3A4-C3B3-CF09-4E4D-3F505B2F3DFE}"/>
              </a:ext>
            </a:extLst>
          </p:cNvPr>
          <p:cNvSpPr>
            <a:spLocks noGrp="1"/>
          </p:cNvSpPr>
          <p:nvPr>
            <p:ph type="sldNum" sz="quarter" idx="5"/>
          </p:nvPr>
        </p:nvSpPr>
        <p:spPr/>
        <p:txBody>
          <a:bodyPr/>
          <a:lstStyle/>
          <a:p>
            <a:fld id="{9A75261C-3372-4241-B7E1-2D0A12B3A35E}" type="slidenum">
              <a:rPr lang="en-US" smtClean="0"/>
              <a:t>42</a:t>
            </a:fld>
            <a:endParaRPr lang="en-US"/>
          </a:p>
        </p:txBody>
      </p:sp>
    </p:spTree>
    <p:extLst>
      <p:ext uri="{BB962C8B-B14F-4D97-AF65-F5344CB8AC3E}">
        <p14:creationId xmlns:p14="http://schemas.microsoft.com/office/powerpoint/2010/main" val="1643794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074BA-54E0-C2D3-9D0D-FCDB3301A2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3C1EA0-C79F-17A8-DF6B-7F0205E6B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E1609-67CB-36F0-3598-E54811D838B7}"/>
              </a:ext>
            </a:extLst>
          </p:cNvPr>
          <p:cNvSpPr>
            <a:spLocks noGrp="1"/>
          </p:cNvSpPr>
          <p:nvPr>
            <p:ph type="body" idx="1"/>
          </p:nvPr>
        </p:nvSpPr>
        <p:spPr/>
        <p:txBody>
          <a:bodyPr/>
          <a:lstStyle/>
          <a:p>
            <a:r>
              <a:rPr lang="en-US"/>
              <a:t>Individuals don’t become symptomatic or infectious right after being </a:t>
            </a:r>
            <a:r>
              <a:rPr lang="en-US" err="1"/>
              <a:t>exposted</a:t>
            </a:r>
            <a:r>
              <a:rPr lang="en-US"/>
              <a:t> to the infectious agents and instead it takes time to manifest clinical symptoms and to increase pathogen level enough to infect others.</a:t>
            </a:r>
          </a:p>
          <a:p>
            <a:endParaRPr lang="en-US"/>
          </a:p>
          <a:p>
            <a:r>
              <a:rPr lang="en-US"/>
              <a:t>This lag are called incubation and latent period. </a:t>
            </a:r>
          </a:p>
          <a:p>
            <a:endParaRPr lang="en-US"/>
          </a:p>
          <a:p>
            <a:r>
              <a:rPr lang="en-US"/>
              <a:t>Typically latent period is equal or longer than incubation period (being symptomatic is conditional to being infectious)</a:t>
            </a:r>
          </a:p>
          <a:p>
            <a:endParaRPr lang="en-US"/>
          </a:p>
          <a:p>
            <a:r>
              <a:rPr lang="en-US"/>
              <a:t>COVID-19 is exception (</a:t>
            </a:r>
            <a:r>
              <a:rPr lang="en-US" err="1"/>
              <a:t>presymptomatic</a:t>
            </a:r>
            <a:r>
              <a:rPr lang="en-US"/>
              <a:t>/subclinical transmission events were observed)</a:t>
            </a:r>
          </a:p>
        </p:txBody>
      </p:sp>
      <p:sp>
        <p:nvSpPr>
          <p:cNvPr id="4" name="Slide Number Placeholder 3">
            <a:extLst>
              <a:ext uri="{FF2B5EF4-FFF2-40B4-BE49-F238E27FC236}">
                <a16:creationId xmlns:a16="http://schemas.microsoft.com/office/drawing/2014/main" id="{8410D4A5-EBD6-3D80-6FA7-5E77D16C2C10}"/>
              </a:ext>
            </a:extLst>
          </p:cNvPr>
          <p:cNvSpPr>
            <a:spLocks noGrp="1"/>
          </p:cNvSpPr>
          <p:nvPr>
            <p:ph type="sldNum" sz="quarter" idx="5"/>
          </p:nvPr>
        </p:nvSpPr>
        <p:spPr/>
        <p:txBody>
          <a:bodyPr/>
          <a:lstStyle/>
          <a:p>
            <a:fld id="{9A75261C-3372-4241-B7E1-2D0A12B3A35E}" type="slidenum">
              <a:rPr lang="en-US" smtClean="0"/>
              <a:t>43</a:t>
            </a:fld>
            <a:endParaRPr lang="en-US"/>
          </a:p>
        </p:txBody>
      </p:sp>
    </p:spTree>
    <p:extLst>
      <p:ext uri="{BB962C8B-B14F-4D97-AF65-F5344CB8AC3E}">
        <p14:creationId xmlns:p14="http://schemas.microsoft.com/office/powerpoint/2010/main" val="1775966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19F3F-AA86-4DBE-B8A5-C2532F0F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8EB59A-BD8A-BF8D-A62F-35C0FF0A9D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76E063-228D-29FA-AD02-FC9F9E2A02D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Latency is a key feature of disease like TB. Once exposed, if immunity fails to eliminate the pathogen, it becomes latent TB.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Although latent stage of TB is not infectious, it is often under diagnosed/detected and can potentially progress to active forms of the diseases</a:t>
            </a:r>
            <a:endParaRPr lang="en-US" dirty="0"/>
          </a:p>
          <a:p>
            <a:r>
              <a:rPr lang="en-US" dirty="0"/>
              <a:t>To control TB, TB test for latent TB is available (TST, IGRA) but generally screening individuals at high risk of TB (e.g. HIV patients) and give preventive therapy.</a:t>
            </a:r>
          </a:p>
          <a:p>
            <a:endParaRPr lang="en-US" dirty="0"/>
          </a:p>
          <a:p>
            <a:r>
              <a:rPr lang="en-US" dirty="0"/>
              <a:t>Image </a:t>
            </a:r>
            <a:r>
              <a:rPr lang="en-US" dirty="0" err="1"/>
              <a:t>reference:http</a:t>
            </a:r>
            <a:r>
              <a:rPr lang="en-US" dirty="0"/>
              <a:t>://</a:t>
            </a:r>
            <a:r>
              <a:rPr lang="en-US" dirty="0" err="1"/>
              <a:t>www.letstalktb.org</a:t>
            </a:r>
            <a:r>
              <a:rPr lang="en-US" dirty="0"/>
              <a:t>/wp-content/uploads/2015/11/nature-tb-review-2016.pdf</a:t>
            </a:r>
          </a:p>
          <a:p>
            <a:r>
              <a:rPr lang="en-US" dirty="0"/>
              <a:t>TST/IGRA: whether or not the person has retaining immune memory after clearing TB through innate/acquired immune response</a:t>
            </a:r>
          </a:p>
          <a:p>
            <a:r>
              <a:rPr lang="en-US" dirty="0" err="1"/>
              <a:t>Sublinical</a:t>
            </a:r>
            <a:r>
              <a:rPr lang="en-US" dirty="0"/>
              <a:t> TB: usually negative because of the low bacillary load</a:t>
            </a:r>
          </a:p>
          <a:p>
            <a:r>
              <a:rPr lang="en-US" dirty="0"/>
              <a:t>Active TB cough, fever, weight loss</a:t>
            </a:r>
          </a:p>
          <a:p>
            <a:endParaRPr lang="en-US" dirty="0"/>
          </a:p>
          <a:p>
            <a:endParaRPr lang="en-US" dirty="0"/>
          </a:p>
        </p:txBody>
      </p:sp>
      <p:sp>
        <p:nvSpPr>
          <p:cNvPr id="4" name="Slide Number Placeholder 3">
            <a:extLst>
              <a:ext uri="{FF2B5EF4-FFF2-40B4-BE49-F238E27FC236}">
                <a16:creationId xmlns:a16="http://schemas.microsoft.com/office/drawing/2014/main" id="{482A8D72-D7C8-24D0-A1FE-611C256E8C06}"/>
              </a:ext>
            </a:extLst>
          </p:cNvPr>
          <p:cNvSpPr>
            <a:spLocks noGrp="1"/>
          </p:cNvSpPr>
          <p:nvPr>
            <p:ph type="sldNum" sz="quarter" idx="5"/>
          </p:nvPr>
        </p:nvSpPr>
        <p:spPr/>
        <p:txBody>
          <a:bodyPr/>
          <a:lstStyle/>
          <a:p>
            <a:fld id="{9A75261C-3372-4241-B7E1-2D0A12B3A35E}" type="slidenum">
              <a:rPr lang="en-US" smtClean="0"/>
              <a:t>44</a:t>
            </a:fld>
            <a:endParaRPr lang="en-US"/>
          </a:p>
        </p:txBody>
      </p:sp>
    </p:spTree>
    <p:extLst>
      <p:ext uri="{BB962C8B-B14F-4D97-AF65-F5344CB8AC3E}">
        <p14:creationId xmlns:p14="http://schemas.microsoft.com/office/powerpoint/2010/main" val="1191658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7E850-2A9F-53A4-FD38-D9953242D0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983CD-5016-B166-90F0-1B42CA3ED6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247AB5-2D51-4A83-7BF1-B9F39A06E1DA}"/>
              </a:ext>
            </a:extLst>
          </p:cNvPr>
          <p:cNvSpPr>
            <a:spLocks noGrp="1"/>
          </p:cNvSpPr>
          <p:nvPr>
            <p:ph type="body" idx="1"/>
          </p:nvPr>
        </p:nvSpPr>
        <p:spPr/>
        <p:txBody>
          <a:bodyPr/>
          <a:lstStyle/>
          <a:p>
            <a:r>
              <a:rPr lang="en-US" sz="1200" dirty="0"/>
              <a:t>When exposed individuals become symptomatic can tell us about pathogen growth, replication rate, and toxin excretion.</a:t>
            </a:r>
          </a:p>
          <a:p>
            <a:r>
              <a:rPr lang="en-US" sz="1200" dirty="0"/>
              <a:t>When exposed individuals become infectious is important for the purpose of control the disease especially when </a:t>
            </a:r>
            <a:r>
              <a:rPr lang="en-US" sz="1200" dirty="0" err="1"/>
              <a:t>inc</a:t>
            </a:r>
            <a:r>
              <a:rPr lang="en-US" sz="1200" dirty="0"/>
              <a:t> &gt; latent -&gt; subclinical transmission -&gt; need to target different pop. Also considering latent period in modeling disease leads to more precise prediction on epidemic growth (not considering it overestimate the epidemic growth)</a:t>
            </a:r>
          </a:p>
          <a:p>
            <a:endParaRPr lang="en-US" sz="1200" dirty="0"/>
          </a:p>
          <a:p>
            <a:r>
              <a:rPr lang="en-US" sz="1800" dirty="0">
                <a:effectLst/>
                <a:latin typeface="Calibri" panose="020F0502020204030204" pitchFamily="34" charset="0"/>
              </a:rPr>
              <a:t>Latent period is difficult to measure with recurrent, household exposures. We can take advantage of specific, single event exposures of a known time and character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Latent period and incubation period can be estimated by combining contact tracing, lab testing, and clinical data.</a:t>
            </a:r>
          </a:p>
          <a:p>
            <a:endParaRPr lang="en-US" sz="1200" dirty="0"/>
          </a:p>
          <a:p>
            <a:r>
              <a:rPr lang="en-US" dirty="0"/>
              <a:t>Covid example reference: https://</a:t>
            </a:r>
            <a:r>
              <a:rPr lang="en-US" dirty="0" err="1"/>
              <a:t>academic.oup.com</a:t>
            </a:r>
            <a:r>
              <a:rPr lang="en-US" dirty="0"/>
              <a:t>/</a:t>
            </a:r>
            <a:r>
              <a:rPr lang="en-US" dirty="0" err="1"/>
              <a:t>cid</a:t>
            </a:r>
            <a:r>
              <a:rPr lang="en-US" dirty="0"/>
              <a:t>/article/74/9/1678/6359063</a:t>
            </a:r>
          </a:p>
          <a:p>
            <a:r>
              <a:rPr lang="en-US" dirty="0"/>
              <a:t>- data from local outbreaks occurred in 8 provinces in </a:t>
            </a:r>
            <a:r>
              <a:rPr lang="en-US" dirty="0" err="1"/>
              <a:t>china</a:t>
            </a:r>
            <a:endParaRPr lang="en-US" dirty="0"/>
          </a:p>
          <a:p>
            <a:r>
              <a:rPr lang="en-US" dirty="0"/>
              <a:t>- earliest/latest dates of exposure based on the contact tracing information (infection time)</a:t>
            </a:r>
          </a:p>
          <a:p>
            <a:r>
              <a:rPr lang="en-US" dirty="0"/>
              <a:t>- repeated lab testing (PCR to detect when viral shedding began)</a:t>
            </a:r>
          </a:p>
          <a:p>
            <a:r>
              <a:rPr lang="en-US" dirty="0"/>
              <a:t>- onset dates for symptomatic cases (incubation period)</a:t>
            </a:r>
          </a:p>
          <a:p>
            <a:r>
              <a:rPr lang="en-US" dirty="0"/>
              <a:t>- mean latent period: 5.5 days (5.1 – 6.0)</a:t>
            </a:r>
          </a:p>
          <a:p>
            <a:r>
              <a:rPr lang="en-US" dirty="0"/>
              <a:t>- mean incubation period: 6.9 days (6.3-7.5)</a:t>
            </a:r>
          </a:p>
          <a:p>
            <a:endParaRPr lang="en-US" sz="1200" dirty="0"/>
          </a:p>
          <a:p>
            <a:endParaRPr lang="en-US" dirty="0"/>
          </a:p>
          <a:p>
            <a:endParaRPr lang="en-US" dirty="0"/>
          </a:p>
          <a:p>
            <a:endParaRPr lang="en-US" dirty="0"/>
          </a:p>
          <a:p>
            <a:endParaRPr lang="en-US" dirty="0"/>
          </a:p>
          <a:p>
            <a:r>
              <a:rPr lang="en-US" dirty="0"/>
              <a:t>Other examples of estimating latent period: </a:t>
            </a:r>
          </a:p>
          <a:p>
            <a:r>
              <a:rPr lang="en-US" dirty="0"/>
              <a:t>https://</a:t>
            </a:r>
            <a:r>
              <a:rPr lang="en-US" dirty="0" err="1"/>
              <a:t>www.ncbi.nlm.nih.gov</a:t>
            </a:r>
            <a:r>
              <a:rPr lang="en-US" dirty="0"/>
              <a:t>/</a:t>
            </a:r>
            <a:r>
              <a:rPr lang="en-US" dirty="0" err="1"/>
              <a:t>pmc</a:t>
            </a:r>
            <a:r>
              <a:rPr lang="en-US" dirty="0"/>
              <a:t>/articles/PMC8223005/</a:t>
            </a:r>
          </a:p>
          <a:p>
            <a:endParaRPr lang="en-US" dirty="0"/>
          </a:p>
        </p:txBody>
      </p:sp>
      <p:sp>
        <p:nvSpPr>
          <p:cNvPr id="4" name="Slide Number Placeholder 3">
            <a:extLst>
              <a:ext uri="{FF2B5EF4-FFF2-40B4-BE49-F238E27FC236}">
                <a16:creationId xmlns:a16="http://schemas.microsoft.com/office/drawing/2014/main" id="{93931EDD-7462-D59E-B0DA-58B11DC4C1CE}"/>
              </a:ext>
            </a:extLst>
          </p:cNvPr>
          <p:cNvSpPr>
            <a:spLocks noGrp="1"/>
          </p:cNvSpPr>
          <p:nvPr>
            <p:ph type="sldNum" sz="quarter" idx="5"/>
          </p:nvPr>
        </p:nvSpPr>
        <p:spPr/>
        <p:txBody>
          <a:bodyPr/>
          <a:lstStyle/>
          <a:p>
            <a:fld id="{9A75261C-3372-4241-B7E1-2D0A12B3A35E}" type="slidenum">
              <a:rPr lang="en-US" smtClean="0"/>
              <a:t>45</a:t>
            </a:fld>
            <a:endParaRPr lang="en-US"/>
          </a:p>
        </p:txBody>
      </p:sp>
    </p:spTree>
    <p:extLst>
      <p:ext uri="{BB962C8B-B14F-4D97-AF65-F5344CB8AC3E}">
        <p14:creationId xmlns:p14="http://schemas.microsoft.com/office/powerpoint/2010/main" val="23929008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64F0C-B836-1CB6-AB64-11B05F172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5367A5-C687-B58C-325F-E6F464F96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4429CF-B6F6-A1A2-3FA9-02E3885FBBAB}"/>
              </a:ext>
            </a:extLst>
          </p:cNvPr>
          <p:cNvSpPr>
            <a:spLocks noGrp="1"/>
          </p:cNvSpPr>
          <p:nvPr>
            <p:ph type="body" idx="1"/>
          </p:nvPr>
        </p:nvSpPr>
        <p:spPr/>
        <p:txBody>
          <a:bodyPr/>
          <a:lstStyle/>
          <a:p>
            <a:pPr marL="171450" indent="-171450">
              <a:buFont typeface="Arial" panose="020B0604020202020204" pitchFamily="34" charset="0"/>
              <a:buChar char="•"/>
            </a:pPr>
            <a:r>
              <a:rPr lang="en-US" dirty="0"/>
              <a:t>To add latency of disease in model, we add a new compartment called ‘exposed’ to the SIR model. Here, ’exposed’ compartment indicates those who were infected but not infectious yet. </a:t>
            </a:r>
          </a:p>
          <a:p>
            <a:pPr marL="171450" indent="-171450">
              <a:buFont typeface="Arial" panose="020B0604020202020204" pitchFamily="34" charset="0"/>
              <a:buChar char="•"/>
            </a:pPr>
            <a:r>
              <a:rPr lang="en-US" dirty="0"/>
              <a:t>This change creates an extra step for susceptible to be infectious</a:t>
            </a:r>
          </a:p>
          <a:p>
            <a:pPr marL="171450" indent="-171450">
              <a:buFont typeface="Arial" panose="020B0604020202020204" pitchFamily="34" charset="0"/>
              <a:buChar char="•"/>
            </a:pPr>
            <a:r>
              <a:rPr lang="en-US" dirty="0"/>
              <a:t>the rate of becoming infectious from exposed is the inverse of latent period, if constant rate is assumed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 the equation,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3A9E5A6-9F0B-86EC-4631-98644DC05E73}"/>
              </a:ext>
            </a:extLst>
          </p:cNvPr>
          <p:cNvSpPr>
            <a:spLocks noGrp="1"/>
          </p:cNvSpPr>
          <p:nvPr>
            <p:ph type="sldNum" sz="quarter" idx="5"/>
          </p:nvPr>
        </p:nvSpPr>
        <p:spPr/>
        <p:txBody>
          <a:bodyPr/>
          <a:lstStyle/>
          <a:p>
            <a:fld id="{9A75261C-3372-4241-B7E1-2D0A12B3A35E}" type="slidenum">
              <a:rPr lang="en-US" smtClean="0"/>
              <a:t>46</a:t>
            </a:fld>
            <a:endParaRPr lang="en-US"/>
          </a:p>
        </p:txBody>
      </p:sp>
    </p:spTree>
    <p:extLst>
      <p:ext uri="{BB962C8B-B14F-4D97-AF65-F5344CB8AC3E}">
        <p14:creationId xmlns:p14="http://schemas.microsoft.com/office/powerpoint/2010/main" val="1932899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F6C73-18A3-B2C8-BAC6-6FF709750B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933B12-C6E7-4F64-C0E5-303093E1D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506E3-9AF6-7500-A4BE-0D6F203DEAA1}"/>
              </a:ext>
            </a:extLst>
          </p:cNvPr>
          <p:cNvSpPr>
            <a:spLocks noGrp="1"/>
          </p:cNvSpPr>
          <p:nvPr>
            <p:ph type="body" idx="1"/>
          </p:nvPr>
        </p:nvSpPr>
        <p:spPr/>
        <p:txBody>
          <a:bodyPr/>
          <a:lstStyle/>
          <a:p>
            <a:r>
              <a:rPr lang="en-US"/>
              <a:t>We can calculate R0 in SEIR model. R0 in SEIR model is..</a:t>
            </a:r>
          </a:p>
          <a:p>
            <a:r>
              <a:rPr lang="en-US"/>
              <a:t>Similar to R0 in SIR model but with consideration of latent period </a:t>
            </a:r>
          </a:p>
          <a:p>
            <a:r>
              <a:rPr lang="en-US"/>
              <a:t>If latent period is very short (sigma is much bigger than mortality), it gets close to R0 of </a:t>
            </a:r>
            <a:r>
              <a:rPr lang="en-US" err="1"/>
              <a:t>SiR</a:t>
            </a:r>
            <a:r>
              <a:rPr lang="en-US"/>
              <a:t> model</a:t>
            </a:r>
          </a:p>
          <a:p>
            <a:endParaRPr lang="en-US"/>
          </a:p>
          <a:p>
            <a:endParaRPr lang="en-US"/>
          </a:p>
        </p:txBody>
      </p:sp>
      <p:sp>
        <p:nvSpPr>
          <p:cNvPr id="4" name="Slide Number Placeholder 3">
            <a:extLst>
              <a:ext uri="{FF2B5EF4-FFF2-40B4-BE49-F238E27FC236}">
                <a16:creationId xmlns:a16="http://schemas.microsoft.com/office/drawing/2014/main" id="{0AA46082-73F9-8B9B-A7ED-320834DC2C16}"/>
              </a:ext>
            </a:extLst>
          </p:cNvPr>
          <p:cNvSpPr>
            <a:spLocks noGrp="1"/>
          </p:cNvSpPr>
          <p:nvPr>
            <p:ph type="sldNum" sz="quarter" idx="5"/>
          </p:nvPr>
        </p:nvSpPr>
        <p:spPr/>
        <p:txBody>
          <a:bodyPr/>
          <a:lstStyle/>
          <a:p>
            <a:fld id="{9A75261C-3372-4241-B7E1-2D0A12B3A35E}" type="slidenum">
              <a:rPr lang="en-US" smtClean="0"/>
              <a:t>47</a:t>
            </a:fld>
            <a:endParaRPr lang="en-US"/>
          </a:p>
        </p:txBody>
      </p:sp>
    </p:spTree>
    <p:extLst>
      <p:ext uri="{BB962C8B-B14F-4D97-AF65-F5344CB8AC3E}">
        <p14:creationId xmlns:p14="http://schemas.microsoft.com/office/powerpoint/2010/main" val="4043576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FAAA5-2DDD-1AB1-9C87-B700FEABF4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F7B484-79BA-99FE-31BC-3882B9EF9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E37D4-0F42-8969-2B23-F3724A4B457F}"/>
              </a:ext>
            </a:extLst>
          </p:cNvPr>
          <p:cNvSpPr>
            <a:spLocks noGrp="1"/>
          </p:cNvSpPr>
          <p:nvPr>
            <p:ph type="body" idx="1"/>
          </p:nvPr>
        </p:nvSpPr>
        <p:spPr/>
        <p:txBody>
          <a:bodyPr/>
          <a:lstStyle/>
          <a:p>
            <a:endParaRPr lang="en-US"/>
          </a:p>
          <a:p>
            <a:endParaRPr lang="en-US"/>
          </a:p>
          <a:p>
            <a:endParaRPr lang="en-US"/>
          </a:p>
        </p:txBody>
      </p:sp>
      <p:sp>
        <p:nvSpPr>
          <p:cNvPr id="4" name="Slide Number Placeholder 3">
            <a:extLst>
              <a:ext uri="{FF2B5EF4-FFF2-40B4-BE49-F238E27FC236}">
                <a16:creationId xmlns:a16="http://schemas.microsoft.com/office/drawing/2014/main" id="{21BC24AE-FB49-65B4-218E-1E2C14A139CC}"/>
              </a:ext>
            </a:extLst>
          </p:cNvPr>
          <p:cNvSpPr>
            <a:spLocks noGrp="1"/>
          </p:cNvSpPr>
          <p:nvPr>
            <p:ph type="sldNum" sz="quarter" idx="5"/>
          </p:nvPr>
        </p:nvSpPr>
        <p:spPr/>
        <p:txBody>
          <a:bodyPr/>
          <a:lstStyle/>
          <a:p>
            <a:fld id="{9A75261C-3372-4241-B7E1-2D0A12B3A35E}" type="slidenum">
              <a:rPr lang="en-US" smtClean="0"/>
              <a:t>48</a:t>
            </a:fld>
            <a:endParaRPr lang="en-US"/>
          </a:p>
        </p:txBody>
      </p:sp>
    </p:spTree>
    <p:extLst>
      <p:ext uri="{BB962C8B-B14F-4D97-AF65-F5344CB8AC3E}">
        <p14:creationId xmlns:p14="http://schemas.microsoft.com/office/powerpoint/2010/main" val="224927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Among them, communicable</a:t>
            </a:r>
            <a:r>
              <a:rPr lang="ko-KR" altLang="en-US" dirty="0"/>
              <a:t> </a:t>
            </a:r>
            <a:r>
              <a:rPr lang="en-US" altLang="ko-KR" dirty="0"/>
              <a:t>diseases or infectious diseases</a:t>
            </a:r>
            <a:r>
              <a:rPr lang="ko-KR" altLang="en-US" dirty="0"/>
              <a:t> </a:t>
            </a:r>
            <a:r>
              <a:rPr lang="en-US" altLang="ko-KR" dirty="0"/>
              <a:t>are</a:t>
            </a:r>
            <a:r>
              <a:rPr lang="ko-KR" altLang="en-US" dirty="0"/>
              <a:t> </a:t>
            </a:r>
            <a:r>
              <a:rPr lang="en-US" altLang="ko-KR" dirty="0"/>
              <a:t>different</a:t>
            </a:r>
            <a:r>
              <a:rPr lang="ko-KR" altLang="en-US" dirty="0"/>
              <a:t> </a:t>
            </a:r>
            <a:r>
              <a:rPr lang="en-US" altLang="ko-KR" dirty="0"/>
              <a:t>from</a:t>
            </a:r>
            <a:r>
              <a:rPr lang="ko-KR" altLang="en-US" dirty="0"/>
              <a:t> </a:t>
            </a:r>
            <a:r>
              <a:rPr lang="en-US" altLang="ko-KR" dirty="0"/>
              <a:t>non-communicable</a:t>
            </a:r>
            <a:r>
              <a:rPr lang="ko-KR" altLang="en-US" dirty="0"/>
              <a:t> </a:t>
            </a:r>
            <a:r>
              <a:rPr lang="en-US" altLang="ko-KR" dirty="0"/>
              <a:t>diseases</a:t>
            </a:r>
            <a:r>
              <a:rPr lang="ko-KR" altLang="en-US" dirty="0"/>
              <a:t> </a:t>
            </a:r>
            <a:r>
              <a:rPr lang="en-US" altLang="ko-KR" dirty="0"/>
              <a:t>in</a:t>
            </a:r>
            <a:r>
              <a:rPr lang="ko-KR" altLang="en-US" dirty="0"/>
              <a:t> </a:t>
            </a:r>
            <a:r>
              <a:rPr lang="en-US" altLang="ko-KR" dirty="0"/>
              <a:t>that</a:t>
            </a:r>
            <a:r>
              <a:rPr lang="ko-KR" altLang="en-US" dirty="0"/>
              <a:t> </a:t>
            </a:r>
            <a:r>
              <a:rPr lang="en-US" altLang="ko-KR" dirty="0"/>
              <a:t>the</a:t>
            </a:r>
            <a:r>
              <a:rPr lang="ko-KR" altLang="en-US" dirty="0"/>
              <a:t> </a:t>
            </a:r>
            <a:r>
              <a:rPr lang="en-US" altLang="ko-KR" dirty="0"/>
              <a:t>cause</a:t>
            </a:r>
            <a:r>
              <a:rPr lang="ko-KR" altLang="en-US" dirty="0"/>
              <a:t> </a:t>
            </a:r>
            <a:r>
              <a:rPr lang="en-US" altLang="ko-KR" dirty="0"/>
              <a:t>of</a:t>
            </a:r>
            <a:r>
              <a:rPr lang="ko-KR" altLang="en-US" dirty="0"/>
              <a:t> </a:t>
            </a:r>
            <a:r>
              <a:rPr lang="en-US" altLang="ko-KR" dirty="0"/>
              <a:t>diseases</a:t>
            </a:r>
            <a:r>
              <a:rPr lang="ko-KR" altLang="en-US" dirty="0"/>
              <a:t> </a:t>
            </a:r>
            <a:r>
              <a:rPr lang="en-US" altLang="ko-KR" dirty="0"/>
              <a:t>can</a:t>
            </a:r>
            <a:r>
              <a:rPr lang="ko-KR" altLang="en-US" dirty="0"/>
              <a:t> </a:t>
            </a:r>
            <a:r>
              <a:rPr lang="en-US" altLang="ko-KR" dirty="0"/>
              <a:t>be</a:t>
            </a:r>
            <a:r>
              <a:rPr lang="ko-KR" altLang="en-US" dirty="0"/>
              <a:t> </a:t>
            </a:r>
            <a:r>
              <a:rPr lang="en-US" altLang="ko-KR" dirty="0"/>
              <a:t>transmitted</a:t>
            </a:r>
            <a:r>
              <a:rPr lang="ko-KR" altLang="en-US" dirty="0"/>
              <a:t> </a:t>
            </a:r>
            <a:r>
              <a:rPr lang="en-US" altLang="ko-KR" dirty="0"/>
              <a:t>to</a:t>
            </a:r>
            <a:r>
              <a:rPr lang="ko-KR" altLang="en-US" dirty="0"/>
              <a:t> </a:t>
            </a:r>
            <a:r>
              <a:rPr lang="en-US" altLang="ko-KR" dirty="0"/>
              <a:t>others through direct or indirect contacts.</a:t>
            </a:r>
            <a:r>
              <a:rPr lang="ko-KR" altLang="en-US" dirty="0"/>
              <a:t> </a:t>
            </a:r>
            <a:r>
              <a:rPr lang="en-US" altLang="ko-KR" dirty="0"/>
              <a:t>This means that incidence of disease in an individual affects the risk of developing a disease in others. This distinct nature of infectious disease requires different ways of modeling the disease compared to when we model non-communicable diseases. </a:t>
            </a:r>
          </a:p>
          <a:p>
            <a:endParaRPr lang="en-US" dirty="0"/>
          </a:p>
        </p:txBody>
      </p:sp>
      <p:sp>
        <p:nvSpPr>
          <p:cNvPr id="4" name="Slide Number Placeholder 3"/>
          <p:cNvSpPr>
            <a:spLocks noGrp="1"/>
          </p:cNvSpPr>
          <p:nvPr>
            <p:ph type="sldNum" sz="quarter" idx="5"/>
          </p:nvPr>
        </p:nvSpPr>
        <p:spPr/>
        <p:txBody>
          <a:bodyPr/>
          <a:lstStyle/>
          <a:p>
            <a:fld id="{9A75261C-3372-4241-B7E1-2D0A12B3A35E}" type="slidenum">
              <a:rPr lang="en-US" smtClean="0"/>
              <a:t>4</a:t>
            </a:fld>
            <a:endParaRPr lang="en-US"/>
          </a:p>
        </p:txBody>
      </p:sp>
    </p:spTree>
    <p:extLst>
      <p:ext uri="{BB962C8B-B14F-4D97-AF65-F5344CB8AC3E}">
        <p14:creationId xmlns:p14="http://schemas.microsoft.com/office/powerpoint/2010/main" val="3557632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90476-F6C7-2343-6468-21C089D373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7BC923-1F30-0030-587D-F6F1778098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E8FCF8-70BF-2CA4-A457-40395801F1AD}"/>
              </a:ext>
            </a:extLst>
          </p:cNvPr>
          <p:cNvSpPr>
            <a:spLocks noGrp="1"/>
          </p:cNvSpPr>
          <p:nvPr>
            <p:ph type="body" idx="1"/>
          </p:nvPr>
        </p:nvSpPr>
        <p:spPr/>
        <p:txBody>
          <a:bodyPr/>
          <a:lstStyle/>
          <a:p>
            <a:endParaRPr lang="en-US">
              <a:ea typeface="Calibri"/>
              <a:cs typeface="Calibri"/>
            </a:endParaRPr>
          </a:p>
          <a:p>
            <a:endParaRPr lang="en-US"/>
          </a:p>
        </p:txBody>
      </p:sp>
      <p:sp>
        <p:nvSpPr>
          <p:cNvPr id="4" name="Slide Number Placeholder 3">
            <a:extLst>
              <a:ext uri="{FF2B5EF4-FFF2-40B4-BE49-F238E27FC236}">
                <a16:creationId xmlns:a16="http://schemas.microsoft.com/office/drawing/2014/main" id="{3D7A2080-547D-8900-E782-2EADD2D3D8E5}"/>
              </a:ext>
            </a:extLst>
          </p:cNvPr>
          <p:cNvSpPr>
            <a:spLocks noGrp="1"/>
          </p:cNvSpPr>
          <p:nvPr>
            <p:ph type="sldNum" sz="quarter" idx="5"/>
          </p:nvPr>
        </p:nvSpPr>
        <p:spPr/>
        <p:txBody>
          <a:bodyPr/>
          <a:lstStyle/>
          <a:p>
            <a:fld id="{9A75261C-3372-4241-B7E1-2D0A12B3A35E}" type="slidenum">
              <a:rPr lang="en-US" smtClean="0"/>
              <a:t>50</a:t>
            </a:fld>
            <a:endParaRPr lang="en-US"/>
          </a:p>
        </p:txBody>
      </p:sp>
    </p:spTree>
    <p:extLst>
      <p:ext uri="{BB962C8B-B14F-4D97-AF65-F5344CB8AC3E}">
        <p14:creationId xmlns:p14="http://schemas.microsoft.com/office/powerpoint/2010/main" val="3646272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AD041-1107-B57B-E132-03B160447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29CED8-4753-3D30-C8A9-14B264840B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32A49F-1B61-466F-2155-CC47EC5A67F6}"/>
              </a:ext>
            </a:extLst>
          </p:cNvPr>
          <p:cNvSpPr>
            <a:spLocks noGrp="1"/>
          </p:cNvSpPr>
          <p:nvPr>
            <p:ph type="body" idx="1"/>
          </p:nvPr>
        </p:nvSpPr>
        <p:spPr/>
        <p:txBody>
          <a:bodyPr/>
          <a:lstStyle/>
          <a:p>
            <a:pPr marL="171450" indent="-171450">
              <a:buFont typeface="Arial" panose="020B0604020202020204" pitchFamily="34" charset="0"/>
              <a:buChar char="•"/>
            </a:pPr>
            <a:r>
              <a:rPr lang="en-US"/>
              <a:t>In the next set of slides, we will talk about how to model interventions to control infectious diseases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Vaccines contain antigens of disease pathogen and train immune system so that it can </a:t>
            </a:r>
            <a:r>
              <a:rPr lang="en-US" err="1"/>
              <a:t>promtly</a:t>
            </a:r>
            <a:r>
              <a:rPr lang="en-US"/>
              <a:t> respond to the pathogen invasion.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Vaccines can reduce the risk of infection and severe complication after infections among vaccinated.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Benefits of vaccination is not constrained to the vaccinated individuals but it protects non-vaccinated individuals through herd immunity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Graph - In the past, vaccines have successfully reduced the burden of various infectious diseases.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Number of polio cases reduced dramatically after introducing polio vaccine in 1956</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a:effectLst/>
                <a:latin typeface="DiverdaSansCom"/>
              </a:rPr>
              <a:t>For pertussis, a decline in vaccine coverage led to an increase in cases in the late 1970s and 1980s, but disease incidence reduced again after vaccine coverage increased. </a:t>
            </a:r>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3B76BB25-B468-1D45-4010-4CC0DFBAD5C3}"/>
              </a:ext>
            </a:extLst>
          </p:cNvPr>
          <p:cNvSpPr>
            <a:spLocks noGrp="1"/>
          </p:cNvSpPr>
          <p:nvPr>
            <p:ph type="sldNum" sz="quarter" idx="5"/>
          </p:nvPr>
        </p:nvSpPr>
        <p:spPr/>
        <p:txBody>
          <a:bodyPr/>
          <a:lstStyle/>
          <a:p>
            <a:fld id="{9A75261C-3372-4241-B7E1-2D0A12B3A35E}" type="slidenum">
              <a:rPr lang="en-US" smtClean="0"/>
              <a:t>51</a:t>
            </a:fld>
            <a:endParaRPr lang="en-US"/>
          </a:p>
        </p:txBody>
      </p:sp>
    </p:spTree>
    <p:extLst>
      <p:ext uri="{BB962C8B-B14F-4D97-AF65-F5344CB8AC3E}">
        <p14:creationId xmlns:p14="http://schemas.microsoft.com/office/powerpoint/2010/main" val="4176800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600DD-95DA-F106-18C7-E73867D349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9D688-E437-2F4F-4BC4-77E62A1803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F2083-5034-6EEC-FA5E-3A95388C7C02}"/>
              </a:ext>
            </a:extLst>
          </p:cNvPr>
          <p:cNvSpPr>
            <a:spLocks noGrp="1"/>
          </p:cNvSpPr>
          <p:nvPr>
            <p:ph type="body" idx="1"/>
          </p:nvPr>
        </p:nvSpPr>
        <p:spPr/>
        <p:txBody>
          <a:bodyPr/>
          <a:lstStyle/>
          <a:p>
            <a:pPr marL="171450" indent="-171450">
              <a:buFont typeface="Arial" panose="020B0604020202020204" pitchFamily="34" charset="0"/>
              <a:buChar char="•"/>
            </a:pPr>
            <a:r>
              <a:rPr lang="en-US" dirty="0"/>
              <a:t>Depending on what part of disease pathogens that vaccines contain as an antigen and how it was prepared, there are different types of vaccines. </a:t>
            </a:r>
          </a:p>
          <a:p>
            <a:pPr marL="171450" indent="-171450">
              <a:buFont typeface="Arial" panose="020B0604020202020204" pitchFamily="34" charset="0"/>
              <a:buChar char="•"/>
            </a:pPr>
            <a:r>
              <a:rPr lang="en-US" dirty="0"/>
              <a:t>Live attenuated: </a:t>
            </a:r>
            <a:r>
              <a:rPr lang="en-US" b="0" i="0" u="none" strike="noStrike" dirty="0">
                <a:solidFill>
                  <a:srgbClr val="E2EEFF"/>
                </a:solidFill>
                <a:effectLst/>
                <a:latin typeface="Google Sans"/>
              </a:rPr>
              <a:t>contain a version of the living virus that has been weakened </a:t>
            </a:r>
            <a:endParaRPr lang="en-US" dirty="0"/>
          </a:p>
          <a:p>
            <a:pPr marL="171450" indent="-171450">
              <a:buFont typeface="Arial" panose="020B0604020202020204" pitchFamily="34" charset="0"/>
              <a:buChar char="•"/>
            </a:pPr>
            <a:r>
              <a:rPr lang="en-US" dirty="0"/>
              <a:t>Inactivated: </a:t>
            </a:r>
            <a:r>
              <a:rPr lang="en-US" b="0" i="0" u="none" strike="noStrike" dirty="0">
                <a:solidFill>
                  <a:srgbClr val="040C28"/>
                </a:solidFill>
                <a:effectLst/>
                <a:latin typeface="Google Sans"/>
              </a:rPr>
              <a:t>a kind of whole-cell vaccines in which virus is destroyed by chemicals (such as formaldehyde or beta-propiolactone), radiation, or heat</a:t>
            </a:r>
            <a:endParaRPr lang="en-US" dirty="0"/>
          </a:p>
          <a:p>
            <a:pPr marL="171450" indent="-171450">
              <a:buFont typeface="Arial" panose="020B0604020202020204" pitchFamily="34" charset="0"/>
              <a:buChar char="•"/>
            </a:pPr>
            <a:r>
              <a:rPr lang="en-US" dirty="0"/>
              <a:t>Subunit:</a:t>
            </a:r>
            <a:r>
              <a:rPr lang="en-US" b="0" i="0" u="none" strike="noStrike" dirty="0">
                <a:solidFill>
                  <a:srgbClr val="4D5156"/>
                </a:solidFill>
                <a:effectLst/>
                <a:latin typeface="arial" panose="020B0604020202020204" pitchFamily="34" charset="0"/>
              </a:rPr>
              <a:t> contains purified parts of the pathogen that are antigenic</a:t>
            </a:r>
            <a:endParaRPr lang="en-US" dirty="0"/>
          </a:p>
          <a:p>
            <a:pPr marL="171450" indent="-171450">
              <a:buFont typeface="Arial" panose="020B0604020202020204" pitchFamily="34" charset="0"/>
              <a:buChar char="•"/>
            </a:pPr>
            <a:r>
              <a:rPr lang="en-US" dirty="0"/>
              <a:t>Recombinant: genetically engineered vectors (bacteria, yeast, vector virus) </a:t>
            </a:r>
            <a:r>
              <a:rPr lang="en-US" b="0" i="0" u="none" strike="noStrike" dirty="0">
                <a:solidFill>
                  <a:srgbClr val="040C28"/>
                </a:solidFill>
                <a:effectLst/>
                <a:latin typeface="Google Sans"/>
              </a:rPr>
              <a:t>to manufacture the vaccine e.g. hepatitis b vaccine</a:t>
            </a:r>
            <a:endParaRPr lang="en-US" dirty="0"/>
          </a:p>
          <a:p>
            <a:pPr marL="171450" indent="-171450">
              <a:buFont typeface="Arial" panose="020B0604020202020204" pitchFamily="34" charset="0"/>
              <a:buChar char="•"/>
            </a:pPr>
            <a:r>
              <a:rPr lang="en-US" dirty="0"/>
              <a:t>mRNA: u</a:t>
            </a:r>
            <a:r>
              <a:rPr lang="en-US" b="0" i="0" u="none" strike="noStrike" dirty="0">
                <a:solidFill>
                  <a:srgbClr val="4D5156"/>
                </a:solidFill>
                <a:effectLst/>
                <a:latin typeface="arial" panose="020B0604020202020204" pitchFamily="34" charset="0"/>
              </a:rPr>
              <a:t>ses a copy of a molecule called messenger RNA to produce an immune response</a:t>
            </a:r>
            <a:endParaRPr lang="en-US" dirty="0"/>
          </a:p>
          <a:p>
            <a:pPr marL="171450" indent="-171450">
              <a:buFont typeface="Arial" panose="020B0604020202020204" pitchFamily="34" charset="0"/>
              <a:buChar char="•"/>
            </a:pPr>
            <a:r>
              <a:rPr lang="en-US" dirty="0"/>
              <a:t>viral vector vaccines: </a:t>
            </a:r>
            <a:r>
              <a:rPr lang="en-US" b="0" i="0" u="none" strike="noStrike" dirty="0">
                <a:solidFill>
                  <a:srgbClr val="040C28"/>
                </a:solidFill>
                <a:effectLst/>
                <a:latin typeface="Google Sans"/>
              </a:rPr>
              <a:t>use a harmless virus to </a:t>
            </a:r>
            <a:r>
              <a:rPr lang="en-US" b="0" i="0" u="none" strike="noStrike" dirty="0" err="1">
                <a:solidFill>
                  <a:srgbClr val="040C28"/>
                </a:solidFill>
                <a:effectLst/>
                <a:latin typeface="Google Sans"/>
              </a:rPr>
              <a:t>deliever</a:t>
            </a:r>
            <a:r>
              <a:rPr lang="en-US" b="0" i="0" u="none" strike="noStrike" dirty="0">
                <a:solidFill>
                  <a:srgbClr val="040C28"/>
                </a:solidFill>
                <a:effectLst/>
                <a:latin typeface="Google Sans"/>
              </a:rPr>
              <a:t> genetic instructions to make antigens(e.g. example for vector: adenovirus)</a:t>
            </a:r>
            <a:endParaRPr lang="en-US" dirty="0"/>
          </a:p>
          <a:p>
            <a:endParaRPr lang="en-US" dirty="0"/>
          </a:p>
          <a:p>
            <a:r>
              <a:rPr lang="en-US" dirty="0"/>
              <a:t>Targets of vaccine can vary</a:t>
            </a:r>
          </a:p>
          <a:p>
            <a:pPr marL="171450" indent="-171450">
              <a:buFont typeface="Arial" panose="020B0604020202020204" pitchFamily="34" charset="0"/>
              <a:buChar char="•"/>
            </a:pPr>
            <a:r>
              <a:rPr lang="en-US" dirty="0"/>
              <a:t>vaccines can be administered to wildlife to protect animal-human transmission</a:t>
            </a:r>
          </a:p>
          <a:p>
            <a:pPr marL="171450" indent="-171450">
              <a:buFont typeface="Arial" panose="020B0604020202020204" pitchFamily="34" charset="0"/>
              <a:buChar char="•"/>
            </a:pPr>
            <a:r>
              <a:rPr lang="en-US" dirty="0"/>
              <a:t>mass vaccination - We are going to </a:t>
            </a:r>
            <a:r>
              <a:rPr lang="en-US" dirty="0" err="1"/>
              <a:t>showecase</a:t>
            </a:r>
            <a:r>
              <a:rPr lang="en-US" dirty="0"/>
              <a:t> mass vaccination to illustrate how to model vaccination in R</a:t>
            </a:r>
          </a:p>
          <a:p>
            <a:pPr marL="171450" indent="-171450">
              <a:buFont typeface="Arial" panose="020B0604020202020204" pitchFamily="34" charset="0"/>
              <a:buChar char="•"/>
            </a:pPr>
            <a:r>
              <a:rPr lang="en-US" dirty="0"/>
              <a:t>Targets infant and young children – pediatric vaccination</a:t>
            </a:r>
          </a:p>
          <a:p>
            <a:pPr marL="171450" indent="-171450">
              <a:buFont typeface="Arial" panose="020B0604020202020204" pitchFamily="34" charset="0"/>
              <a:buChar char="•"/>
            </a:pPr>
            <a:r>
              <a:rPr lang="en-US" dirty="0"/>
              <a:t>Vaccination in early life and follow-up vaccine in later life</a:t>
            </a:r>
          </a:p>
          <a:p>
            <a:pPr marL="171450" indent="-171450">
              <a:buFont typeface="Arial" panose="020B0604020202020204" pitchFamily="34" charset="0"/>
              <a:buChar char="•"/>
            </a:pPr>
            <a:r>
              <a:rPr lang="en-US" dirty="0"/>
              <a:t>target a specific groups who are at high risk of disease exposure – network based approach with STIs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Vaccine effectiveness can vary by age (e.g. elderly has a faster waning immunity after flu vaccine), prior infection/vaccination history, vaccine schedule as well as vaccine dose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Reference</a:t>
            </a:r>
          </a:p>
          <a:p>
            <a:pPr marL="171450" indent="-171450">
              <a:buFont typeface="Arial" panose="020B0604020202020204" pitchFamily="34" charset="0"/>
              <a:buChar char="•"/>
            </a:pPr>
            <a:r>
              <a:rPr lang="en-US" dirty="0"/>
              <a:t>Monkeypox reference: https://</a:t>
            </a:r>
            <a:r>
              <a:rPr lang="en-US" dirty="0" err="1"/>
              <a:t>www.who.int</a:t>
            </a:r>
            <a:r>
              <a:rPr lang="en-US" dirty="0"/>
              <a:t>/publications/</a:t>
            </a:r>
            <a:r>
              <a:rPr lang="en-US" dirty="0" err="1"/>
              <a:t>i</a:t>
            </a:r>
            <a:r>
              <a:rPr lang="en-US" dirty="0"/>
              <a:t>/item/WHO-MPX-Immunization</a:t>
            </a:r>
          </a:p>
          <a:p>
            <a:endParaRPr lang="en-US" dirty="0"/>
          </a:p>
        </p:txBody>
      </p:sp>
      <p:sp>
        <p:nvSpPr>
          <p:cNvPr id="4" name="Slide Number Placeholder 3">
            <a:extLst>
              <a:ext uri="{FF2B5EF4-FFF2-40B4-BE49-F238E27FC236}">
                <a16:creationId xmlns:a16="http://schemas.microsoft.com/office/drawing/2014/main" id="{887E549D-54BB-23D0-D985-7C43B12BA023}"/>
              </a:ext>
            </a:extLst>
          </p:cNvPr>
          <p:cNvSpPr>
            <a:spLocks noGrp="1"/>
          </p:cNvSpPr>
          <p:nvPr>
            <p:ph type="sldNum" sz="quarter" idx="5"/>
          </p:nvPr>
        </p:nvSpPr>
        <p:spPr/>
        <p:txBody>
          <a:bodyPr/>
          <a:lstStyle/>
          <a:p>
            <a:fld id="{9A75261C-3372-4241-B7E1-2D0A12B3A35E}" type="slidenum">
              <a:rPr lang="en-US" smtClean="0"/>
              <a:t>52</a:t>
            </a:fld>
            <a:endParaRPr lang="en-US"/>
          </a:p>
        </p:txBody>
      </p:sp>
    </p:spTree>
    <p:extLst>
      <p:ext uri="{BB962C8B-B14F-4D97-AF65-F5344CB8AC3E}">
        <p14:creationId xmlns:p14="http://schemas.microsoft.com/office/powerpoint/2010/main" val="2884869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04BE7-BF02-404D-B5A2-C49A02078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F2E4E-AFE3-ACE0-CB6E-02659FF013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10948-F5FD-F740-C511-36E223F04479}"/>
              </a:ext>
            </a:extLst>
          </p:cNvPr>
          <p:cNvSpPr>
            <a:spLocks noGrp="1"/>
          </p:cNvSpPr>
          <p:nvPr>
            <p:ph type="body" idx="1"/>
          </p:nvPr>
        </p:nvSpPr>
        <p:spPr/>
        <p:txBody>
          <a:bodyPr/>
          <a:lstStyle/>
          <a:p>
            <a:r>
              <a:rPr lang="en-US" dirty="0"/>
              <a:t>there are multiple ways of modeling vaccines.</a:t>
            </a:r>
          </a:p>
          <a:p>
            <a:r>
              <a:rPr lang="en-US" dirty="0"/>
              <a:t>Here we brought the basic SIR again. Could you think of how we can model vaccine effectiveness if vaccine provides perfect immunity?</a:t>
            </a:r>
          </a:p>
          <a:p>
            <a:r>
              <a:rPr lang="en-US" dirty="0"/>
              <a:t>Allows a direct flow from S -&gt; R: a portion of susceptible population obtain immunity that protects them from infection through vaccination</a:t>
            </a:r>
          </a:p>
          <a:p>
            <a:r>
              <a:rPr lang="en-US" dirty="0"/>
              <a:t>Because we don’t allow R </a:t>
            </a:r>
            <a:r>
              <a:rPr lang="en-US" dirty="0" err="1"/>
              <a:t>compartemtn</a:t>
            </a:r>
            <a:r>
              <a:rPr lang="en-US" dirty="0"/>
              <a:t> to be infected, it assumes 100% vaccine effectiveness</a:t>
            </a:r>
          </a:p>
        </p:txBody>
      </p:sp>
      <p:sp>
        <p:nvSpPr>
          <p:cNvPr id="4" name="Slide Number Placeholder 3">
            <a:extLst>
              <a:ext uri="{FF2B5EF4-FFF2-40B4-BE49-F238E27FC236}">
                <a16:creationId xmlns:a16="http://schemas.microsoft.com/office/drawing/2014/main" id="{EC6F7148-19CC-78F6-D830-102D942816E1}"/>
              </a:ext>
            </a:extLst>
          </p:cNvPr>
          <p:cNvSpPr>
            <a:spLocks noGrp="1"/>
          </p:cNvSpPr>
          <p:nvPr>
            <p:ph type="sldNum" sz="quarter" idx="5"/>
          </p:nvPr>
        </p:nvSpPr>
        <p:spPr/>
        <p:txBody>
          <a:bodyPr/>
          <a:lstStyle/>
          <a:p>
            <a:fld id="{9A75261C-3372-4241-B7E1-2D0A12B3A35E}" type="slidenum">
              <a:rPr lang="en-US" smtClean="0"/>
              <a:t>53</a:t>
            </a:fld>
            <a:endParaRPr lang="en-US"/>
          </a:p>
        </p:txBody>
      </p:sp>
    </p:spTree>
    <p:extLst>
      <p:ext uri="{BB962C8B-B14F-4D97-AF65-F5344CB8AC3E}">
        <p14:creationId xmlns:p14="http://schemas.microsoft.com/office/powerpoint/2010/main" val="278484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A4FD6-CABD-4638-AF35-68BB8ACE5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1F316-7346-7A85-9F41-0957C84C8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8AE4BB-4F8C-5F32-4381-BCC833A876C5}"/>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D13438"/>
                </a:solidFill>
                <a:effectLst/>
                <a:latin typeface="Calibri" panose="020F0502020204030204" pitchFamily="34" charset="0"/>
              </a:rPr>
              <a:t>But most vaccines do not have perfect effectiveness but they reduce susceptibility to infection. In order to model imperfect protection from vaccine, instead of moving </a:t>
            </a:r>
            <a:r>
              <a:rPr lang="en-US" sz="1200" b="0" i="0" u="none" strike="noStrike" dirty="0" err="1">
                <a:solidFill>
                  <a:srgbClr val="D13438"/>
                </a:solidFill>
                <a:effectLst/>
                <a:latin typeface="Calibri" panose="020F0502020204030204" pitchFamily="34" charset="0"/>
              </a:rPr>
              <a:t>susceptibles</a:t>
            </a:r>
            <a:r>
              <a:rPr lang="en-US" sz="1200" b="0" i="0" u="none" strike="noStrike" dirty="0">
                <a:solidFill>
                  <a:srgbClr val="D13438"/>
                </a:solidFill>
                <a:effectLst/>
                <a:latin typeface="Calibri" panose="020F0502020204030204" pitchFamily="34" charset="0"/>
              </a:rPr>
              <a:t> directly to R, we can stratify susceptible compartment based on vaccination. This allows to apply different transmission rate to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D13438"/>
                </a:solidFill>
                <a:effectLst/>
                <a:latin typeface="Calibri" panose="020F0502020204030204" pitchFamily="34" charset="0"/>
              </a:rPr>
              <a:t>We can further stratify I and R compartment and with stratified I, we can keep track of breakthrough infection and stratifying R allows to apply differential waning immunity between vaccination and natural infection.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D13438"/>
                </a:solidFill>
                <a:effectLst/>
                <a:latin typeface="Calibri" panose="020F0502020204030204" pitchFamily="34" charset="0"/>
              </a:rPr>
              <a:t>As an additional parameter, we now have alpha which indicates vaccine effectiveness against infection. The higher alpha is the lower susceptibility vaccinated individuals have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D13438"/>
                </a:solidFill>
                <a:effectLst/>
                <a:latin typeface="Calibri" panose="020F0502020204030204" pitchFamily="34" charset="0"/>
              </a:rPr>
              <a:t>In this diagram, both </a:t>
            </a:r>
            <a:r>
              <a:rPr lang="en-US" sz="1200" b="0" i="0" u="none" strike="noStrike" dirty="0" err="1">
                <a:solidFill>
                  <a:srgbClr val="D13438"/>
                </a:solidFill>
                <a:effectLst/>
                <a:latin typeface="Calibri" panose="020F0502020204030204" pitchFamily="34" charset="0"/>
              </a:rPr>
              <a:t>I_n</a:t>
            </a:r>
            <a:r>
              <a:rPr lang="en-US" sz="1200" b="0" i="0" u="none" strike="noStrike" dirty="0">
                <a:solidFill>
                  <a:srgbClr val="D13438"/>
                </a:solidFill>
                <a:effectLst/>
                <a:latin typeface="Calibri" panose="020F0502020204030204" pitchFamily="34" charset="0"/>
              </a:rPr>
              <a:t> and </a:t>
            </a:r>
            <a:r>
              <a:rPr lang="en-US" sz="1200" b="0" i="0" u="none" strike="noStrike" dirty="0" err="1">
                <a:solidFill>
                  <a:srgbClr val="D13438"/>
                </a:solidFill>
                <a:effectLst/>
                <a:latin typeface="Calibri" panose="020F0502020204030204" pitchFamily="34" charset="0"/>
              </a:rPr>
              <a:t>I_v</a:t>
            </a:r>
            <a:r>
              <a:rPr lang="en-US" sz="1200" b="0" i="0" u="none" strike="noStrike" dirty="0">
                <a:solidFill>
                  <a:srgbClr val="D13438"/>
                </a:solidFill>
                <a:effectLst/>
                <a:latin typeface="Calibri" panose="020F0502020204030204" pitchFamily="34" charset="0"/>
              </a:rPr>
              <a:t> are infectious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D13438"/>
                </a:solidFill>
                <a:effectLst/>
                <a:latin typeface="Calibri" panose="020F0502020204030204" pitchFamily="34" charset="0"/>
              </a:rPr>
              <a:t>And beta* I * (1-alpha) indicates </a:t>
            </a:r>
            <a:r>
              <a:rPr lang="en-US" sz="1200" b="0" i="0" u="none" strike="noStrike" dirty="0" err="1">
                <a:solidFill>
                  <a:srgbClr val="D13438"/>
                </a:solidFill>
                <a:effectLst/>
                <a:latin typeface="Calibri" panose="020F0502020204030204" pitchFamily="34" charset="0"/>
              </a:rPr>
              <a:t>breakghrough</a:t>
            </a:r>
            <a:r>
              <a:rPr lang="en-US" sz="1200" b="0" i="0" u="none" strike="noStrike" dirty="0">
                <a:solidFill>
                  <a:srgbClr val="D13438"/>
                </a:solidFill>
                <a:effectLst/>
                <a:latin typeface="Calibri" panose="020F0502020204030204" pitchFamily="34" charset="0"/>
              </a:rPr>
              <a:t> infection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sng" strike="noStrike" dirty="0">
              <a:solidFill>
                <a:srgbClr val="D13438"/>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sng" strike="noStrike" dirty="0">
                <a:solidFill>
                  <a:srgbClr val="D13438"/>
                </a:solidFill>
                <a:effectLst/>
                <a:latin typeface="Calibri" panose="020F0502020204030204" pitchFamily="34" charset="0"/>
              </a:rPr>
              <a:t>Vaccine effectiveness data usually is from protection from symptoms/hospitalizations – the way we’ve discussed modeling this it assume vaccine is also protective against infection/infectiousness</a:t>
            </a:r>
            <a:r>
              <a:rPr lang="en-US" sz="1200" b="0" i="0" u="none" strike="noStrike" dirty="0">
                <a:solidFill>
                  <a:srgbClr val="D13438"/>
                </a:solidFill>
                <a:effectLst/>
                <a:latin typeface="Calibri" panose="020F0502020204030204" pitchFamily="34" charset="0"/>
              </a:rPr>
              <a:t> </a:t>
            </a:r>
            <a:endParaRPr lang="en-US" sz="1200" b="0" i="0" u="none" strike="noStrike" dirty="0">
              <a:effectLst/>
              <a:latin typeface="Calibri" panose="020F0502020204030204" pitchFamily="34" charset="0"/>
            </a:endParaRPr>
          </a:p>
          <a:p>
            <a:endParaRPr lang="en-US" dirty="0"/>
          </a:p>
          <a:p>
            <a:endParaRPr lang="en-US" dirty="0"/>
          </a:p>
          <a:p>
            <a:r>
              <a:rPr lang="en-US" dirty="0"/>
              <a:t>Separate compartment for I: breakthrough infection</a:t>
            </a:r>
          </a:p>
          <a:p>
            <a:r>
              <a:rPr lang="en-US" dirty="0"/>
              <a:t>Separate R : </a:t>
            </a:r>
            <a:r>
              <a:rPr lang="en-US" dirty="0" err="1"/>
              <a:t>diffential</a:t>
            </a:r>
            <a:r>
              <a:rPr lang="en-US" dirty="0"/>
              <a:t> waning immunity between vaccination and natural infection</a:t>
            </a:r>
          </a:p>
        </p:txBody>
      </p:sp>
      <p:sp>
        <p:nvSpPr>
          <p:cNvPr id="4" name="Slide Number Placeholder 3">
            <a:extLst>
              <a:ext uri="{FF2B5EF4-FFF2-40B4-BE49-F238E27FC236}">
                <a16:creationId xmlns:a16="http://schemas.microsoft.com/office/drawing/2014/main" id="{306971C8-8FD7-D08C-35EE-BC70F13C1CF3}"/>
              </a:ext>
            </a:extLst>
          </p:cNvPr>
          <p:cNvSpPr>
            <a:spLocks noGrp="1"/>
          </p:cNvSpPr>
          <p:nvPr>
            <p:ph type="sldNum" sz="quarter" idx="5"/>
          </p:nvPr>
        </p:nvSpPr>
        <p:spPr/>
        <p:txBody>
          <a:bodyPr/>
          <a:lstStyle/>
          <a:p>
            <a:fld id="{9A75261C-3372-4241-B7E1-2D0A12B3A35E}" type="slidenum">
              <a:rPr lang="en-US" smtClean="0"/>
              <a:t>54</a:t>
            </a:fld>
            <a:endParaRPr lang="en-US"/>
          </a:p>
        </p:txBody>
      </p:sp>
    </p:spTree>
    <p:extLst>
      <p:ext uri="{BB962C8B-B14F-4D97-AF65-F5344CB8AC3E}">
        <p14:creationId xmlns:p14="http://schemas.microsoft.com/office/powerpoint/2010/main" val="3445725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F317A-2CE7-BB7D-238B-2B1C24BFB4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11A6D-F98F-0767-6075-48AD41C48E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2597CD-A009-4B74-EFD9-31DD70327293}"/>
              </a:ext>
            </a:extLst>
          </p:cNvPr>
          <p:cNvSpPr>
            <a:spLocks noGrp="1"/>
          </p:cNvSpPr>
          <p:nvPr>
            <p:ph type="body" idx="1"/>
          </p:nvPr>
        </p:nvSpPr>
        <p:spPr/>
        <p:txBody>
          <a:bodyPr/>
          <a:lstStyle/>
          <a:p>
            <a:r>
              <a:rPr lang="en-US"/>
              <a:t>In the previous model, we assumed no change in infectivity among vaccinated individuals.</a:t>
            </a:r>
          </a:p>
          <a:p>
            <a:r>
              <a:rPr lang="en-US"/>
              <a:t>But we can relax this assumption by applying differential effective contact rate between vaccinated and non-vaccinated individual. As an example, covid-19 vaccine-derived immunity reduce the infectiousness of persons with omicron variant infection in a prison setting. </a:t>
            </a:r>
          </a:p>
          <a:p>
            <a:endParaRPr lang="en-US"/>
          </a:p>
          <a:p>
            <a:r>
              <a:rPr lang="en-US"/>
              <a:t>Beta I -&gt; force of infection</a:t>
            </a:r>
          </a:p>
          <a:p>
            <a:r>
              <a:rPr lang="en-US"/>
              <a:t>Beta -&gt; effective contact rate</a:t>
            </a:r>
          </a:p>
          <a:p>
            <a:endParaRPr lang="en-US"/>
          </a:p>
          <a:p>
            <a:r>
              <a:rPr lang="en-US"/>
              <a:t>Reference for the prison </a:t>
            </a:r>
            <a:r>
              <a:rPr lang="en-US" err="1"/>
              <a:t>study:https</a:t>
            </a:r>
            <a:r>
              <a:rPr lang="en-US"/>
              <a:t>://</a:t>
            </a:r>
            <a:r>
              <a:rPr lang="en-US" err="1"/>
              <a:t>www.nature.com</a:t>
            </a:r>
            <a:r>
              <a:rPr lang="en-US"/>
              <a:t>/articles/s41591-022-02138-x</a:t>
            </a:r>
          </a:p>
        </p:txBody>
      </p:sp>
      <p:sp>
        <p:nvSpPr>
          <p:cNvPr id="4" name="Slide Number Placeholder 3">
            <a:extLst>
              <a:ext uri="{FF2B5EF4-FFF2-40B4-BE49-F238E27FC236}">
                <a16:creationId xmlns:a16="http://schemas.microsoft.com/office/drawing/2014/main" id="{042A26C9-DD32-A14C-6E37-4450AA1AB2BC}"/>
              </a:ext>
            </a:extLst>
          </p:cNvPr>
          <p:cNvSpPr>
            <a:spLocks noGrp="1"/>
          </p:cNvSpPr>
          <p:nvPr>
            <p:ph type="sldNum" sz="quarter" idx="5"/>
          </p:nvPr>
        </p:nvSpPr>
        <p:spPr/>
        <p:txBody>
          <a:bodyPr/>
          <a:lstStyle/>
          <a:p>
            <a:fld id="{9A75261C-3372-4241-B7E1-2D0A12B3A35E}" type="slidenum">
              <a:rPr lang="en-US" smtClean="0"/>
              <a:t>55</a:t>
            </a:fld>
            <a:endParaRPr lang="en-US"/>
          </a:p>
        </p:txBody>
      </p:sp>
    </p:spTree>
    <p:extLst>
      <p:ext uri="{BB962C8B-B14F-4D97-AF65-F5344CB8AC3E}">
        <p14:creationId xmlns:p14="http://schemas.microsoft.com/office/powerpoint/2010/main" val="1032541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9FC25-7AAD-BFF3-7DBF-970CE0DBEC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44081-2540-D188-D8FB-7A3F42FBE4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759502-318A-4593-E289-58B0D66860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DA8192-4404-F6D5-5AD7-04B79A4BE464}"/>
              </a:ext>
            </a:extLst>
          </p:cNvPr>
          <p:cNvSpPr>
            <a:spLocks noGrp="1"/>
          </p:cNvSpPr>
          <p:nvPr>
            <p:ph type="sldNum" sz="quarter" idx="5"/>
          </p:nvPr>
        </p:nvSpPr>
        <p:spPr/>
        <p:txBody>
          <a:bodyPr/>
          <a:lstStyle/>
          <a:p>
            <a:fld id="{9A75261C-3372-4241-B7E1-2D0A12B3A35E}" type="slidenum">
              <a:rPr lang="en-US" smtClean="0"/>
              <a:t>56</a:t>
            </a:fld>
            <a:endParaRPr lang="en-US"/>
          </a:p>
        </p:txBody>
      </p:sp>
    </p:spTree>
    <p:extLst>
      <p:ext uri="{BB962C8B-B14F-4D97-AF65-F5344CB8AC3E}">
        <p14:creationId xmlns:p14="http://schemas.microsoft.com/office/powerpoint/2010/main" val="1935244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EFB35-3FDF-D3C2-15DD-5589445746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24468-62A0-3E6F-994E-7BB900EC4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0491E-683E-236A-5058-9C6FA5B2B16A}"/>
              </a:ext>
            </a:extLst>
          </p:cNvPr>
          <p:cNvSpPr>
            <a:spLocks noGrp="1"/>
          </p:cNvSpPr>
          <p:nvPr>
            <p:ph type="body" idx="1"/>
          </p:nvPr>
        </p:nvSpPr>
        <p:spPr/>
        <p:txBody>
          <a:bodyPr/>
          <a:lstStyle/>
          <a:p>
            <a:r>
              <a:rPr lang="en-US"/>
              <a:t>Second controlling measure to model is quarantine. Quarantine minimizes contact between the exposed and the susceptible by isolating the exposed individuals away from the population.</a:t>
            </a:r>
          </a:p>
          <a:p>
            <a:r>
              <a:rPr lang="en-US"/>
              <a:t>Quarantine is different from vaccine in that it doesn’t target a specific form of pathogen so it can be very effective in the beginning of epidemic when we don’t know much about the disease</a:t>
            </a:r>
          </a:p>
          <a:p>
            <a:endParaRPr lang="en-US"/>
          </a:p>
        </p:txBody>
      </p:sp>
      <p:sp>
        <p:nvSpPr>
          <p:cNvPr id="4" name="Slide Number Placeholder 3">
            <a:extLst>
              <a:ext uri="{FF2B5EF4-FFF2-40B4-BE49-F238E27FC236}">
                <a16:creationId xmlns:a16="http://schemas.microsoft.com/office/drawing/2014/main" id="{48E5562B-E7DD-F00D-8BA5-357B97B556CE}"/>
              </a:ext>
            </a:extLst>
          </p:cNvPr>
          <p:cNvSpPr>
            <a:spLocks noGrp="1"/>
          </p:cNvSpPr>
          <p:nvPr>
            <p:ph type="sldNum" sz="quarter" idx="5"/>
          </p:nvPr>
        </p:nvSpPr>
        <p:spPr/>
        <p:txBody>
          <a:bodyPr/>
          <a:lstStyle/>
          <a:p>
            <a:fld id="{9A75261C-3372-4241-B7E1-2D0A12B3A35E}" type="slidenum">
              <a:rPr lang="en-US" smtClean="0"/>
              <a:t>59</a:t>
            </a:fld>
            <a:endParaRPr lang="en-US"/>
          </a:p>
        </p:txBody>
      </p:sp>
    </p:spTree>
    <p:extLst>
      <p:ext uri="{BB962C8B-B14F-4D97-AF65-F5344CB8AC3E}">
        <p14:creationId xmlns:p14="http://schemas.microsoft.com/office/powerpoint/2010/main" val="1136982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38AD4-7A07-F797-383C-12A5912283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24324-8CE3-D347-B144-708B368A1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447174-78BE-FA27-F5DD-2150ADCAC05D}"/>
              </a:ext>
            </a:extLst>
          </p:cNvPr>
          <p:cNvSpPr>
            <a:spLocks noGrp="1"/>
          </p:cNvSpPr>
          <p:nvPr>
            <p:ph type="body" idx="1"/>
          </p:nvPr>
        </p:nvSpPr>
        <p:spPr/>
        <p:txBody>
          <a:bodyPr/>
          <a:lstStyle/>
          <a:p>
            <a:pPr marL="171450" indent="-171450">
              <a:buFont typeface="Arial" panose="020B0604020202020204" pitchFamily="34" charset="0"/>
              <a:buChar char="•"/>
            </a:pPr>
            <a:r>
              <a:rPr lang="en-US"/>
              <a:t>Here again the basic SIR model</a:t>
            </a:r>
          </a:p>
          <a:p>
            <a:pPr marL="171450" indent="-171450">
              <a:buFont typeface="Arial" panose="020B0604020202020204" pitchFamily="34" charset="0"/>
              <a:buChar char="•"/>
            </a:pPr>
            <a:r>
              <a:rPr lang="en-US"/>
              <a:t>We add Q compartment which indicates those who were infected and isolated</a:t>
            </a:r>
          </a:p>
          <a:p>
            <a:pPr marL="171450" indent="-171450">
              <a:buFont typeface="Arial" panose="020B0604020202020204" pitchFamily="34" charset="0"/>
              <a:buChar char="•"/>
            </a:pPr>
            <a:r>
              <a:rPr lang="en-US"/>
              <a:t>The rate from I to Q is q which indicates the rate of detecting and removing infected individuals to quarantine</a:t>
            </a:r>
          </a:p>
          <a:p>
            <a:pPr marL="171450" indent="-171450">
              <a:buFont typeface="Arial" panose="020B0604020202020204" pitchFamily="34" charset="0"/>
              <a:buChar char="•"/>
            </a:pPr>
            <a:r>
              <a:rPr lang="en-US" sz="1200" b="0" i="0" u="none" strike="noStrike">
                <a:solidFill>
                  <a:srgbClr val="D13438"/>
                </a:solidFill>
                <a:effectLst/>
                <a:latin typeface="Calibri" panose="020F0502020204030204" pitchFamily="34" charset="0"/>
              </a:rPr>
              <a:t>Infected individuals in Q compartment don’t contribute to the dynamics because there is no interaction with S</a:t>
            </a:r>
            <a:endParaRPr lang="en-US"/>
          </a:p>
        </p:txBody>
      </p:sp>
      <p:sp>
        <p:nvSpPr>
          <p:cNvPr id="4" name="Slide Number Placeholder 3">
            <a:extLst>
              <a:ext uri="{FF2B5EF4-FFF2-40B4-BE49-F238E27FC236}">
                <a16:creationId xmlns:a16="http://schemas.microsoft.com/office/drawing/2014/main" id="{88661222-11FB-9E45-B1E0-9B49D3E9E298}"/>
              </a:ext>
            </a:extLst>
          </p:cNvPr>
          <p:cNvSpPr>
            <a:spLocks noGrp="1"/>
          </p:cNvSpPr>
          <p:nvPr>
            <p:ph type="sldNum" sz="quarter" idx="5"/>
          </p:nvPr>
        </p:nvSpPr>
        <p:spPr/>
        <p:txBody>
          <a:bodyPr/>
          <a:lstStyle/>
          <a:p>
            <a:fld id="{9A75261C-3372-4241-B7E1-2D0A12B3A35E}" type="slidenum">
              <a:rPr lang="en-US" smtClean="0"/>
              <a:t>60</a:t>
            </a:fld>
            <a:endParaRPr lang="en-US"/>
          </a:p>
        </p:txBody>
      </p:sp>
    </p:spTree>
    <p:extLst>
      <p:ext uri="{BB962C8B-B14F-4D97-AF65-F5344CB8AC3E}">
        <p14:creationId xmlns:p14="http://schemas.microsoft.com/office/powerpoint/2010/main" val="10173921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FC52E-2A4C-7DAD-4607-29C3307F1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3CBEB2-E6B6-746A-47B6-5238EA3C4D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7B7FF0-A065-F023-CFC0-988FA5684AA7}"/>
              </a:ext>
            </a:extLst>
          </p:cNvPr>
          <p:cNvSpPr>
            <a:spLocks noGrp="1"/>
          </p:cNvSpPr>
          <p:nvPr>
            <p:ph type="body" idx="1"/>
          </p:nvPr>
        </p:nvSpPr>
        <p:spPr/>
        <p:txBody>
          <a:bodyPr/>
          <a:lstStyle/>
          <a:p>
            <a:pPr marL="171450" indent="-171450">
              <a:buFont typeface="Arial" panose="020B0604020202020204" pitchFamily="34" charset="0"/>
              <a:buChar char="•"/>
            </a:pPr>
            <a:r>
              <a:rPr lang="en-US" dirty="0"/>
              <a:t>So how does quarantine affect the time being infectious among infected?</a:t>
            </a:r>
          </a:p>
          <a:p>
            <a:pPr marL="171450" indent="-171450">
              <a:buFont typeface="Arial" panose="020B0604020202020204" pitchFamily="34" charset="0"/>
              <a:buChar char="•"/>
            </a:pPr>
            <a:r>
              <a:rPr lang="en-US" dirty="0"/>
              <a:t>First quarantine reduces time for infected individuals to infect others and hence reduce the effective length of the infectious period</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7C195D7D-9AEE-B314-2EC9-0316402557CE}"/>
              </a:ext>
            </a:extLst>
          </p:cNvPr>
          <p:cNvSpPr>
            <a:spLocks noGrp="1"/>
          </p:cNvSpPr>
          <p:nvPr>
            <p:ph type="sldNum" sz="quarter" idx="5"/>
          </p:nvPr>
        </p:nvSpPr>
        <p:spPr/>
        <p:txBody>
          <a:bodyPr/>
          <a:lstStyle/>
          <a:p>
            <a:fld id="{9A75261C-3372-4241-B7E1-2D0A12B3A35E}" type="slidenum">
              <a:rPr lang="en-US" smtClean="0"/>
              <a:t>61</a:t>
            </a:fld>
            <a:endParaRPr lang="en-US"/>
          </a:p>
        </p:txBody>
      </p:sp>
    </p:spTree>
    <p:extLst>
      <p:ext uri="{BB962C8B-B14F-4D97-AF65-F5344CB8AC3E}">
        <p14:creationId xmlns:p14="http://schemas.microsoft.com/office/powerpoint/2010/main" val="3331131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BDC1C6"/>
                </a:solidFill>
                <a:effectLst/>
                <a:latin typeface="Google Sans"/>
              </a:rPr>
              <a:t>Here is a brief overview of pathogens that cause infectious diseases  in human and it can be divided into five groups</a:t>
            </a:r>
            <a:r>
              <a:rPr lang="en-US" dirty="0"/>
              <a:t>: bacteria, protozoa, virus, fungi, helminths</a:t>
            </a:r>
          </a:p>
          <a:p>
            <a:endParaRPr lang="en-US" dirty="0"/>
          </a:p>
          <a:p>
            <a:r>
              <a:rPr lang="en-US" dirty="0"/>
              <a:t>Bacteria - single-celled microscopic </a:t>
            </a:r>
            <a:r>
              <a:rPr lang="en-US" dirty="0" err="1"/>
              <a:t>oganism</a:t>
            </a:r>
            <a:r>
              <a:rPr lang="en-US" dirty="0"/>
              <a:t>.</a:t>
            </a:r>
          </a:p>
          <a:p>
            <a:r>
              <a:rPr lang="en-US" dirty="0"/>
              <a:t>Protozoa – a kind of parasite that is microscopic and one-celled organism as well but bigger than bacteria. Giardia (diarrheal disease)</a:t>
            </a:r>
          </a:p>
          <a:p>
            <a:r>
              <a:rPr lang="en-US" dirty="0"/>
              <a:t>Virus – is different from bacteria in that it can cause infections by entering and multiplying inside the host </a:t>
            </a:r>
            <a:r>
              <a:rPr lang="en-US" dirty="0" err="1"/>
              <a:t>cells.small</a:t>
            </a:r>
            <a:r>
              <a:rPr lang="en-US" dirty="0"/>
              <a:t> and can’t be visible with microscope.</a:t>
            </a:r>
          </a:p>
          <a:p>
            <a:r>
              <a:rPr lang="en-US" dirty="0"/>
              <a:t>Fungi – cause infections on skin and mucous membranes  in mouth, throat, and nails.</a:t>
            </a:r>
          </a:p>
          <a:p>
            <a:r>
              <a:rPr lang="en-US" dirty="0"/>
              <a:t>Helminth –parasitic worm. also a kind of parasite but large, multicellular organisms that are visible to the naked eyes. </a:t>
            </a:r>
          </a:p>
          <a:p>
            <a:endParaRPr lang="en-US" dirty="0"/>
          </a:p>
          <a:p>
            <a:r>
              <a:rPr lang="en-US" dirty="0"/>
              <a:t>What causes the disease often has an implication on disease pathogenesis, immunity, treatment and prevention.</a:t>
            </a:r>
          </a:p>
          <a:p>
            <a:endParaRPr lang="en-US" dirty="0"/>
          </a:p>
          <a:p>
            <a:r>
              <a:rPr lang="en-US" dirty="0"/>
              <a:t>Figure: https://</a:t>
            </a:r>
            <a:r>
              <a:rPr lang="en-US" dirty="0" err="1"/>
              <a:t>helalmedical.com</a:t>
            </a:r>
            <a:r>
              <a:rPr lang="en-US" dirty="0"/>
              <a:t>/infectious-diseases-classification-and-prevention/</a:t>
            </a:r>
          </a:p>
        </p:txBody>
      </p:sp>
      <p:sp>
        <p:nvSpPr>
          <p:cNvPr id="4" name="Slide Number Placeholder 3"/>
          <p:cNvSpPr>
            <a:spLocks noGrp="1"/>
          </p:cNvSpPr>
          <p:nvPr>
            <p:ph type="sldNum" sz="quarter" idx="5"/>
          </p:nvPr>
        </p:nvSpPr>
        <p:spPr/>
        <p:txBody>
          <a:bodyPr/>
          <a:lstStyle/>
          <a:p>
            <a:fld id="{9A75261C-3372-4241-B7E1-2D0A12B3A35E}" type="slidenum">
              <a:rPr lang="en-US" smtClean="0"/>
              <a:t>5</a:t>
            </a:fld>
            <a:endParaRPr lang="en-US"/>
          </a:p>
        </p:txBody>
      </p:sp>
    </p:spTree>
    <p:extLst>
      <p:ext uri="{BB962C8B-B14F-4D97-AF65-F5344CB8AC3E}">
        <p14:creationId xmlns:p14="http://schemas.microsoft.com/office/powerpoint/2010/main" val="28480652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E8A9B-3501-60CB-BE41-CC8FB8394F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C662D7-3365-E07C-2706-7CAF7F671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6C483-82C4-6546-D92B-B8FEA9E97396}"/>
              </a:ext>
            </a:extLst>
          </p:cNvPr>
          <p:cNvSpPr>
            <a:spLocks noGrp="1"/>
          </p:cNvSpPr>
          <p:nvPr>
            <p:ph type="body" idx="1"/>
          </p:nvPr>
        </p:nvSpPr>
        <p:spPr/>
        <p:txBody>
          <a:bodyPr/>
          <a:lstStyle/>
          <a:p>
            <a:pPr marL="171450" indent="-171450">
              <a:buFont typeface="Arial" panose="020B0604020202020204" pitchFamily="34" charset="0"/>
              <a:buChar char="•"/>
            </a:pPr>
            <a:r>
              <a:rPr lang="en-US"/>
              <a:t>In this example, we applied the same recovery rate to both I and Q, assuming quarantine ends when symptoms are resolved</a:t>
            </a:r>
          </a:p>
          <a:p>
            <a:pPr marL="171450" indent="-171450">
              <a:buFont typeface="Arial" panose="020B0604020202020204" pitchFamily="34" charset="0"/>
              <a:buChar char="•"/>
            </a:pPr>
            <a:r>
              <a:rPr lang="en-US"/>
              <a:t>Can you think of the case when quarantine is less effective?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-&gt; When incubation period is much longer than latent period (symptoms are displayed only late in the infection period)</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endParaRPr lang="en-US"/>
          </a:p>
          <a:p>
            <a:endParaRPr lang="en-US"/>
          </a:p>
        </p:txBody>
      </p:sp>
      <p:sp>
        <p:nvSpPr>
          <p:cNvPr id="4" name="Slide Number Placeholder 3">
            <a:extLst>
              <a:ext uri="{FF2B5EF4-FFF2-40B4-BE49-F238E27FC236}">
                <a16:creationId xmlns:a16="http://schemas.microsoft.com/office/drawing/2014/main" id="{76CF09F4-AF4E-F50C-2441-F7D123AF6F3C}"/>
              </a:ext>
            </a:extLst>
          </p:cNvPr>
          <p:cNvSpPr>
            <a:spLocks noGrp="1"/>
          </p:cNvSpPr>
          <p:nvPr>
            <p:ph type="sldNum" sz="quarter" idx="5"/>
          </p:nvPr>
        </p:nvSpPr>
        <p:spPr/>
        <p:txBody>
          <a:bodyPr/>
          <a:lstStyle/>
          <a:p>
            <a:fld id="{9A75261C-3372-4241-B7E1-2D0A12B3A35E}" type="slidenum">
              <a:rPr lang="en-US" smtClean="0"/>
              <a:t>62</a:t>
            </a:fld>
            <a:endParaRPr lang="en-US"/>
          </a:p>
        </p:txBody>
      </p:sp>
    </p:spTree>
    <p:extLst>
      <p:ext uri="{BB962C8B-B14F-4D97-AF65-F5344CB8AC3E}">
        <p14:creationId xmlns:p14="http://schemas.microsoft.com/office/powerpoint/2010/main" val="20716681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C1193-7530-E68B-F27D-2AAF204C6F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BE2E88-5D7E-8091-5857-1CCF882A5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F8EA6-525D-4489-6037-FB56465D24EF}"/>
              </a:ext>
            </a:extLst>
          </p:cNvPr>
          <p:cNvSpPr>
            <a:spLocks noGrp="1"/>
          </p:cNvSpPr>
          <p:nvPr>
            <p:ph type="body" idx="1"/>
          </p:nvPr>
        </p:nvSpPr>
        <p:spPr/>
        <p:txBody>
          <a:bodyPr/>
          <a:lstStyle/>
          <a:p>
            <a:pPr marL="171450" indent="-171450">
              <a:buFont typeface="Arial" panose="020B0604020202020204" pitchFamily="34" charset="0"/>
              <a:buChar char="•"/>
            </a:pPr>
            <a:r>
              <a:rPr lang="en-US"/>
              <a:t>Last intervention to look at is contact tracing</a:t>
            </a:r>
          </a:p>
          <a:p>
            <a:pPr marL="171450" indent="-171450">
              <a:buFont typeface="Arial" panose="020B0604020202020204" pitchFamily="34" charset="0"/>
              <a:buChar char="•"/>
            </a:pPr>
            <a:r>
              <a:rPr lang="en-US"/>
              <a:t>Contact tracing is proactive measure to identify potential exposure to the infectious agent based on the contact history with the confirmed case and implement appropriate measure such as testing and treatment if necessary.</a:t>
            </a:r>
          </a:p>
          <a:p>
            <a:pPr marL="171450" indent="-171450">
              <a:buFont typeface="Arial" panose="020B0604020202020204" pitchFamily="34" charset="0"/>
              <a:buChar char="•"/>
            </a:pPr>
            <a:r>
              <a:rPr lang="en-US"/>
              <a:t>It has been a common approach to control STI: If test positive, ask for a list of recent (6-12 months) sexual partners. Both to diagnose and treat partner and to prevent further transmission</a:t>
            </a:r>
          </a:p>
          <a:p>
            <a:pPr marL="171450" indent="-171450">
              <a:buFont typeface="Arial" panose="020B0604020202020204" pitchFamily="34" charset="0"/>
              <a:buChar char="•"/>
            </a:pPr>
            <a:r>
              <a:rPr lang="en-US"/>
              <a:t>More complicated model can accommodate the complete network feature of contacts (e.g. network model or agent-based model)</a:t>
            </a:r>
          </a:p>
          <a:p>
            <a:pPr marL="171450" indent="-171450">
              <a:buFont typeface="Arial" panose="020B0604020202020204" pitchFamily="34" charset="0"/>
              <a:buChar char="•"/>
            </a:pPr>
            <a:endParaRPr lang="en-US"/>
          </a:p>
          <a:p>
            <a:endParaRPr lang="en-US"/>
          </a:p>
        </p:txBody>
      </p:sp>
      <p:sp>
        <p:nvSpPr>
          <p:cNvPr id="4" name="Slide Number Placeholder 3">
            <a:extLst>
              <a:ext uri="{FF2B5EF4-FFF2-40B4-BE49-F238E27FC236}">
                <a16:creationId xmlns:a16="http://schemas.microsoft.com/office/drawing/2014/main" id="{497C1BD1-A908-37EA-F6ED-B2D658C5C93A}"/>
              </a:ext>
            </a:extLst>
          </p:cNvPr>
          <p:cNvSpPr>
            <a:spLocks noGrp="1"/>
          </p:cNvSpPr>
          <p:nvPr>
            <p:ph type="sldNum" sz="quarter" idx="5"/>
          </p:nvPr>
        </p:nvSpPr>
        <p:spPr/>
        <p:txBody>
          <a:bodyPr/>
          <a:lstStyle/>
          <a:p>
            <a:fld id="{9A75261C-3372-4241-B7E1-2D0A12B3A35E}" type="slidenum">
              <a:rPr lang="en-US" smtClean="0"/>
              <a:t>64</a:t>
            </a:fld>
            <a:endParaRPr lang="en-US"/>
          </a:p>
        </p:txBody>
      </p:sp>
    </p:spTree>
    <p:extLst>
      <p:ext uri="{BB962C8B-B14F-4D97-AF65-F5344CB8AC3E}">
        <p14:creationId xmlns:p14="http://schemas.microsoft.com/office/powerpoint/2010/main" val="2737216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D1664-801B-B022-6DFD-1799BA2544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A50E9-40B0-7527-DF47-8282FC0B8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B13B6-D194-9687-ACA8-64F620F69067}"/>
              </a:ext>
            </a:extLst>
          </p:cNvPr>
          <p:cNvSpPr>
            <a:spLocks noGrp="1"/>
          </p:cNvSpPr>
          <p:nvPr>
            <p:ph type="body" idx="1"/>
          </p:nvPr>
        </p:nvSpPr>
        <p:spPr/>
        <p:txBody>
          <a:bodyPr/>
          <a:lstStyle/>
          <a:p>
            <a:r>
              <a:rPr lang="en-US"/>
              <a:t>We exemplified modeling contact tracing in SI model here:</a:t>
            </a:r>
          </a:p>
          <a:p>
            <a:pPr marL="171450" indent="-171450">
              <a:buFont typeface="Arial" panose="020B0604020202020204" pitchFamily="34" charset="0"/>
              <a:buChar char="•"/>
            </a:pPr>
            <a:r>
              <a:rPr lang="en-US"/>
              <a:t>Added a T compartment which indicates treatment and tracing compartment</a:t>
            </a:r>
          </a:p>
          <a:p>
            <a:pPr marL="171450" indent="-171450">
              <a:buFont typeface="Arial" panose="020B0604020202020204" pitchFamily="34" charset="0"/>
              <a:buChar char="•"/>
            </a:pPr>
            <a:r>
              <a:rPr lang="en-US" err="1"/>
              <a:t>sI</a:t>
            </a:r>
            <a:r>
              <a:rPr lang="en-US"/>
              <a:t>: rate of seeking treatment</a:t>
            </a:r>
          </a:p>
          <a:p>
            <a:pPr marL="171450" indent="-171450">
              <a:buFont typeface="Arial" panose="020B0604020202020204" pitchFamily="34" charset="0"/>
              <a:buChar char="•"/>
            </a:pPr>
            <a:r>
              <a:rPr lang="en-US"/>
              <a:t>C: rate of contact tracing and b is the probability that a traced </a:t>
            </a:r>
            <a:r>
              <a:rPr lang="en-US" err="1"/>
              <a:t>indnvidual</a:t>
            </a:r>
            <a:r>
              <a:rPr lang="en-US"/>
              <a:t> is infection</a:t>
            </a:r>
          </a:p>
          <a:p>
            <a:pPr marL="171450" indent="-171450">
              <a:buFont typeface="Arial" panose="020B0604020202020204" pitchFamily="34" charset="0"/>
              <a:buChar char="•"/>
            </a:pPr>
            <a:r>
              <a:rPr lang="en-US"/>
              <a:t>1/rt average time spent in treatment and tracing </a:t>
            </a:r>
            <a:r>
              <a:rPr lang="en-US" err="1"/>
              <a:t>comopartment</a:t>
            </a:r>
            <a:endParaRPr lang="en-US"/>
          </a:p>
          <a:p>
            <a:pPr marL="171450" indent="-171450">
              <a:buFont typeface="Arial" panose="020B0604020202020204" pitchFamily="34" charset="0"/>
              <a:buChar char="•"/>
            </a:pPr>
            <a:r>
              <a:rPr lang="en-US"/>
              <a:t>Overall structure: I compartment can enter T through treatment seeking or being traced through their contacts’ contact tracing</a:t>
            </a:r>
          </a:p>
          <a:p>
            <a:pPr marL="171450" indent="-171450">
              <a:buFont typeface="Arial" panose="020B0604020202020204" pitchFamily="34" charset="0"/>
              <a:buChar char="•"/>
            </a:pPr>
            <a:r>
              <a:rPr lang="en-US" err="1"/>
              <a:t>s_I</a:t>
            </a:r>
            <a:r>
              <a:rPr lang="en-US"/>
              <a:t> rate is applied to I but </a:t>
            </a:r>
            <a:r>
              <a:rPr lang="en-US" err="1"/>
              <a:t>cb</a:t>
            </a:r>
            <a:r>
              <a:rPr lang="en-US"/>
              <a:t> rate/probability is applied to T to determine how many people exit I compartment and enter T</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AE28977B-F315-8598-ECF7-CFEDD39218FC}"/>
              </a:ext>
            </a:extLst>
          </p:cNvPr>
          <p:cNvSpPr>
            <a:spLocks noGrp="1"/>
          </p:cNvSpPr>
          <p:nvPr>
            <p:ph type="sldNum" sz="quarter" idx="5"/>
          </p:nvPr>
        </p:nvSpPr>
        <p:spPr/>
        <p:txBody>
          <a:bodyPr/>
          <a:lstStyle/>
          <a:p>
            <a:fld id="{9A75261C-3372-4241-B7E1-2D0A12B3A35E}" type="slidenum">
              <a:rPr lang="en-US" smtClean="0"/>
              <a:t>65</a:t>
            </a:fld>
            <a:endParaRPr lang="en-US"/>
          </a:p>
        </p:txBody>
      </p:sp>
    </p:spTree>
    <p:extLst>
      <p:ext uri="{BB962C8B-B14F-4D97-AF65-F5344CB8AC3E}">
        <p14:creationId xmlns:p14="http://schemas.microsoft.com/office/powerpoint/2010/main" val="2319694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A9273-4DE2-CA55-1287-01C8B2A0A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1C72C-4ADC-308F-2663-FEC94EFB8D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8BAEDF-BDCF-1097-4894-8A47FD077992}"/>
              </a:ext>
            </a:extLst>
          </p:cNvPr>
          <p:cNvSpPr>
            <a:spLocks noGrp="1"/>
          </p:cNvSpPr>
          <p:nvPr>
            <p:ph type="body" idx="1"/>
          </p:nvPr>
        </p:nvSpPr>
        <p:spPr/>
        <p:txBody>
          <a:bodyPr/>
          <a:lstStyle/>
          <a:p>
            <a:endParaRPr lang="en-US">
              <a:ea typeface="Calibri"/>
              <a:cs typeface="Calibri"/>
            </a:endParaRPr>
          </a:p>
          <a:p>
            <a:endParaRPr lang="en-US"/>
          </a:p>
        </p:txBody>
      </p:sp>
      <p:sp>
        <p:nvSpPr>
          <p:cNvPr id="4" name="Slide Number Placeholder 3">
            <a:extLst>
              <a:ext uri="{FF2B5EF4-FFF2-40B4-BE49-F238E27FC236}">
                <a16:creationId xmlns:a16="http://schemas.microsoft.com/office/drawing/2014/main" id="{2AAA2E52-5C9B-C5CC-0F62-80E16FDF855A}"/>
              </a:ext>
            </a:extLst>
          </p:cNvPr>
          <p:cNvSpPr>
            <a:spLocks noGrp="1"/>
          </p:cNvSpPr>
          <p:nvPr>
            <p:ph type="sldNum" sz="quarter" idx="5"/>
          </p:nvPr>
        </p:nvSpPr>
        <p:spPr/>
        <p:txBody>
          <a:bodyPr/>
          <a:lstStyle/>
          <a:p>
            <a:fld id="{9A75261C-3372-4241-B7E1-2D0A12B3A35E}" type="slidenum">
              <a:rPr lang="en-US" smtClean="0"/>
              <a:t>67</a:t>
            </a:fld>
            <a:endParaRPr lang="en-US"/>
          </a:p>
        </p:txBody>
      </p:sp>
    </p:spTree>
    <p:extLst>
      <p:ext uri="{BB962C8B-B14F-4D97-AF65-F5344CB8AC3E}">
        <p14:creationId xmlns:p14="http://schemas.microsoft.com/office/powerpoint/2010/main" val="1831655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101D8-D890-8A7F-86E2-E86235A909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DE94D-A993-E073-68A7-CF11D8B1D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62FA6-B387-E514-4A0B-D7C612FD0685}"/>
              </a:ext>
            </a:extLst>
          </p:cNvPr>
          <p:cNvSpPr>
            <a:spLocks noGrp="1"/>
          </p:cNvSpPr>
          <p:nvPr>
            <p:ph type="body" idx="1"/>
          </p:nvPr>
        </p:nvSpPr>
        <p:spPr/>
        <p:txBody>
          <a:bodyPr/>
          <a:lstStyle/>
          <a:p>
            <a:r>
              <a:rPr lang="en-US"/>
              <a:t>KYU</a:t>
            </a:r>
          </a:p>
        </p:txBody>
      </p:sp>
      <p:sp>
        <p:nvSpPr>
          <p:cNvPr id="4" name="Slide Number Placeholder 3">
            <a:extLst>
              <a:ext uri="{FF2B5EF4-FFF2-40B4-BE49-F238E27FC236}">
                <a16:creationId xmlns:a16="http://schemas.microsoft.com/office/drawing/2014/main" id="{3523536F-9679-B05B-752F-E3A2BB6D6E04}"/>
              </a:ext>
            </a:extLst>
          </p:cNvPr>
          <p:cNvSpPr>
            <a:spLocks noGrp="1"/>
          </p:cNvSpPr>
          <p:nvPr>
            <p:ph type="sldNum" sz="quarter" idx="5"/>
          </p:nvPr>
        </p:nvSpPr>
        <p:spPr/>
        <p:txBody>
          <a:bodyPr/>
          <a:lstStyle/>
          <a:p>
            <a:fld id="{9A75261C-3372-4241-B7E1-2D0A12B3A35E}" type="slidenum">
              <a:rPr lang="en-US" smtClean="0"/>
              <a:t>68</a:t>
            </a:fld>
            <a:endParaRPr lang="en-US"/>
          </a:p>
        </p:txBody>
      </p:sp>
    </p:spTree>
    <p:extLst>
      <p:ext uri="{BB962C8B-B14F-4D97-AF65-F5344CB8AC3E}">
        <p14:creationId xmlns:p14="http://schemas.microsoft.com/office/powerpoint/2010/main" val="16983400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make explicit transmission here. </a:t>
            </a:r>
          </a:p>
        </p:txBody>
      </p:sp>
      <p:sp>
        <p:nvSpPr>
          <p:cNvPr id="4" name="Slide Number Placeholder 3"/>
          <p:cNvSpPr>
            <a:spLocks noGrp="1"/>
          </p:cNvSpPr>
          <p:nvPr>
            <p:ph type="sldNum" sz="quarter" idx="5"/>
          </p:nvPr>
        </p:nvSpPr>
        <p:spPr/>
        <p:txBody>
          <a:bodyPr/>
          <a:lstStyle/>
          <a:p>
            <a:fld id="{9A75261C-3372-4241-B7E1-2D0A12B3A35E}" type="slidenum">
              <a:rPr lang="en-US" smtClean="0"/>
              <a:t>69</a:t>
            </a:fld>
            <a:endParaRPr lang="en-US"/>
          </a:p>
        </p:txBody>
      </p:sp>
    </p:spTree>
    <p:extLst>
      <p:ext uri="{BB962C8B-B14F-4D97-AF65-F5344CB8AC3E}">
        <p14:creationId xmlns:p14="http://schemas.microsoft.com/office/powerpoint/2010/main" val="8056080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that higher values of beta can reflect higher contact rates or a higher probability of infection per contact</a:t>
            </a:r>
          </a:p>
        </p:txBody>
      </p:sp>
      <p:sp>
        <p:nvSpPr>
          <p:cNvPr id="4" name="Slide Number Placeholder 3"/>
          <p:cNvSpPr>
            <a:spLocks noGrp="1"/>
          </p:cNvSpPr>
          <p:nvPr>
            <p:ph type="sldNum" sz="quarter" idx="5"/>
          </p:nvPr>
        </p:nvSpPr>
        <p:spPr/>
        <p:txBody>
          <a:bodyPr/>
          <a:lstStyle/>
          <a:p>
            <a:fld id="{9A75261C-3372-4241-B7E1-2D0A12B3A35E}" type="slidenum">
              <a:rPr lang="en-US" smtClean="0"/>
              <a:t>70</a:t>
            </a:fld>
            <a:endParaRPr lang="en-US"/>
          </a:p>
        </p:txBody>
      </p:sp>
    </p:spTree>
    <p:extLst>
      <p:ext uri="{BB962C8B-B14F-4D97-AF65-F5344CB8AC3E}">
        <p14:creationId xmlns:p14="http://schemas.microsoft.com/office/powerpoint/2010/main" val="3251800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all typical properties of contact matrices</a:t>
            </a:r>
          </a:p>
        </p:txBody>
      </p:sp>
      <p:sp>
        <p:nvSpPr>
          <p:cNvPr id="4" name="Slide Number Placeholder 3"/>
          <p:cNvSpPr>
            <a:spLocks noGrp="1"/>
          </p:cNvSpPr>
          <p:nvPr>
            <p:ph type="sldNum" sz="quarter" idx="5"/>
          </p:nvPr>
        </p:nvSpPr>
        <p:spPr/>
        <p:txBody>
          <a:bodyPr/>
          <a:lstStyle/>
          <a:p>
            <a:fld id="{9A75261C-3372-4241-B7E1-2D0A12B3A35E}" type="slidenum">
              <a:rPr lang="en-US" smtClean="0"/>
              <a:t>72</a:t>
            </a:fld>
            <a:endParaRPr lang="en-US"/>
          </a:p>
        </p:txBody>
      </p:sp>
    </p:spTree>
    <p:extLst>
      <p:ext uri="{BB962C8B-B14F-4D97-AF65-F5344CB8AC3E}">
        <p14:creationId xmlns:p14="http://schemas.microsoft.com/office/powerpoint/2010/main" val="748922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Implications? </a:t>
            </a:r>
          </a:p>
        </p:txBody>
      </p:sp>
      <p:sp>
        <p:nvSpPr>
          <p:cNvPr id="4" name="Slide Number Placeholder 3"/>
          <p:cNvSpPr>
            <a:spLocks noGrp="1"/>
          </p:cNvSpPr>
          <p:nvPr>
            <p:ph type="sldNum" sz="quarter" idx="5"/>
          </p:nvPr>
        </p:nvSpPr>
        <p:spPr/>
        <p:txBody>
          <a:bodyPr/>
          <a:lstStyle/>
          <a:p>
            <a:fld id="{9A75261C-3372-4241-B7E1-2D0A12B3A35E}" type="slidenum">
              <a:rPr lang="en-US" smtClean="0"/>
              <a:t>73</a:t>
            </a:fld>
            <a:endParaRPr lang="en-US"/>
          </a:p>
        </p:txBody>
      </p:sp>
    </p:spTree>
    <p:extLst>
      <p:ext uri="{BB962C8B-B14F-4D97-AF65-F5344CB8AC3E}">
        <p14:creationId xmlns:p14="http://schemas.microsoft.com/office/powerpoint/2010/main" val="3468013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21047-1516-2231-D481-58A87862E4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F9602A-4AA5-C086-BF75-F7C7B6CF5E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86313A-3B4D-E34A-AA8A-F982656CCBEB}"/>
              </a:ext>
            </a:extLst>
          </p:cNvPr>
          <p:cNvSpPr>
            <a:spLocks noGrp="1"/>
          </p:cNvSpPr>
          <p:nvPr>
            <p:ph type="body" idx="1"/>
          </p:nvPr>
        </p:nvSpPr>
        <p:spPr/>
        <p:txBody>
          <a:bodyPr/>
          <a:lstStyle/>
          <a:p>
            <a:r>
              <a:rPr lang="en-US"/>
              <a:t>TESS</a:t>
            </a:r>
          </a:p>
        </p:txBody>
      </p:sp>
      <p:sp>
        <p:nvSpPr>
          <p:cNvPr id="4" name="Slide Number Placeholder 3">
            <a:extLst>
              <a:ext uri="{FF2B5EF4-FFF2-40B4-BE49-F238E27FC236}">
                <a16:creationId xmlns:a16="http://schemas.microsoft.com/office/drawing/2014/main" id="{75071F3F-8F5B-08EE-8E02-F654492A5F92}"/>
              </a:ext>
            </a:extLst>
          </p:cNvPr>
          <p:cNvSpPr>
            <a:spLocks noGrp="1"/>
          </p:cNvSpPr>
          <p:nvPr>
            <p:ph type="sldNum" sz="quarter" idx="5"/>
          </p:nvPr>
        </p:nvSpPr>
        <p:spPr/>
        <p:txBody>
          <a:bodyPr/>
          <a:lstStyle/>
          <a:p>
            <a:fld id="{9A75261C-3372-4241-B7E1-2D0A12B3A35E}" type="slidenum">
              <a:rPr lang="en-US" smtClean="0"/>
              <a:t>76</a:t>
            </a:fld>
            <a:endParaRPr lang="en-US"/>
          </a:p>
        </p:txBody>
      </p:sp>
    </p:spTree>
    <p:extLst>
      <p:ext uri="{BB962C8B-B14F-4D97-AF65-F5344CB8AC3E}">
        <p14:creationId xmlns:p14="http://schemas.microsoft.com/office/powerpoint/2010/main" val="1392353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epidemiology field, mathematical models of infectious disease dynamics are often used for different purposes.</a:t>
            </a:r>
          </a:p>
          <a:p>
            <a:endParaRPr lang="en-US"/>
          </a:p>
          <a:p>
            <a:pPr marL="228600" indent="-228600">
              <a:buAutoNum type="arabicPeriod"/>
            </a:pPr>
            <a:r>
              <a:rPr lang="en-US"/>
              <a:t>Understand the dynamics of infectious diseases given the available information on epidemiological and biological features of pathogen and population</a:t>
            </a:r>
          </a:p>
          <a:p>
            <a:pPr marL="228600" indent="-228600">
              <a:buAutoNum type="arabicPeriod"/>
            </a:pPr>
            <a:r>
              <a:rPr lang="en-US"/>
              <a:t>Predict disease trend under certain scenario – e.g. in </a:t>
            </a:r>
            <a:r>
              <a:rPr lang="en-US" err="1"/>
              <a:t>pademic</a:t>
            </a:r>
            <a:r>
              <a:rPr lang="en-US"/>
              <a:t>, how the dynamic would change as people build immunity over time?</a:t>
            </a:r>
          </a:p>
          <a:p>
            <a:pPr marL="228600" indent="-228600">
              <a:buAutoNum type="arabicPeriod"/>
            </a:pPr>
            <a:r>
              <a:rPr lang="en-US"/>
              <a:t>Evaluate control measures – compared the predicted outcomes under different control measures such as vaccination or quarantine</a:t>
            </a:r>
          </a:p>
          <a:p>
            <a:pPr marL="228600" indent="-228600">
              <a:buAutoNum type="arabicPeriod"/>
            </a:pPr>
            <a:r>
              <a:rPr lang="en-US"/>
              <a:t>Information generated from the model can inform decision makers to set policies for disease control and resource </a:t>
            </a:r>
            <a:r>
              <a:rPr lang="en-US" err="1"/>
              <a:t>alocation</a:t>
            </a:r>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6</a:t>
            </a:fld>
            <a:endParaRPr lang="en-US"/>
          </a:p>
        </p:txBody>
      </p:sp>
    </p:spTree>
    <p:extLst>
      <p:ext uri="{BB962C8B-B14F-4D97-AF65-F5344CB8AC3E}">
        <p14:creationId xmlns:p14="http://schemas.microsoft.com/office/powerpoint/2010/main" val="35608750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CDFF3-F84D-E6B8-420C-D6771A13C2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71856-421B-1CC7-D518-D7D0338294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87EA9A-76C5-F1EB-B07F-520F610149A5}"/>
              </a:ext>
            </a:extLst>
          </p:cNvPr>
          <p:cNvSpPr>
            <a:spLocks noGrp="1"/>
          </p:cNvSpPr>
          <p:nvPr>
            <p:ph type="body" idx="1"/>
          </p:nvPr>
        </p:nvSpPr>
        <p:spPr/>
        <p:txBody>
          <a:bodyPr/>
          <a:lstStyle/>
          <a:p>
            <a:r>
              <a:rPr lang="en-US" dirty="0"/>
              <a:t>vector-borne: dengue, malaria (mosquito)</a:t>
            </a:r>
          </a:p>
          <a:p>
            <a:r>
              <a:rPr lang="en-US" b="0" i="0" u="none" strike="noStrike" dirty="0">
                <a:solidFill>
                  <a:srgbClr val="040C28"/>
                </a:solidFill>
                <a:effectLst/>
                <a:latin typeface="Google Sans"/>
              </a:rPr>
              <a:t>flu in the winter, chickenpox in the spring, and gonorrhea and polio in the summer</a:t>
            </a:r>
          </a:p>
          <a:p>
            <a:endParaRPr lang="en-US" b="0" i="0" u="none" strike="noStrike" dirty="0">
              <a:solidFill>
                <a:srgbClr val="040C28"/>
              </a:solidFill>
              <a:effectLst/>
              <a:latin typeface="Google Sans"/>
            </a:endParaRPr>
          </a:p>
          <a:p>
            <a:endParaRPr lang="en-US" dirty="0"/>
          </a:p>
        </p:txBody>
      </p:sp>
      <p:sp>
        <p:nvSpPr>
          <p:cNvPr id="4" name="Slide Number Placeholder 3">
            <a:extLst>
              <a:ext uri="{FF2B5EF4-FFF2-40B4-BE49-F238E27FC236}">
                <a16:creationId xmlns:a16="http://schemas.microsoft.com/office/drawing/2014/main" id="{0D6F0A69-352E-A001-A131-0EA1B13D744D}"/>
              </a:ext>
            </a:extLst>
          </p:cNvPr>
          <p:cNvSpPr>
            <a:spLocks noGrp="1"/>
          </p:cNvSpPr>
          <p:nvPr>
            <p:ph type="sldNum" sz="quarter" idx="5"/>
          </p:nvPr>
        </p:nvSpPr>
        <p:spPr/>
        <p:txBody>
          <a:bodyPr/>
          <a:lstStyle/>
          <a:p>
            <a:fld id="{9A75261C-3372-4241-B7E1-2D0A12B3A35E}" type="slidenum">
              <a:rPr lang="en-US" smtClean="0"/>
              <a:t>77</a:t>
            </a:fld>
            <a:endParaRPr lang="en-US"/>
          </a:p>
        </p:txBody>
      </p:sp>
    </p:spTree>
    <p:extLst>
      <p:ext uri="{BB962C8B-B14F-4D97-AF65-F5344CB8AC3E}">
        <p14:creationId xmlns:p14="http://schemas.microsoft.com/office/powerpoint/2010/main" val="10322416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D92AD-0ADD-9C1F-4BF2-8AF06DB0F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FEB89-DF4C-8389-503A-6309D8794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848B0-6242-F1BC-006A-573CB47FC8C7}"/>
              </a:ext>
            </a:extLst>
          </p:cNvPr>
          <p:cNvSpPr>
            <a:spLocks noGrp="1"/>
          </p:cNvSpPr>
          <p:nvPr>
            <p:ph type="body" idx="1"/>
          </p:nvPr>
        </p:nvSpPr>
        <p:spPr/>
        <p:txBody>
          <a:bodyPr/>
          <a:lstStyle/>
          <a:p>
            <a:r>
              <a:rPr lang="en-US"/>
              <a:t>https://</a:t>
            </a:r>
            <a:r>
              <a:rPr lang="en-US" err="1"/>
              <a:t>www.ncbi.nlm.nih.gov</a:t>
            </a:r>
            <a:r>
              <a:rPr lang="en-US"/>
              <a:t>/</a:t>
            </a:r>
            <a:r>
              <a:rPr lang="en-US" err="1"/>
              <a:t>pmc</a:t>
            </a:r>
            <a:r>
              <a:rPr lang="en-US"/>
              <a:t>/articles/PMC8545442/#:~:text=Furthermore%2C%20discrete%2Dtime%20infectious%20disease,of%20discrete%2Dtime%20disease%20events.</a:t>
            </a:r>
          </a:p>
          <a:p>
            <a:endParaRPr lang="en-US"/>
          </a:p>
          <a:p>
            <a:r>
              <a:rPr lang="en-US"/>
              <a:t>Briefly mention all the possible ways of </a:t>
            </a:r>
            <a:r>
              <a:rPr lang="en-US" err="1"/>
              <a:t>mdoelingID</a:t>
            </a:r>
            <a:endParaRPr lang="en-US"/>
          </a:p>
          <a:p>
            <a:r>
              <a:rPr lang="en-US" err="1"/>
              <a:t>WE’re</a:t>
            </a:r>
            <a:r>
              <a:rPr lang="en-US"/>
              <a:t> going to focus on a specific form</a:t>
            </a:r>
          </a:p>
          <a:p>
            <a:r>
              <a:rPr lang="en-US"/>
              <a:t>Will explain why this later</a:t>
            </a:r>
          </a:p>
        </p:txBody>
      </p:sp>
      <p:sp>
        <p:nvSpPr>
          <p:cNvPr id="4" name="Slide Number Placeholder 3">
            <a:extLst>
              <a:ext uri="{FF2B5EF4-FFF2-40B4-BE49-F238E27FC236}">
                <a16:creationId xmlns:a16="http://schemas.microsoft.com/office/drawing/2014/main" id="{777F8170-D343-2AA9-008D-3C39EE98383E}"/>
              </a:ext>
            </a:extLst>
          </p:cNvPr>
          <p:cNvSpPr>
            <a:spLocks noGrp="1"/>
          </p:cNvSpPr>
          <p:nvPr>
            <p:ph type="sldNum" sz="quarter" idx="5"/>
          </p:nvPr>
        </p:nvSpPr>
        <p:spPr/>
        <p:txBody>
          <a:bodyPr/>
          <a:lstStyle/>
          <a:p>
            <a:fld id="{9A75261C-3372-4241-B7E1-2D0A12B3A35E}" type="slidenum">
              <a:rPr lang="en-US" smtClean="0"/>
              <a:t>78</a:t>
            </a:fld>
            <a:endParaRPr lang="en-US"/>
          </a:p>
        </p:txBody>
      </p:sp>
    </p:spTree>
    <p:extLst>
      <p:ext uri="{BB962C8B-B14F-4D97-AF65-F5344CB8AC3E}">
        <p14:creationId xmlns:p14="http://schemas.microsoft.com/office/powerpoint/2010/main" val="1963985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05B57-7C91-805D-4A8D-03A260A19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93094-65A6-E5AE-A312-043672E49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642713-E72C-7429-BADA-9675DE661157}"/>
              </a:ext>
            </a:extLst>
          </p:cNvPr>
          <p:cNvSpPr>
            <a:spLocks noGrp="1"/>
          </p:cNvSpPr>
          <p:nvPr>
            <p:ph type="body" idx="1"/>
          </p:nvPr>
        </p:nvSpPr>
        <p:spPr/>
        <p:txBody>
          <a:bodyPr/>
          <a:lstStyle/>
          <a:p>
            <a:r>
              <a:rPr lang="en-US">
                <a:ea typeface="Calibri"/>
                <a:cs typeface="Calibri"/>
              </a:rPr>
              <a:t>For ID, determining the way in which you model transmission – or whether you need to model transmission at all – can be particularly relevant. But also evaluating the importance of stochasticity, and determining how to model heterogeneities or just the infection process can be relevant too. </a:t>
            </a:r>
          </a:p>
          <a:p>
            <a:r>
              <a:rPr lang="en-US">
                <a:ea typeface="Calibri"/>
                <a:cs typeface="Calibri"/>
              </a:rPr>
              <a:t>Because they have parameters that seem somewhat arbitrary, like beta, and because they often have feedback loops, ID models can often feel less transparent than say, a typical Markov or decision tree model. </a:t>
            </a:r>
          </a:p>
          <a:p>
            <a:r>
              <a:rPr lang="en-US">
                <a:ea typeface="Calibri"/>
                <a:cs typeface="Calibri"/>
              </a:rPr>
              <a:t>Structural sensitivity analysis can be particularly important for dynamic models because the structure and resulting nonlinearities can influence disease dynamics in unexpected ways.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Time horizons can be less clear than in a cohort model, because of secondary benefits. Because of this, important to conduct sensitivity analysis on the analytical horizon and discount rate.</a:t>
            </a:r>
          </a:p>
          <a:p>
            <a:endParaRPr lang="en-US">
              <a:ea typeface="Calibri"/>
              <a:cs typeface="Calibri"/>
            </a:endParaRPr>
          </a:p>
          <a:p>
            <a:r>
              <a:rPr lang="en-US">
                <a:ea typeface="Calibri"/>
                <a:cs typeface="Calibri"/>
              </a:rPr>
              <a:t>Good reference: </a:t>
            </a:r>
            <a:r>
              <a:rPr lang="en-US">
                <a:hlinkClick r:id="rId3"/>
              </a:rPr>
              <a:t>https://www.bmj.com/content/375/bmj.n2365</a:t>
            </a:r>
            <a:endParaRPr lang="en-US"/>
          </a:p>
          <a:p>
            <a:r>
              <a:rPr lang="en-US">
                <a:ea typeface="Calibri"/>
                <a:cs typeface="Calibri"/>
              </a:rPr>
              <a:t>See the model choice section in this article: </a:t>
            </a:r>
            <a:r>
              <a:rPr lang="en-US">
                <a:hlinkClick r:id="rId4"/>
              </a:rPr>
              <a:t>https://www.nature.com/articles/nrmicro1845</a:t>
            </a:r>
            <a:endParaRPr lang="en-US">
              <a:ea typeface="Calibri"/>
              <a:cs typeface="Calibri"/>
            </a:endParaRPr>
          </a:p>
          <a:p>
            <a:pPr marL="228600" indent="-228600">
              <a:buAutoNum type="arabicPeriod"/>
            </a:pPr>
            <a:r>
              <a:rPr lang="en-US">
                <a:ea typeface="Calibri"/>
                <a:cs typeface="Calibri"/>
              </a:rPr>
              <a:t>Choose the simplest model that explains the data</a:t>
            </a:r>
          </a:p>
          <a:p>
            <a:pPr marL="228600" indent="-228600">
              <a:buAutoNum type="arabicPeriod"/>
            </a:pPr>
            <a:r>
              <a:rPr lang="en-US">
                <a:ea typeface="Calibri"/>
                <a:cs typeface="Calibri"/>
              </a:rPr>
              <a:t>Update the model as new data become available</a:t>
            </a:r>
          </a:p>
          <a:p>
            <a:pPr marL="228600" indent="-228600">
              <a:buAutoNum type="arabicPeriod"/>
            </a:pP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E7B69C88-FBB2-BBF6-4175-F0AEE2E05FF8}"/>
              </a:ext>
            </a:extLst>
          </p:cNvPr>
          <p:cNvSpPr>
            <a:spLocks noGrp="1"/>
          </p:cNvSpPr>
          <p:nvPr>
            <p:ph type="sldNum" sz="quarter" idx="5"/>
          </p:nvPr>
        </p:nvSpPr>
        <p:spPr/>
        <p:txBody>
          <a:bodyPr/>
          <a:lstStyle/>
          <a:p>
            <a:fld id="{9A75261C-3372-4241-B7E1-2D0A12B3A35E}" type="slidenum">
              <a:rPr lang="en-US" smtClean="0"/>
              <a:t>79</a:t>
            </a:fld>
            <a:endParaRPr lang="en-US"/>
          </a:p>
        </p:txBody>
      </p:sp>
    </p:spTree>
    <p:extLst>
      <p:ext uri="{BB962C8B-B14F-4D97-AF65-F5344CB8AC3E}">
        <p14:creationId xmlns:p14="http://schemas.microsoft.com/office/powerpoint/2010/main" val="7921323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80</a:t>
            </a:fld>
            <a:endParaRPr lang="en-US"/>
          </a:p>
        </p:txBody>
      </p:sp>
    </p:spTree>
    <p:extLst>
      <p:ext uri="{BB962C8B-B14F-4D97-AF65-F5344CB8AC3E}">
        <p14:creationId xmlns:p14="http://schemas.microsoft.com/office/powerpoint/2010/main" val="35734453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82</a:t>
            </a:fld>
            <a:endParaRPr lang="en-US"/>
          </a:p>
        </p:txBody>
      </p:sp>
    </p:spTree>
    <p:extLst>
      <p:ext uri="{BB962C8B-B14F-4D97-AF65-F5344CB8AC3E}">
        <p14:creationId xmlns:p14="http://schemas.microsoft.com/office/powerpoint/2010/main" val="997007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Multi-strain model is more appropriate when pathogen has a long infectious periods or pathogen with short infectious periods but high mutation rates, large population size, and short generation times(e.g. RNA viruses)</a:t>
            </a:r>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83</a:t>
            </a:fld>
            <a:endParaRPr lang="en-US"/>
          </a:p>
        </p:txBody>
      </p:sp>
    </p:spTree>
    <p:extLst>
      <p:ext uri="{BB962C8B-B14F-4D97-AF65-F5344CB8AC3E}">
        <p14:creationId xmlns:p14="http://schemas.microsoft.com/office/powerpoint/2010/main" val="1078002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general dogma has been that static models underestimate the cost-effectiveness of interventions compared to dynamic models. So if your static model says an intervention is cost-effective, maybe you don’t need a dynamic model. But this is not always the case – reasons why can include risk of reinfection in the future that may not be fully captured in static models, inconsistent structure yielding static model parameters that are inconsistent (maybe more pessimistic) than in a dynamic model, or interventions comparing the impact of different risk groups who may contribute more or less to transmission, </a:t>
            </a:r>
          </a:p>
        </p:txBody>
      </p:sp>
      <p:sp>
        <p:nvSpPr>
          <p:cNvPr id="4" name="Slide Number Placeholder 3"/>
          <p:cNvSpPr>
            <a:spLocks noGrp="1"/>
          </p:cNvSpPr>
          <p:nvPr>
            <p:ph type="sldNum" sz="quarter" idx="5"/>
          </p:nvPr>
        </p:nvSpPr>
        <p:spPr/>
        <p:txBody>
          <a:bodyPr/>
          <a:lstStyle/>
          <a:p>
            <a:fld id="{9A75261C-3372-4241-B7E1-2D0A12B3A35E}" type="slidenum">
              <a:rPr lang="en-US" smtClean="0"/>
              <a:t>87</a:t>
            </a:fld>
            <a:endParaRPr lang="en-US"/>
          </a:p>
        </p:txBody>
      </p:sp>
    </p:spTree>
    <p:extLst>
      <p:ext uri="{BB962C8B-B14F-4D97-AF65-F5344CB8AC3E}">
        <p14:creationId xmlns:p14="http://schemas.microsoft.com/office/powerpoint/2010/main" val="27932275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Lloyd-Smith paper: assessed evidence for individual variation in the number of secondary infections generated, which they defined as an individual reproductive number. They used a negative binomial model to quantify the distribution of secondary cases generated by each person, where a lower value of the dispersion parameter k indicates more heterogeneity. They then simulated epidemics using a simple individual-level stochastic branching model to describe how the probability an epidemic dies out varies with both the average R0 and the dispersion parameter. </a:t>
            </a:r>
          </a:p>
        </p:txBody>
      </p:sp>
      <p:sp>
        <p:nvSpPr>
          <p:cNvPr id="4" name="Slide Number Placeholder 3"/>
          <p:cNvSpPr>
            <a:spLocks noGrp="1"/>
          </p:cNvSpPr>
          <p:nvPr>
            <p:ph type="sldNum" sz="quarter" idx="5"/>
          </p:nvPr>
        </p:nvSpPr>
        <p:spPr/>
        <p:txBody>
          <a:bodyPr/>
          <a:lstStyle/>
          <a:p>
            <a:fld id="{9A75261C-3372-4241-B7E1-2D0A12B3A35E}" type="slidenum">
              <a:rPr lang="en-US" smtClean="0"/>
              <a:t>88</a:t>
            </a:fld>
            <a:endParaRPr lang="en-US"/>
          </a:p>
        </p:txBody>
      </p:sp>
    </p:spTree>
    <p:extLst>
      <p:ext uri="{BB962C8B-B14F-4D97-AF65-F5344CB8AC3E}">
        <p14:creationId xmlns:p14="http://schemas.microsoft.com/office/powerpoint/2010/main" val="11016557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aren’t spending much time on these models because they typically aren’t mechanistic representations of disease dynamics among populations – although that doesn’t mean they aren’t useful in specific contexts.</a:t>
            </a:r>
          </a:p>
          <a:p>
            <a:r>
              <a:rPr lang="en-US"/>
              <a:t>Gravity and other spatial models can also be used to describe contact patterns across space within an SIR-type framework. </a:t>
            </a:r>
          </a:p>
        </p:txBody>
      </p:sp>
      <p:sp>
        <p:nvSpPr>
          <p:cNvPr id="4" name="Slide Number Placeholder 3"/>
          <p:cNvSpPr>
            <a:spLocks noGrp="1"/>
          </p:cNvSpPr>
          <p:nvPr>
            <p:ph type="sldNum" sz="quarter" idx="5"/>
          </p:nvPr>
        </p:nvSpPr>
        <p:spPr/>
        <p:txBody>
          <a:bodyPr/>
          <a:lstStyle/>
          <a:p>
            <a:fld id="{9A75261C-3372-4241-B7E1-2D0A12B3A35E}" type="slidenum">
              <a:rPr lang="en-US" smtClean="0"/>
              <a:t>90</a:t>
            </a:fld>
            <a:endParaRPr lang="en-US"/>
          </a:p>
        </p:txBody>
      </p:sp>
    </p:spTree>
    <p:extLst>
      <p:ext uri="{BB962C8B-B14F-4D97-AF65-F5344CB8AC3E}">
        <p14:creationId xmlns:p14="http://schemas.microsoft.com/office/powerpoint/2010/main" val="3216293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u="none" strike="noStrike">
                <a:solidFill>
                  <a:srgbClr val="212121"/>
                </a:solidFill>
                <a:effectLst/>
                <a:latin typeface="Cambria" panose="02040503050406030204" pitchFamily="18" charset="0"/>
              </a:rPr>
              <a:t>Here are examples where results from modeling studies provided understanding of disease dynamics and supported decisions about control measures. </a:t>
            </a:r>
          </a:p>
          <a:p>
            <a:pPr marL="171450" indent="-171450">
              <a:buFont typeface="Arial" panose="020B0604020202020204" pitchFamily="34" charset="0"/>
              <a:buChar char="•"/>
            </a:pPr>
            <a:endParaRPr lang="en-US" b="0" i="0" u="none" strike="noStrike">
              <a:solidFill>
                <a:srgbClr val="212121"/>
              </a:solidFill>
              <a:effectLst/>
              <a:latin typeface="Cambria" panose="02040503050406030204" pitchFamily="18" charset="0"/>
            </a:endParaRPr>
          </a:p>
          <a:p>
            <a:pPr marL="171450" indent="-171450">
              <a:buFont typeface="Arial" panose="020B0604020202020204" pitchFamily="34" charset="0"/>
              <a:buChar char="•"/>
            </a:pPr>
            <a:r>
              <a:rPr lang="en-US" b="0" i="0" u="none" strike="noStrike">
                <a:solidFill>
                  <a:srgbClr val="212121"/>
                </a:solidFill>
                <a:effectLst/>
                <a:latin typeface="Cambria" panose="02040503050406030204" pitchFamily="18" charset="0"/>
              </a:rPr>
              <a:t>2009 influenza pandemic – multiple infectious disease </a:t>
            </a:r>
            <a:r>
              <a:rPr lang="en-US" b="0" i="0" u="none" strike="noStrike" err="1">
                <a:solidFill>
                  <a:srgbClr val="212121"/>
                </a:solidFill>
                <a:effectLst/>
                <a:latin typeface="Cambria" panose="02040503050406030204" pitchFamily="18" charset="0"/>
              </a:rPr>
              <a:t>modelings</a:t>
            </a:r>
            <a:r>
              <a:rPr lang="en-US" b="0" i="0" u="none" strike="noStrike">
                <a:solidFill>
                  <a:srgbClr val="212121"/>
                </a:solidFill>
                <a:effectLst/>
                <a:latin typeface="Cambria" panose="02040503050406030204" pitchFamily="18" charset="0"/>
              </a:rPr>
              <a:t> were built to understand the scope of pandemic and to assess the seasonal circulation of pandemic strain in the long-term. In addition, models were used to support WHO’s decision on timing and targeting of vaccination to different population group to understand its impact on epidemic peak and duration.</a:t>
            </a:r>
          </a:p>
          <a:p>
            <a:pPr marL="171450" indent="-171450">
              <a:buFont typeface="Arial" panose="020B0604020202020204" pitchFamily="34" charset="0"/>
              <a:buChar char="•"/>
            </a:pPr>
            <a:endParaRPr lang="en-US" b="0" i="0" u="none" strike="noStrike">
              <a:solidFill>
                <a:srgbClr val="212121"/>
              </a:solidFill>
              <a:effectLst/>
              <a:latin typeface="Cambria" panose="02040503050406030204" pitchFamily="18" charset="0"/>
            </a:endParaRPr>
          </a:p>
          <a:p>
            <a:pPr marL="171450" indent="-171450">
              <a:buFont typeface="Arial" panose="020B0604020202020204" pitchFamily="34" charset="0"/>
              <a:buChar char="•"/>
            </a:pPr>
            <a:r>
              <a:rPr lang="en-US" b="0" i="0" u="none" strike="noStrike">
                <a:solidFill>
                  <a:srgbClr val="212121"/>
                </a:solidFill>
                <a:effectLst/>
                <a:latin typeface="Cambria" panose="02040503050406030204" pitchFamily="18" charset="0"/>
              </a:rPr>
              <a:t>When epidemic of </a:t>
            </a:r>
            <a:r>
              <a:rPr lang="en-US" b="0" i="0" u="none" strike="noStrike" err="1">
                <a:solidFill>
                  <a:srgbClr val="212121"/>
                </a:solidFill>
                <a:effectLst/>
                <a:latin typeface="Cambria" panose="02040503050406030204" pitchFamily="18" charset="0"/>
              </a:rPr>
              <a:t>ebola</a:t>
            </a:r>
            <a:r>
              <a:rPr lang="en-US" b="0" i="0" u="none" strike="noStrike">
                <a:solidFill>
                  <a:srgbClr val="212121"/>
                </a:solidFill>
                <a:effectLst/>
                <a:latin typeface="Cambria" panose="02040503050406030204" pitchFamily="18" charset="0"/>
              </a:rPr>
              <a:t> virus disease occurred across western Africa in 2013 to 2016, </a:t>
            </a:r>
            <a:r>
              <a:rPr lang="en-US" b="0" i="0" u="none" strike="noStrike" err="1">
                <a:solidFill>
                  <a:srgbClr val="212121"/>
                </a:solidFill>
                <a:effectLst/>
                <a:latin typeface="Cambria" panose="02040503050406030204" pitchFamily="18" charset="0"/>
              </a:rPr>
              <a:t>ebola</a:t>
            </a:r>
            <a:r>
              <a:rPr lang="en-US" b="0" i="0" u="none" strike="noStrike">
                <a:solidFill>
                  <a:srgbClr val="212121"/>
                </a:solidFill>
                <a:effectLst/>
                <a:latin typeface="Cambria" panose="02040503050406030204" pitchFamily="18" charset="0"/>
              </a:rPr>
              <a:t> outbreak models were used to assess </a:t>
            </a:r>
            <a:r>
              <a:rPr lang="en-US" b="0" i="0" u="none" strike="noStrike" err="1">
                <a:solidFill>
                  <a:srgbClr val="212121"/>
                </a:solidFill>
                <a:effectLst/>
                <a:latin typeface="Cambria" panose="02040503050406030204" pitchFamily="18" charset="0"/>
              </a:rPr>
              <a:t>potentialoutbreak</a:t>
            </a:r>
            <a:r>
              <a:rPr lang="en-US" b="0" i="0" u="none" strike="noStrike">
                <a:solidFill>
                  <a:srgbClr val="212121"/>
                </a:solidFill>
                <a:effectLst/>
                <a:latin typeface="Cambria" panose="02040503050406030204" pitchFamily="18" charset="0"/>
              </a:rPr>
              <a:t> controlling measures such as case isolation and contact tracing. The model was also used to design a specific vaccination strategy which can effectively control the spread of this highly transmissible disease. </a:t>
            </a:r>
          </a:p>
          <a:p>
            <a:pPr marL="171450" indent="-171450">
              <a:buFont typeface="Arial" panose="020B0604020202020204" pitchFamily="34" charset="0"/>
              <a:buChar char="•"/>
            </a:pPr>
            <a:endParaRPr lang="en-US" b="0" i="0" u="none" strike="noStrike">
              <a:solidFill>
                <a:srgbClr val="212121"/>
              </a:solidFill>
              <a:effectLst/>
              <a:latin typeface="Cambria" panose="02040503050406030204" pitchFamily="18" charset="0"/>
            </a:endParaRPr>
          </a:p>
          <a:p>
            <a:pPr marL="171450" indent="-171450">
              <a:buFont typeface="Arial" panose="020B0604020202020204" pitchFamily="34" charset="0"/>
              <a:buChar char="•"/>
            </a:pPr>
            <a:r>
              <a:rPr lang="en-US" b="0" i="0" u="none" strike="noStrike">
                <a:solidFill>
                  <a:srgbClr val="212121"/>
                </a:solidFill>
                <a:effectLst/>
                <a:latin typeface="Cambria" panose="02040503050406030204" pitchFamily="18" charset="0"/>
              </a:rPr>
              <a:t>HIV modeling has a long history and they generated evidence prior to introducing interventions. For example, they helped USAID introduce the test and treat strategy and identify a risk group eligible for </a:t>
            </a:r>
            <a:r>
              <a:rPr lang="en-US" b="0" i="0" u="none" strike="noStrike" err="1">
                <a:solidFill>
                  <a:srgbClr val="212121"/>
                </a:solidFill>
                <a:effectLst/>
                <a:latin typeface="Cambria" panose="02040503050406030204" pitchFamily="18" charset="0"/>
              </a:rPr>
              <a:t>PrEP</a:t>
            </a:r>
            <a:r>
              <a:rPr lang="en-US" b="0" i="0" u="none" strike="noStrike">
                <a:solidFill>
                  <a:srgbClr val="212121"/>
                </a:solidFill>
                <a:effectLst/>
                <a:latin typeface="Cambria" panose="02040503050406030204" pitchFamily="18" charset="0"/>
              </a:rPr>
              <a:t> to prepare for </a:t>
            </a:r>
            <a:r>
              <a:rPr lang="en-US" b="0" i="0" u="none" strike="noStrike" err="1">
                <a:solidFill>
                  <a:srgbClr val="212121"/>
                </a:solidFill>
                <a:effectLst/>
                <a:latin typeface="Cambria" panose="02040503050406030204" pitchFamily="18" charset="0"/>
              </a:rPr>
              <a:t>PrEP</a:t>
            </a:r>
            <a:r>
              <a:rPr lang="en-US" b="0" i="0" u="none" strike="noStrike">
                <a:solidFill>
                  <a:srgbClr val="212121"/>
                </a:solidFill>
                <a:effectLst/>
                <a:latin typeface="Cambria" panose="02040503050406030204" pitchFamily="18" charset="0"/>
              </a:rPr>
              <a:t> guideline.</a:t>
            </a:r>
          </a:p>
          <a:p>
            <a:endParaRPr lang="en-US" b="0" i="0" u="none" strike="noStrike">
              <a:solidFill>
                <a:srgbClr val="212121"/>
              </a:solidFill>
              <a:effectLst/>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9A75261C-3372-4241-B7E1-2D0A12B3A35E}" type="slidenum">
              <a:rPr lang="en-US" smtClean="0"/>
              <a:t>7</a:t>
            </a:fld>
            <a:endParaRPr lang="en-US"/>
          </a:p>
        </p:txBody>
      </p:sp>
    </p:spTree>
    <p:extLst>
      <p:ext uri="{BB962C8B-B14F-4D97-AF65-F5344CB8AC3E}">
        <p14:creationId xmlns:p14="http://schemas.microsoft.com/office/powerpoint/2010/main" val="1345314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ways of modeling infectious diseases depending on the time-scale, whether or not the feedback loop between individual-level incidence and population-level risk, stochasticity, modeling units and mixing pattern. In this class, we are going to focus on dynamic compartmental model which can be simulated on a continuous time scale with feedback from the dynamics allowed. </a:t>
            </a:r>
          </a:p>
          <a:p>
            <a:endParaRPr lang="en-US" dirty="0"/>
          </a:p>
          <a:p>
            <a:r>
              <a:rPr lang="en-US" dirty="0"/>
              <a:t>https://</a:t>
            </a:r>
            <a:r>
              <a:rPr lang="en-US" dirty="0" err="1"/>
              <a:t>www.ncbi.nlm.nih.gov</a:t>
            </a:r>
            <a:r>
              <a:rPr lang="en-US" dirty="0"/>
              <a:t>/</a:t>
            </a:r>
            <a:r>
              <a:rPr lang="en-US" dirty="0" err="1"/>
              <a:t>pmc</a:t>
            </a:r>
            <a:r>
              <a:rPr lang="en-US" dirty="0"/>
              <a:t>/articles/PMC8545442/#:~:text=Furthermore%2C%20discrete%2Dtime%20infectious%20disease,of%20discrete%2Dtime%20disease%20events.</a:t>
            </a:r>
          </a:p>
          <a:p>
            <a:endParaRPr lang="en-US" dirty="0"/>
          </a:p>
          <a:p>
            <a:r>
              <a:rPr lang="en-US" dirty="0"/>
              <a:t>Briefly mention all the possible ways of </a:t>
            </a:r>
            <a:r>
              <a:rPr lang="en-US" dirty="0" err="1"/>
              <a:t>mdoelingID</a:t>
            </a:r>
            <a:endParaRPr lang="en-US" dirty="0"/>
          </a:p>
          <a:p>
            <a:r>
              <a:rPr lang="en-US" dirty="0" err="1"/>
              <a:t>WE’re</a:t>
            </a:r>
            <a:r>
              <a:rPr lang="en-US" dirty="0"/>
              <a:t> going to focus on a specific form</a:t>
            </a:r>
          </a:p>
          <a:p>
            <a:r>
              <a:rPr lang="en-US" dirty="0"/>
              <a:t>Will explain why this later</a:t>
            </a:r>
          </a:p>
        </p:txBody>
      </p:sp>
      <p:sp>
        <p:nvSpPr>
          <p:cNvPr id="4" name="Slide Number Placeholder 3"/>
          <p:cNvSpPr>
            <a:spLocks noGrp="1"/>
          </p:cNvSpPr>
          <p:nvPr>
            <p:ph type="sldNum" sz="quarter" idx="5"/>
          </p:nvPr>
        </p:nvSpPr>
        <p:spPr/>
        <p:txBody>
          <a:bodyPr/>
          <a:lstStyle/>
          <a:p>
            <a:fld id="{9A75261C-3372-4241-B7E1-2D0A12B3A35E}" type="slidenum">
              <a:rPr lang="en-US" smtClean="0"/>
              <a:t>8</a:t>
            </a:fld>
            <a:endParaRPr lang="en-US"/>
          </a:p>
        </p:txBody>
      </p:sp>
    </p:spTree>
    <p:extLst>
      <p:ext uri="{BB962C8B-B14F-4D97-AF65-F5344CB8AC3E}">
        <p14:creationId xmlns:p14="http://schemas.microsoft.com/office/powerpoint/2010/main" val="1607072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Here is what we expect to learn from this class: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We’d like to introduce some fundamental concepts of infectious diseases first and  </a:t>
            </a:r>
          </a:p>
          <a:p>
            <a:pPr marL="171450" indent="-171450">
              <a:buFont typeface="Arial" panose="020B0604020202020204" pitchFamily="34" charset="0"/>
              <a:buChar char="•"/>
            </a:pPr>
            <a:r>
              <a:rPr lang="en-US"/>
              <a:t>Learn how to translate those concepts into the dynamic compartment models and simulate the disease transmission and intervention effects using R</a:t>
            </a:r>
          </a:p>
          <a:p>
            <a:pPr marL="171450" indent="-171450">
              <a:buFont typeface="Arial" panose="020B0604020202020204" pitchFamily="34" charset="0"/>
              <a:buChar char="•"/>
            </a:pPr>
            <a:r>
              <a:rPr lang="en-US"/>
              <a:t>After reviewing different model structures within a dynamic compartmental models, we expect to learn how to choose an appropriate model structure and set of </a:t>
            </a:r>
            <a:r>
              <a:rPr lang="en-US" err="1"/>
              <a:t>assumptiosn</a:t>
            </a:r>
            <a:r>
              <a:rPr lang="en-US"/>
              <a:t> for a given use case</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9A75261C-3372-4241-B7E1-2D0A12B3A35E}" type="slidenum">
              <a:rPr lang="en-US" smtClean="0"/>
              <a:t>9</a:t>
            </a:fld>
            <a:endParaRPr lang="en-US"/>
          </a:p>
        </p:txBody>
      </p:sp>
    </p:spTree>
    <p:extLst>
      <p:ext uri="{BB962C8B-B14F-4D97-AF65-F5344CB8AC3E}">
        <p14:creationId xmlns:p14="http://schemas.microsoft.com/office/powerpoint/2010/main" val="913657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EC0E4-6711-007A-F399-59587BB62C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BCD1A2-0C5E-14B4-D94B-44827E72EA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F196E3-DA2D-51D7-8FC2-6E5F2E9F82B8}"/>
              </a:ext>
            </a:extLst>
          </p:cNvPr>
          <p:cNvSpPr>
            <a:spLocks noGrp="1"/>
          </p:cNvSpPr>
          <p:nvPr>
            <p:ph type="dt" sz="half" idx="10"/>
          </p:nvPr>
        </p:nvSpPr>
        <p:spPr/>
        <p:txBody>
          <a:bodyPr/>
          <a:lstStyle/>
          <a:p>
            <a:fld id="{E2F5F008-CC27-B240-BCDB-E581345345E5}" type="datetimeFigureOut">
              <a:rPr lang="en-US" smtClean="0"/>
              <a:t>2/27/24</a:t>
            </a:fld>
            <a:endParaRPr lang="en-US"/>
          </a:p>
        </p:txBody>
      </p:sp>
      <p:sp>
        <p:nvSpPr>
          <p:cNvPr id="5" name="Footer Placeholder 4">
            <a:extLst>
              <a:ext uri="{FF2B5EF4-FFF2-40B4-BE49-F238E27FC236}">
                <a16:creationId xmlns:a16="http://schemas.microsoft.com/office/drawing/2014/main" id="{22644DF6-A72B-A801-7330-FB845E0EF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E7C69-FCE8-721B-D332-D5187414AD09}"/>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354623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D77DC-FED7-7C3A-A8AA-8D0AB2C3D2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159E02-6786-A93B-27C4-B19CC31DF0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8BBC4-3BB6-8B35-4055-BADEB800FDED}"/>
              </a:ext>
            </a:extLst>
          </p:cNvPr>
          <p:cNvSpPr>
            <a:spLocks noGrp="1"/>
          </p:cNvSpPr>
          <p:nvPr>
            <p:ph type="dt" sz="half" idx="10"/>
          </p:nvPr>
        </p:nvSpPr>
        <p:spPr/>
        <p:txBody>
          <a:bodyPr/>
          <a:lstStyle/>
          <a:p>
            <a:fld id="{E2F5F008-CC27-B240-BCDB-E581345345E5}" type="datetimeFigureOut">
              <a:rPr lang="en-US" smtClean="0"/>
              <a:t>2/27/24</a:t>
            </a:fld>
            <a:endParaRPr lang="en-US"/>
          </a:p>
        </p:txBody>
      </p:sp>
      <p:sp>
        <p:nvSpPr>
          <p:cNvPr id="5" name="Footer Placeholder 4">
            <a:extLst>
              <a:ext uri="{FF2B5EF4-FFF2-40B4-BE49-F238E27FC236}">
                <a16:creationId xmlns:a16="http://schemas.microsoft.com/office/drawing/2014/main" id="{1BEB341A-4680-F442-ED40-547BCEA96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C9CABD-8773-59CD-FEAF-060A40CE7BF6}"/>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1898307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2327EA-13BE-BEC5-F7CA-DC7DEAFA24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25F109-5A75-5C59-821B-604AEC153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DBFD2F-0003-988F-2977-8A02FC4BAB2C}"/>
              </a:ext>
            </a:extLst>
          </p:cNvPr>
          <p:cNvSpPr>
            <a:spLocks noGrp="1"/>
          </p:cNvSpPr>
          <p:nvPr>
            <p:ph type="dt" sz="half" idx="10"/>
          </p:nvPr>
        </p:nvSpPr>
        <p:spPr/>
        <p:txBody>
          <a:bodyPr/>
          <a:lstStyle/>
          <a:p>
            <a:fld id="{E2F5F008-CC27-B240-BCDB-E581345345E5}" type="datetimeFigureOut">
              <a:rPr lang="en-US" smtClean="0"/>
              <a:t>2/27/24</a:t>
            </a:fld>
            <a:endParaRPr lang="en-US"/>
          </a:p>
        </p:txBody>
      </p:sp>
      <p:sp>
        <p:nvSpPr>
          <p:cNvPr id="5" name="Footer Placeholder 4">
            <a:extLst>
              <a:ext uri="{FF2B5EF4-FFF2-40B4-BE49-F238E27FC236}">
                <a16:creationId xmlns:a16="http://schemas.microsoft.com/office/drawing/2014/main" id="{66106D24-2F7B-435C-2F52-2E1067F69F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A5189-C2EF-85FF-62C2-12357E3CC5D4}"/>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235333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AF6D-ABBB-DC38-9E74-863400D658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60DB86-59CB-899F-7EE8-1074C01674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E929B2-A087-5755-73BB-12DD2205E83C}"/>
              </a:ext>
            </a:extLst>
          </p:cNvPr>
          <p:cNvSpPr>
            <a:spLocks noGrp="1"/>
          </p:cNvSpPr>
          <p:nvPr>
            <p:ph type="dt" sz="half" idx="10"/>
          </p:nvPr>
        </p:nvSpPr>
        <p:spPr/>
        <p:txBody>
          <a:bodyPr/>
          <a:lstStyle/>
          <a:p>
            <a:fld id="{E2F5F008-CC27-B240-BCDB-E581345345E5}" type="datetimeFigureOut">
              <a:rPr lang="en-US" smtClean="0"/>
              <a:t>2/27/24</a:t>
            </a:fld>
            <a:endParaRPr lang="en-US"/>
          </a:p>
        </p:txBody>
      </p:sp>
      <p:sp>
        <p:nvSpPr>
          <p:cNvPr id="5" name="Footer Placeholder 4">
            <a:extLst>
              <a:ext uri="{FF2B5EF4-FFF2-40B4-BE49-F238E27FC236}">
                <a16:creationId xmlns:a16="http://schemas.microsoft.com/office/drawing/2014/main" id="{51127C1A-1C6A-466C-222C-6D3CF2606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FAC717-2D47-FAA2-FB12-453D66DD725F}"/>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703454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EC653-C841-1612-1961-901EEB297B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07D3C5-5BD6-494D-90C5-FA81086123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D4DE23-9EF7-F073-3E94-FBC393ECBB06}"/>
              </a:ext>
            </a:extLst>
          </p:cNvPr>
          <p:cNvSpPr>
            <a:spLocks noGrp="1"/>
          </p:cNvSpPr>
          <p:nvPr>
            <p:ph type="dt" sz="half" idx="10"/>
          </p:nvPr>
        </p:nvSpPr>
        <p:spPr/>
        <p:txBody>
          <a:bodyPr/>
          <a:lstStyle/>
          <a:p>
            <a:fld id="{E2F5F008-CC27-B240-BCDB-E581345345E5}" type="datetimeFigureOut">
              <a:rPr lang="en-US" smtClean="0"/>
              <a:t>2/27/24</a:t>
            </a:fld>
            <a:endParaRPr lang="en-US"/>
          </a:p>
        </p:txBody>
      </p:sp>
      <p:sp>
        <p:nvSpPr>
          <p:cNvPr id="5" name="Footer Placeholder 4">
            <a:extLst>
              <a:ext uri="{FF2B5EF4-FFF2-40B4-BE49-F238E27FC236}">
                <a16:creationId xmlns:a16="http://schemas.microsoft.com/office/drawing/2014/main" id="{F4773021-B54C-E447-6CF4-CE7137A51F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831BB7-3158-0142-4998-2161A813025B}"/>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426649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35D92-DEC9-40D1-F10C-706640A7BF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C3B60E-B7FC-1684-2CF7-CD7592E642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05FAE9-AD7C-E1B2-5EFA-BE5C09A687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9CF6D5-0071-A66A-72DA-9036D335BB95}"/>
              </a:ext>
            </a:extLst>
          </p:cNvPr>
          <p:cNvSpPr>
            <a:spLocks noGrp="1"/>
          </p:cNvSpPr>
          <p:nvPr>
            <p:ph type="dt" sz="half" idx="10"/>
          </p:nvPr>
        </p:nvSpPr>
        <p:spPr/>
        <p:txBody>
          <a:bodyPr/>
          <a:lstStyle/>
          <a:p>
            <a:fld id="{E2F5F008-CC27-B240-BCDB-E581345345E5}" type="datetimeFigureOut">
              <a:rPr lang="en-US" smtClean="0"/>
              <a:t>2/27/24</a:t>
            </a:fld>
            <a:endParaRPr lang="en-US"/>
          </a:p>
        </p:txBody>
      </p:sp>
      <p:sp>
        <p:nvSpPr>
          <p:cNvPr id="6" name="Footer Placeholder 5">
            <a:extLst>
              <a:ext uri="{FF2B5EF4-FFF2-40B4-BE49-F238E27FC236}">
                <a16:creationId xmlns:a16="http://schemas.microsoft.com/office/drawing/2014/main" id="{25783FB2-420F-FFC9-924F-9413AD2FE2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7C0D0-7EE6-5173-2798-F9577B019313}"/>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1569104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EDDD5-83D3-EED9-6783-03E449E150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6AABD7-179E-EFFC-B94F-B55440578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59F8C6-57FC-4E57-0EFD-A66DAD8D3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399E8B-03BE-3ECF-8723-AF8A93D4E9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B90ACC-B7C0-6326-5694-93EDE1B63E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0D7572-3D4E-E851-2BF9-446674339FA9}"/>
              </a:ext>
            </a:extLst>
          </p:cNvPr>
          <p:cNvSpPr>
            <a:spLocks noGrp="1"/>
          </p:cNvSpPr>
          <p:nvPr>
            <p:ph type="dt" sz="half" idx="10"/>
          </p:nvPr>
        </p:nvSpPr>
        <p:spPr/>
        <p:txBody>
          <a:bodyPr/>
          <a:lstStyle/>
          <a:p>
            <a:fld id="{E2F5F008-CC27-B240-BCDB-E581345345E5}" type="datetimeFigureOut">
              <a:rPr lang="en-US" smtClean="0"/>
              <a:t>2/27/24</a:t>
            </a:fld>
            <a:endParaRPr lang="en-US"/>
          </a:p>
        </p:txBody>
      </p:sp>
      <p:sp>
        <p:nvSpPr>
          <p:cNvPr id="8" name="Footer Placeholder 7">
            <a:extLst>
              <a:ext uri="{FF2B5EF4-FFF2-40B4-BE49-F238E27FC236}">
                <a16:creationId xmlns:a16="http://schemas.microsoft.com/office/drawing/2014/main" id="{FE1864BA-F55F-B7DB-B27C-A5E8E143E8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CDBB8C-D983-7758-1409-CCE8FB29A93E}"/>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1509465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D39D4-8F94-3F93-BF2A-694B1A52FF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AE9D2B-5E0C-01D7-6CA9-08DA9359B94E}"/>
              </a:ext>
            </a:extLst>
          </p:cNvPr>
          <p:cNvSpPr>
            <a:spLocks noGrp="1"/>
          </p:cNvSpPr>
          <p:nvPr>
            <p:ph type="dt" sz="half" idx="10"/>
          </p:nvPr>
        </p:nvSpPr>
        <p:spPr/>
        <p:txBody>
          <a:bodyPr/>
          <a:lstStyle/>
          <a:p>
            <a:fld id="{E2F5F008-CC27-B240-BCDB-E581345345E5}" type="datetimeFigureOut">
              <a:rPr lang="en-US" smtClean="0"/>
              <a:t>2/27/24</a:t>
            </a:fld>
            <a:endParaRPr lang="en-US"/>
          </a:p>
        </p:txBody>
      </p:sp>
      <p:sp>
        <p:nvSpPr>
          <p:cNvPr id="4" name="Footer Placeholder 3">
            <a:extLst>
              <a:ext uri="{FF2B5EF4-FFF2-40B4-BE49-F238E27FC236}">
                <a16:creationId xmlns:a16="http://schemas.microsoft.com/office/drawing/2014/main" id="{E1A256C3-5C4C-2AC9-6EE8-025B8728D1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DC0B87-6160-A231-8763-9D821618E4A1}"/>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258762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A7B0CB-145F-E349-5625-F0469435EA4B}"/>
              </a:ext>
            </a:extLst>
          </p:cNvPr>
          <p:cNvSpPr>
            <a:spLocks noGrp="1"/>
          </p:cNvSpPr>
          <p:nvPr>
            <p:ph type="dt" sz="half" idx="10"/>
          </p:nvPr>
        </p:nvSpPr>
        <p:spPr/>
        <p:txBody>
          <a:bodyPr/>
          <a:lstStyle/>
          <a:p>
            <a:fld id="{E2F5F008-CC27-B240-BCDB-E581345345E5}" type="datetimeFigureOut">
              <a:rPr lang="en-US" smtClean="0"/>
              <a:t>2/27/24</a:t>
            </a:fld>
            <a:endParaRPr lang="en-US"/>
          </a:p>
        </p:txBody>
      </p:sp>
      <p:sp>
        <p:nvSpPr>
          <p:cNvPr id="3" name="Footer Placeholder 2">
            <a:extLst>
              <a:ext uri="{FF2B5EF4-FFF2-40B4-BE49-F238E27FC236}">
                <a16:creationId xmlns:a16="http://schemas.microsoft.com/office/drawing/2014/main" id="{FD463A07-AEAF-E8E4-5EF4-5DB7FACA47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0A3C05-A0D3-AEED-C20C-B6FE07D81F3D}"/>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542021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77E3E-4276-17AB-2FC9-D72C3D9049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17F54D-E762-89FC-9632-6CF29608B4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19A97B-583F-288C-05E8-34AE0B37F0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126E7D-1C55-69FC-4008-D8D409DDAB1E}"/>
              </a:ext>
            </a:extLst>
          </p:cNvPr>
          <p:cNvSpPr>
            <a:spLocks noGrp="1"/>
          </p:cNvSpPr>
          <p:nvPr>
            <p:ph type="dt" sz="half" idx="10"/>
          </p:nvPr>
        </p:nvSpPr>
        <p:spPr/>
        <p:txBody>
          <a:bodyPr/>
          <a:lstStyle/>
          <a:p>
            <a:fld id="{E2F5F008-CC27-B240-BCDB-E581345345E5}" type="datetimeFigureOut">
              <a:rPr lang="en-US" smtClean="0"/>
              <a:t>2/27/24</a:t>
            </a:fld>
            <a:endParaRPr lang="en-US"/>
          </a:p>
        </p:txBody>
      </p:sp>
      <p:sp>
        <p:nvSpPr>
          <p:cNvPr id="6" name="Footer Placeholder 5">
            <a:extLst>
              <a:ext uri="{FF2B5EF4-FFF2-40B4-BE49-F238E27FC236}">
                <a16:creationId xmlns:a16="http://schemas.microsoft.com/office/drawing/2014/main" id="{7A266AF7-18BE-E5DF-853F-276F4C3FD5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F2DDB-C41B-B21B-47D6-42CEDA914B51}"/>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4163557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E65E5-7418-BB96-8E21-C3C56D11E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5968FA-1DC9-87D9-9223-89AD534907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E0E8D7-5B48-CA1F-F175-1E785658E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4B32C-98D3-16EA-BC08-A921A1D3475C}"/>
              </a:ext>
            </a:extLst>
          </p:cNvPr>
          <p:cNvSpPr>
            <a:spLocks noGrp="1"/>
          </p:cNvSpPr>
          <p:nvPr>
            <p:ph type="dt" sz="half" idx="10"/>
          </p:nvPr>
        </p:nvSpPr>
        <p:spPr/>
        <p:txBody>
          <a:bodyPr/>
          <a:lstStyle/>
          <a:p>
            <a:fld id="{E2F5F008-CC27-B240-BCDB-E581345345E5}" type="datetimeFigureOut">
              <a:rPr lang="en-US" smtClean="0"/>
              <a:t>2/27/24</a:t>
            </a:fld>
            <a:endParaRPr lang="en-US"/>
          </a:p>
        </p:txBody>
      </p:sp>
      <p:sp>
        <p:nvSpPr>
          <p:cNvPr id="6" name="Footer Placeholder 5">
            <a:extLst>
              <a:ext uri="{FF2B5EF4-FFF2-40B4-BE49-F238E27FC236}">
                <a16:creationId xmlns:a16="http://schemas.microsoft.com/office/drawing/2014/main" id="{DB572A48-3D13-135B-1ED2-CEDC4ACEC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597A41-E2EB-F069-EBA5-A3E21749AD1B}"/>
              </a:ext>
            </a:extLst>
          </p:cNvPr>
          <p:cNvSpPr>
            <a:spLocks noGrp="1"/>
          </p:cNvSpPr>
          <p:nvPr>
            <p:ph type="sldNum" sz="quarter" idx="12"/>
          </p:nvPr>
        </p:nvSpPr>
        <p:spPr/>
        <p:txBody>
          <a:bodyPr/>
          <a:lstStyle/>
          <a:p>
            <a:fld id="{15067B02-534B-8D47-B61A-34C5A0C2BBCF}" type="slidenum">
              <a:rPr lang="en-US" smtClean="0"/>
              <a:t>‹#›</a:t>
            </a:fld>
            <a:endParaRPr lang="en-US"/>
          </a:p>
        </p:txBody>
      </p:sp>
    </p:spTree>
    <p:extLst>
      <p:ext uri="{BB962C8B-B14F-4D97-AF65-F5344CB8AC3E}">
        <p14:creationId xmlns:p14="http://schemas.microsoft.com/office/powerpoint/2010/main" val="2819712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3341FC-08E6-6289-2080-93C0DD962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176AF1-C086-CFA9-6A7A-372985638B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ACE5D3-6A33-BCD1-398A-CF1C3E51D2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F5F008-CC27-B240-BCDB-E581345345E5}" type="datetimeFigureOut">
              <a:rPr lang="en-US" smtClean="0"/>
              <a:t>2/27/24</a:t>
            </a:fld>
            <a:endParaRPr lang="en-US"/>
          </a:p>
        </p:txBody>
      </p:sp>
      <p:sp>
        <p:nvSpPr>
          <p:cNvPr id="5" name="Footer Placeholder 4">
            <a:extLst>
              <a:ext uri="{FF2B5EF4-FFF2-40B4-BE49-F238E27FC236}">
                <a16:creationId xmlns:a16="http://schemas.microsoft.com/office/drawing/2014/main" id="{6DD2DE40-A05F-46C0-96C0-421F9667E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7A98FC-5BC2-DD22-43F9-B2B46CC546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67B02-534B-8D47-B61A-34C5A0C2BBCF}" type="slidenum">
              <a:rPr lang="en-US" smtClean="0"/>
              <a:t>‹#›</a:t>
            </a:fld>
            <a:endParaRPr lang="en-US"/>
          </a:p>
        </p:txBody>
      </p:sp>
    </p:spTree>
    <p:extLst>
      <p:ext uri="{BB962C8B-B14F-4D97-AF65-F5344CB8AC3E}">
        <p14:creationId xmlns:p14="http://schemas.microsoft.com/office/powerpoint/2010/main" val="664912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1.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8" Type="http://schemas.openxmlformats.org/officeDocument/2006/relationships/hyperlink" Target="https://doi.org/10.1371%2Fjournal.pmed.1000291" TargetMode="External"/><Relationship Id="rId3" Type="http://schemas.openxmlformats.org/officeDocument/2006/relationships/hyperlink" Target="https://doi.org/10.1017%2FS0950268818001760" TargetMode="External"/><Relationship Id="rId7" Type="http://schemas.openxmlformats.org/officeDocument/2006/relationships/hyperlink" Target="https://doi.org/10.1371%2Fjournal.pone.0242128"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oi.org/10.1017%2FS0950268807009144" TargetMode="External"/><Relationship Id="rId5" Type="http://schemas.openxmlformats.org/officeDocument/2006/relationships/hyperlink" Target="https://doi.org/10.1017%2FS0950268817000164" TargetMode="External"/><Relationship Id="rId4" Type="http://schemas.openxmlformats.org/officeDocument/2006/relationships/hyperlink" Target="https://doi.org/10.1017%2FS0950268823000791" TargetMode="External"/><Relationship Id="rId9" Type="http://schemas.openxmlformats.org/officeDocument/2006/relationships/hyperlink" Target="https://doi.org/10.1016%2FS1473-3099%2817%2930307-9"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55.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74.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72.png"/><Relationship Id="rId9"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97.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4.png"/><Relationship Id="rId7" Type="http://schemas.openxmlformats.org/officeDocument/2006/relationships/image" Target="../media/image10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5.png"/><Relationship Id="rId9" Type="http://schemas.openxmlformats.org/officeDocument/2006/relationships/image" Target="../media/image104.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97.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74.png"/><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114.png"/></Relationships>
</file>

<file path=ppt/slides/_rels/slide4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97.png"/><Relationship Id="rId7"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74.png"/><Relationship Id="rId10" Type="http://schemas.openxmlformats.org/officeDocument/2006/relationships/image" Target="../media/image121.png"/><Relationship Id="rId4" Type="http://schemas.openxmlformats.org/officeDocument/2006/relationships/image" Target="../media/image110.png"/><Relationship Id="rId9" Type="http://schemas.openxmlformats.org/officeDocument/2006/relationships/image" Target="../media/image117.png"/></Relationships>
</file>

<file path=ppt/slides/_rels/slide4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97.png"/><Relationship Id="rId7"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74.png"/><Relationship Id="rId4" Type="http://schemas.openxmlformats.org/officeDocument/2006/relationships/image" Target="../media/image110.png"/><Relationship Id="rId9" Type="http://schemas.openxmlformats.org/officeDocument/2006/relationships/image" Target="../media/image122.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7.png"/><Relationship Id="rId7"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notesSlide" Target="../notesSlides/notesSlide44.xml"/><Relationship Id="rId16"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19" Type="http://schemas.openxmlformats.org/officeDocument/2006/relationships/image" Target="../media/image148.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55.xml.rels><?xml version="1.0" encoding="UTF-8" standalone="yes"?>
<Relationships xmlns="http://schemas.openxmlformats.org/package/2006/relationships"><Relationship Id="rId8" Type="http://schemas.openxmlformats.org/officeDocument/2006/relationships/image" Target="../media/image1330.png"/><Relationship Id="rId13" Type="http://schemas.openxmlformats.org/officeDocument/2006/relationships/image" Target="../media/image1390.png"/><Relationship Id="rId3" Type="http://schemas.openxmlformats.org/officeDocument/2006/relationships/image" Target="../media/image1320.png"/><Relationship Id="rId7" Type="http://schemas.openxmlformats.org/officeDocument/2006/relationships/image" Target="../media/image760.png"/><Relationship Id="rId12" Type="http://schemas.openxmlformats.org/officeDocument/2006/relationships/image" Target="../media/image1010.png"/><Relationship Id="rId17" Type="http://schemas.openxmlformats.org/officeDocument/2006/relationships/image" Target="../media/image1460.png"/><Relationship Id="rId2" Type="http://schemas.openxmlformats.org/officeDocument/2006/relationships/notesSlide" Target="../notesSlides/notesSlide45.xml"/><Relationship Id="rId16" Type="http://schemas.openxmlformats.org/officeDocument/2006/relationships/image" Target="../media/image1450.png"/><Relationship Id="rId1" Type="http://schemas.openxmlformats.org/officeDocument/2006/relationships/slideLayout" Target="../slideLayouts/slideLayout2.xml"/><Relationship Id="rId6" Type="http://schemas.openxmlformats.org/officeDocument/2006/relationships/image" Target="../media/image1380.png"/><Relationship Id="rId11" Type="http://schemas.openxmlformats.org/officeDocument/2006/relationships/image" Target="../media/image1430.png"/><Relationship Id="rId5" Type="http://schemas.openxmlformats.org/officeDocument/2006/relationships/image" Target="../media/image1370.png"/><Relationship Id="rId15" Type="http://schemas.openxmlformats.org/officeDocument/2006/relationships/image" Target="../media/image1440.png"/><Relationship Id="rId10" Type="http://schemas.openxmlformats.org/officeDocument/2006/relationships/image" Target="../media/image770.png"/><Relationship Id="rId4" Type="http://schemas.openxmlformats.org/officeDocument/2006/relationships/image" Target="../media/image1360.png"/><Relationship Id="rId9" Type="http://schemas.openxmlformats.org/officeDocument/2006/relationships/image" Target="../media/image60.png"/><Relationship Id="rId14" Type="http://schemas.openxmlformats.org/officeDocument/2006/relationships/image" Target="../media/image1400.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6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4.png"/><Relationship Id="rId7" Type="http://schemas.openxmlformats.org/officeDocument/2006/relationships/image" Target="../media/image15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10" Type="http://schemas.openxmlformats.org/officeDocument/2006/relationships/image" Target="../media/image162.png"/><Relationship Id="rId4" Type="http://schemas.openxmlformats.org/officeDocument/2006/relationships/image" Target="../media/image155.png"/><Relationship Id="rId9" Type="http://schemas.openxmlformats.org/officeDocument/2006/relationships/image" Target="../media/image161.png"/></Relationships>
</file>

<file path=ppt/slides/_rels/slide62.xml.rels><?xml version="1.0" encoding="UTF-8" standalone="yes"?>
<Relationships xmlns="http://schemas.openxmlformats.org/package/2006/relationships"><Relationship Id="rId8" Type="http://schemas.openxmlformats.org/officeDocument/2006/relationships/image" Target="../media/image1540.png"/><Relationship Id="rId3" Type="http://schemas.openxmlformats.org/officeDocument/2006/relationships/image" Target="../media/image760.png"/><Relationship Id="rId7" Type="http://schemas.openxmlformats.org/officeDocument/2006/relationships/image" Target="../media/image153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10.png"/><Relationship Id="rId5" Type="http://schemas.openxmlformats.org/officeDocument/2006/relationships/image" Target="../media/image60.png"/><Relationship Id="rId4" Type="http://schemas.openxmlformats.org/officeDocument/2006/relationships/image" Target="../media/image1380.png"/><Relationship Id="rId9" Type="http://schemas.openxmlformats.org/officeDocument/2006/relationships/image" Target="../media/image1550.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0.png"/><Relationship Id="rId7" Type="http://schemas.openxmlformats.org/officeDocument/2006/relationships/image" Target="../media/image84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1.png"/><Relationship Id="rId4" Type="http://schemas.openxmlformats.org/officeDocument/2006/relationships/image" Target="../media/image800.png"/></Relationships>
</file>

<file path=ppt/slides/_rels/slide7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72.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bmj.com/content/375/bmj.n2365"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oi.org/10.1038%2Fsrep28070" TargetMode="External"/><Relationship Id="rId5" Type="http://schemas.openxmlformats.org/officeDocument/2006/relationships/image" Target="../media/image94.jpeg"/><Relationship Id="rId4" Type="http://schemas.openxmlformats.org/officeDocument/2006/relationships/hyperlink" Target="https://doi.org/10.1016%2Fj.vaccine.2022.12.032"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 Id="rId4" Type="http://schemas.openxmlformats.org/officeDocument/2006/relationships/hyperlink" Target="https://doi.org/10.1177%2F0272989X211033287"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doi.org/10.1093/aje/kwt017" TargetMode="External"/><Relationship Id="rId2" Type="http://schemas.openxmlformats.org/officeDocument/2006/relationships/image" Target="../media/image110.jpeg"/><Relationship Id="rId1" Type="http://schemas.openxmlformats.org/officeDocument/2006/relationships/slideLayout" Target="../slideLayouts/slideLayout2.xml"/><Relationship Id="rId5" Type="http://schemas.openxmlformats.org/officeDocument/2006/relationships/hyperlink" Target="https://doi.org/10.1016/S1473-3099(19)30297-X" TargetMode="External"/><Relationship Id="rId4" Type="http://schemas.openxmlformats.org/officeDocument/2006/relationships/image" Target="../media/image123.png"/></Relationships>
</file>

<file path=ppt/slides/_rels/slide8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link.springer.com/article/10.2165/11539960-000000000-00000#Sec7"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www.nature.com/articles/nature04153"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hyperlink" Target="https://doi.org/10.1098%2Frsif.2005.0051" TargetMode="External"/><Relationship Id="rId1" Type="http://schemas.openxmlformats.org/officeDocument/2006/relationships/slideLayout" Target="../slideLayouts/slideLayout2.xml"/><Relationship Id="rId4" Type="http://schemas.openxmlformats.org/officeDocument/2006/relationships/hyperlink" Target="https://www.nejm.org/doi/full/10.1056/NEJMoa1515195"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51.jpeg"/><Relationship Id="rId4" Type="http://schemas.openxmlformats.org/officeDocument/2006/relationships/image" Target="../media/image150.png"/></Relationships>
</file>

<file path=ppt/slides/_rels/slide91.xml.rels><?xml version="1.0" encoding="UTF-8" standalone="yes"?>
<Relationships xmlns="http://schemas.openxmlformats.org/package/2006/relationships"><Relationship Id="rId3" Type="http://schemas.openxmlformats.org/officeDocument/2006/relationships/hyperlink" Target="https://dx.doi.org/10.2165/11584600-000000000-00000" TargetMode="External"/><Relationship Id="rId2" Type="http://schemas.openxmlformats.org/officeDocument/2006/relationships/hyperlink" Target="https://doi.org/10.1007/s40273-017-0494-4" TargetMode="External"/><Relationship Id="rId1" Type="http://schemas.openxmlformats.org/officeDocument/2006/relationships/slideLayout" Target="../slideLayouts/slideLayout2.xml"/><Relationship Id="rId4" Type="http://schemas.openxmlformats.org/officeDocument/2006/relationships/hyperlink" Target="https://doi.org/10.1177/0272989x13493143"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doi.org/10.1371/journal.pcbi.1009098" TargetMode="External"/><Relationship Id="rId2" Type="http://schemas.openxmlformats.org/officeDocument/2006/relationships/hyperlink" Target="https://doi.org/10.1371/journal.pmed.0050074" TargetMode="Externa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hyperlink" Target="https://doi.org/10.1016/j.epidem.2019.03.005"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3B49-0070-6E64-ECFB-944C6B037BE8}"/>
              </a:ext>
            </a:extLst>
          </p:cNvPr>
          <p:cNvSpPr>
            <a:spLocks noGrp="1"/>
          </p:cNvSpPr>
          <p:nvPr>
            <p:ph type="ctrTitle"/>
          </p:nvPr>
        </p:nvSpPr>
        <p:spPr/>
        <p:txBody>
          <a:bodyPr>
            <a:normAutofit fontScale="90000"/>
          </a:bodyPr>
          <a:lstStyle/>
          <a:p>
            <a:r>
              <a:rPr lang="en-US"/>
              <a:t>Infectious Disease Modeling Using Dynamic Compartmental Models in R </a:t>
            </a:r>
          </a:p>
        </p:txBody>
      </p:sp>
      <p:sp>
        <p:nvSpPr>
          <p:cNvPr id="3" name="Subtitle 2">
            <a:extLst>
              <a:ext uri="{FF2B5EF4-FFF2-40B4-BE49-F238E27FC236}">
                <a16:creationId xmlns:a16="http://schemas.microsoft.com/office/drawing/2014/main" id="{31D1249D-33DA-559D-2849-2CCC0FDAD746}"/>
              </a:ext>
            </a:extLst>
          </p:cNvPr>
          <p:cNvSpPr>
            <a:spLocks noGrp="1"/>
          </p:cNvSpPr>
          <p:nvPr>
            <p:ph type="subTitle" idx="1"/>
          </p:nvPr>
        </p:nvSpPr>
        <p:spPr>
          <a:xfrm>
            <a:off x="1524000" y="4106174"/>
            <a:ext cx="9144000" cy="1489494"/>
          </a:xfrm>
        </p:spPr>
        <p:txBody>
          <a:bodyPr>
            <a:normAutofit/>
          </a:bodyPr>
          <a:lstStyle/>
          <a:p>
            <a:r>
              <a:rPr lang="en-US" dirty="0"/>
              <a:t>HEOR 533</a:t>
            </a:r>
          </a:p>
          <a:p>
            <a:r>
              <a:rPr lang="en-US" dirty="0"/>
              <a:t>28 February 2024</a:t>
            </a:r>
          </a:p>
          <a:p>
            <a:r>
              <a:rPr lang="en-US" dirty="0" err="1"/>
              <a:t>Kyueun</a:t>
            </a:r>
            <a:r>
              <a:rPr lang="en-US" dirty="0"/>
              <a:t> Lee</a:t>
            </a:r>
          </a:p>
        </p:txBody>
      </p:sp>
    </p:spTree>
    <p:extLst>
      <p:ext uri="{BB962C8B-B14F-4D97-AF65-F5344CB8AC3E}">
        <p14:creationId xmlns:p14="http://schemas.microsoft.com/office/powerpoint/2010/main" val="1989677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DC528-7671-41D5-30BD-91BD6A8EE408}"/>
              </a:ext>
            </a:extLst>
          </p:cNvPr>
          <p:cNvSpPr>
            <a:spLocks noGrp="1"/>
          </p:cNvSpPr>
          <p:nvPr>
            <p:ph type="title"/>
          </p:nvPr>
        </p:nvSpPr>
        <p:spPr/>
        <p:txBody>
          <a:bodyPr/>
          <a:lstStyle/>
          <a:p>
            <a:r>
              <a:rPr lang="en-US"/>
              <a:t>Part I: Basics &amp; the SIR Model</a:t>
            </a:r>
          </a:p>
        </p:txBody>
      </p:sp>
      <p:sp>
        <p:nvSpPr>
          <p:cNvPr id="5" name="Text Placeholder 4">
            <a:extLst>
              <a:ext uri="{FF2B5EF4-FFF2-40B4-BE49-F238E27FC236}">
                <a16:creationId xmlns:a16="http://schemas.microsoft.com/office/drawing/2014/main" id="{404AE761-AE2B-F45D-95CD-6E74A4ACE1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1935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16ED3-9C0B-CE4F-B593-82BA018F3BAD}"/>
              </a:ext>
            </a:extLst>
          </p:cNvPr>
          <p:cNvSpPr>
            <a:spLocks noGrp="1"/>
          </p:cNvSpPr>
          <p:nvPr>
            <p:ph type="title"/>
          </p:nvPr>
        </p:nvSpPr>
        <p:spPr/>
        <p:txBody>
          <a:bodyPr/>
          <a:lstStyle/>
          <a:p>
            <a:r>
              <a:rPr lang="en-US"/>
              <a:t>Compartmental models</a:t>
            </a:r>
          </a:p>
        </p:txBody>
      </p:sp>
      <p:sp>
        <p:nvSpPr>
          <p:cNvPr id="3" name="Content Placeholder 2">
            <a:extLst>
              <a:ext uri="{FF2B5EF4-FFF2-40B4-BE49-F238E27FC236}">
                <a16:creationId xmlns:a16="http://schemas.microsoft.com/office/drawing/2014/main" id="{A6518CD1-5C31-B068-3D6D-DE2666ABF88F}"/>
              </a:ext>
            </a:extLst>
          </p:cNvPr>
          <p:cNvSpPr>
            <a:spLocks noGrp="1"/>
          </p:cNvSpPr>
          <p:nvPr>
            <p:ph idx="1"/>
          </p:nvPr>
        </p:nvSpPr>
        <p:spPr>
          <a:xfrm>
            <a:off x="838200" y="1528794"/>
            <a:ext cx="10824713" cy="4351338"/>
          </a:xfrm>
        </p:spPr>
        <p:txBody>
          <a:bodyPr>
            <a:normAutofit/>
          </a:bodyPr>
          <a:lstStyle/>
          <a:p>
            <a:r>
              <a:rPr lang="en-US" sz="2400"/>
              <a:t>Population-level models that track individuals according to health states.</a:t>
            </a:r>
          </a:p>
          <a:p>
            <a:r>
              <a:rPr lang="en-US" sz="2400"/>
              <a:t>Typically governed by series of ordinary differential equations (ODEs).</a:t>
            </a:r>
          </a:p>
          <a:p>
            <a:r>
              <a:rPr lang="en-US" sz="2400" b="1"/>
              <a:t>Dynamic </a:t>
            </a:r>
            <a:r>
              <a:rPr lang="en-US" sz="2400"/>
              <a:t>compartmental models allow for “feedback loops” </a:t>
            </a:r>
          </a:p>
          <a:p>
            <a:pPr lvl="1"/>
            <a:r>
              <a:rPr lang="en-US"/>
              <a:t>e.g., Population-level risk of infection increases as more people are infected</a:t>
            </a:r>
          </a:p>
          <a:p>
            <a:pPr lvl="1"/>
            <a:r>
              <a:rPr lang="en-US"/>
              <a:t>Critical for many uses of infectious disease models</a:t>
            </a:r>
          </a:p>
        </p:txBody>
      </p:sp>
      <p:cxnSp>
        <p:nvCxnSpPr>
          <p:cNvPr id="4" name="Straight Arrow Connector 3">
            <a:extLst>
              <a:ext uri="{FF2B5EF4-FFF2-40B4-BE49-F238E27FC236}">
                <a16:creationId xmlns:a16="http://schemas.microsoft.com/office/drawing/2014/main" id="{5A494216-70BA-A7E9-EA1E-7E09EB783B6C}"/>
              </a:ext>
            </a:extLst>
          </p:cNvPr>
          <p:cNvCxnSpPr/>
          <p:nvPr/>
        </p:nvCxnSpPr>
        <p:spPr>
          <a:xfrm>
            <a:off x="8187991" y="509903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2C7E313-2CBD-A41A-4AC5-699EB0BC0D12}"/>
              </a:ext>
            </a:extLst>
          </p:cNvPr>
          <p:cNvSpPr txBox="1"/>
          <p:nvPr/>
        </p:nvSpPr>
        <p:spPr>
          <a:xfrm>
            <a:off x="8597971" y="4483319"/>
            <a:ext cx="1068944"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86A0D2EE-C013-20D2-11FA-0C72DE3C68FC}"/>
              </a:ext>
            </a:extLst>
          </p:cNvPr>
          <p:cNvSpPr txBox="1"/>
          <p:nvPr/>
        </p:nvSpPr>
        <p:spPr>
          <a:xfrm>
            <a:off x="6912983" y="4529485"/>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6CDBF24C-3A3C-2CDE-8210-10B7F94C8EFD}"/>
              </a:ext>
            </a:extLst>
          </p:cNvPr>
          <p:cNvSpPr txBox="1"/>
          <p:nvPr/>
        </p:nvSpPr>
        <p:spPr>
          <a:xfrm>
            <a:off x="9872978" y="4529484"/>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98081899-0B21-0C93-2421-97B91DFD86DC}"/>
              </a:ext>
            </a:extLst>
          </p:cNvPr>
          <p:cNvCxnSpPr/>
          <p:nvPr/>
        </p:nvCxnSpPr>
        <p:spPr>
          <a:xfrm>
            <a:off x="2113208" y="509903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4F9B5F2-6A20-9F95-0649-165AEB40C0D2}"/>
              </a:ext>
            </a:extLst>
          </p:cNvPr>
          <p:cNvSpPr txBox="1"/>
          <p:nvPr/>
        </p:nvSpPr>
        <p:spPr>
          <a:xfrm>
            <a:off x="2729246" y="4483319"/>
            <a:ext cx="862885" cy="553998"/>
          </a:xfrm>
          <a:prstGeom prst="rect">
            <a:avLst/>
          </a:prstGeom>
          <a:noFill/>
        </p:spPr>
        <p:txBody>
          <a:bodyPr wrap="square" rtlCol="0">
            <a:spAutoFit/>
          </a:bodyPr>
          <a:lstStyle/>
          <a:p>
            <a:r>
              <a:rPr lang="en-US" sz="3000">
                <a:latin typeface="Symbol" charset="2"/>
                <a:ea typeface="Symbol" charset="2"/>
                <a:cs typeface="Symbol" charset="2"/>
              </a:rPr>
              <a:t>l</a:t>
            </a:r>
            <a:endParaRPr lang="en-US" sz="3000">
              <a:latin typeface="Cambria" charset="0"/>
              <a:ea typeface="Cambria" charset="0"/>
              <a:cs typeface="Cambria" charset="0"/>
            </a:endParaRPr>
          </a:p>
        </p:txBody>
      </p:sp>
      <p:sp>
        <p:nvSpPr>
          <p:cNvPr id="10" name="TextBox 9">
            <a:extLst>
              <a:ext uri="{FF2B5EF4-FFF2-40B4-BE49-F238E27FC236}">
                <a16:creationId xmlns:a16="http://schemas.microsoft.com/office/drawing/2014/main" id="{9559AD0E-7C96-6D25-B0E1-35E8851F0847}"/>
              </a:ext>
            </a:extLst>
          </p:cNvPr>
          <p:cNvSpPr txBox="1"/>
          <p:nvPr/>
        </p:nvSpPr>
        <p:spPr>
          <a:xfrm>
            <a:off x="838200" y="4529485"/>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1" name="TextBox 10">
            <a:extLst>
              <a:ext uri="{FF2B5EF4-FFF2-40B4-BE49-F238E27FC236}">
                <a16:creationId xmlns:a16="http://schemas.microsoft.com/office/drawing/2014/main" id="{8547E177-DD12-7632-4EF0-1D4D336116BA}"/>
              </a:ext>
            </a:extLst>
          </p:cNvPr>
          <p:cNvSpPr txBox="1"/>
          <p:nvPr/>
        </p:nvSpPr>
        <p:spPr>
          <a:xfrm>
            <a:off x="3798195" y="4529484"/>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sp>
        <p:nvSpPr>
          <p:cNvPr id="12" name="TextBox 11">
            <a:extLst>
              <a:ext uri="{FF2B5EF4-FFF2-40B4-BE49-F238E27FC236}">
                <a16:creationId xmlns:a16="http://schemas.microsoft.com/office/drawing/2014/main" id="{F5A498EA-1575-ED9F-C0E8-141F97BC76B7}"/>
              </a:ext>
            </a:extLst>
          </p:cNvPr>
          <p:cNvSpPr txBox="1"/>
          <p:nvPr/>
        </p:nvSpPr>
        <p:spPr>
          <a:xfrm>
            <a:off x="1147896" y="3934946"/>
            <a:ext cx="3786409" cy="461665"/>
          </a:xfrm>
          <a:prstGeom prst="rect">
            <a:avLst/>
          </a:prstGeom>
          <a:noFill/>
        </p:spPr>
        <p:txBody>
          <a:bodyPr wrap="square" rtlCol="0">
            <a:spAutoFit/>
          </a:bodyPr>
          <a:lstStyle/>
          <a:p>
            <a:r>
              <a:rPr lang="en-US" sz="2400"/>
              <a:t>Static Compartmental Model</a:t>
            </a:r>
          </a:p>
        </p:txBody>
      </p:sp>
      <p:sp>
        <p:nvSpPr>
          <p:cNvPr id="13" name="TextBox 12">
            <a:extLst>
              <a:ext uri="{FF2B5EF4-FFF2-40B4-BE49-F238E27FC236}">
                <a16:creationId xmlns:a16="http://schemas.microsoft.com/office/drawing/2014/main" id="{CB6C0A5D-CC41-17D1-ECA5-C0C145DF0E76}"/>
              </a:ext>
            </a:extLst>
          </p:cNvPr>
          <p:cNvSpPr txBox="1"/>
          <p:nvPr/>
        </p:nvSpPr>
        <p:spPr>
          <a:xfrm>
            <a:off x="6694447" y="3934946"/>
            <a:ext cx="4531394" cy="461665"/>
          </a:xfrm>
          <a:prstGeom prst="rect">
            <a:avLst/>
          </a:prstGeom>
          <a:noFill/>
        </p:spPr>
        <p:txBody>
          <a:bodyPr wrap="square" rtlCol="0">
            <a:spAutoFit/>
          </a:bodyPr>
          <a:lstStyle/>
          <a:p>
            <a:pPr algn="ctr"/>
            <a:r>
              <a:rPr lang="en-US" sz="2400"/>
              <a:t>Dynamic Compartmental Model</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D13B7F-3F95-CCB1-270D-2F52AB866A53}"/>
                  </a:ext>
                </a:extLst>
              </p:cNvPr>
              <p:cNvSpPr txBox="1"/>
              <p:nvPr/>
            </p:nvSpPr>
            <p:spPr>
              <a:xfrm>
                <a:off x="1738454" y="5739743"/>
                <a:ext cx="2427459" cy="879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𝑑𝐼</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 </m:t>
                      </m:r>
                      <m:r>
                        <a:rPr lang="en-US" sz="3000" b="0" i="1" smtClean="0">
                          <a:latin typeface="Cambria Math" charset="0"/>
                          <a:ea typeface="Cambria Math" charset="0"/>
                          <a:cs typeface="Cambria Math" charset="0"/>
                        </a:rPr>
                        <m:t>𝜆</m:t>
                      </m:r>
                      <m:r>
                        <a:rPr lang="en-US" sz="3000" b="0" i="1" smtClean="0">
                          <a:latin typeface="Cambria Math" charset="0"/>
                          <a:ea typeface="Cambria Math" charset="0"/>
                          <a:cs typeface="Cambria Math" charset="0"/>
                        </a:rPr>
                        <m:t>𝑆</m:t>
                      </m:r>
                      <m:r>
                        <a:rPr lang="en-US" sz="3000" b="0" i="1" smtClean="0">
                          <a:latin typeface="Cambria Math" charset="0"/>
                          <a:ea typeface="Cambria Math" charset="0"/>
                          <a:cs typeface="Cambria Math" charset="0"/>
                        </a:rPr>
                        <m:t>(</m:t>
                      </m:r>
                      <m:r>
                        <a:rPr lang="en-US" sz="3000" b="0" i="1" smtClean="0">
                          <a:latin typeface="Cambria Math" charset="0"/>
                          <a:ea typeface="Cambria Math" charset="0"/>
                          <a:cs typeface="Cambria Math" charset="0"/>
                        </a:rPr>
                        <m:t>𝑡</m:t>
                      </m:r>
                      <m:r>
                        <a:rPr lang="en-US" sz="3000" b="0" i="1" smtClean="0">
                          <a:latin typeface="Cambria Math" charset="0"/>
                          <a:ea typeface="Cambria Math" charset="0"/>
                          <a:cs typeface="Cambria Math" charset="0"/>
                        </a:rPr>
                        <m:t>)</m:t>
                      </m:r>
                    </m:oMath>
                  </m:oMathPara>
                </a14:m>
                <a:endParaRPr lang="en-US" sz="3000"/>
              </a:p>
            </p:txBody>
          </p:sp>
        </mc:Choice>
        <mc:Fallback xmlns="">
          <p:sp>
            <p:nvSpPr>
              <p:cNvPr id="14" name="TextBox 13">
                <a:extLst>
                  <a:ext uri="{FF2B5EF4-FFF2-40B4-BE49-F238E27FC236}">
                    <a16:creationId xmlns:a16="http://schemas.microsoft.com/office/drawing/2014/main" id="{DED13B7F-3F95-CCB1-270D-2F52AB866A53}"/>
                  </a:ext>
                </a:extLst>
              </p:cNvPr>
              <p:cNvSpPr txBox="1">
                <a:spLocks noRot="1" noChangeAspect="1" noMove="1" noResize="1" noEditPoints="1" noAdjustHandles="1" noChangeArrowheads="1" noChangeShapeType="1" noTextEdit="1"/>
              </p:cNvSpPr>
              <p:nvPr/>
            </p:nvSpPr>
            <p:spPr>
              <a:xfrm>
                <a:off x="1738454" y="5739743"/>
                <a:ext cx="2427459" cy="879343"/>
              </a:xfrm>
              <a:prstGeom prst="rect">
                <a:avLst/>
              </a:prstGeom>
              <a:blipFill>
                <a:blip r:embed="rId3"/>
                <a:stretch>
                  <a:fillRect l="-3125" t="-4286" r="-5208" b="-1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FB43C4B-9584-30BA-ACDC-FB0457AABD1C}"/>
                  </a:ext>
                </a:extLst>
              </p:cNvPr>
              <p:cNvSpPr txBox="1"/>
              <p:nvPr/>
            </p:nvSpPr>
            <p:spPr>
              <a:xfrm>
                <a:off x="7727879" y="5739742"/>
                <a:ext cx="3013902" cy="9612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𝑑𝐼</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rPr>
                          </m:ctrlPr>
                        </m:fPr>
                        <m:num>
                          <m:r>
                            <a:rPr lang="en-US" sz="3000" b="0" i="1" smtClean="0">
                              <a:latin typeface="Cambria Math" panose="02040503050406030204" pitchFamily="18" charset="0"/>
                            </a:rPr>
                            <m:t>𝛽</m:t>
                          </m:r>
                          <m:r>
                            <a:rPr lang="en-US" sz="3000" b="0" i="1" smtClean="0">
                              <a:latin typeface="Cambria Math" charset="0"/>
                              <a:ea typeface="Cambria Math" charset="0"/>
                              <a:cs typeface="Cambria Math" charset="0"/>
                            </a:rPr>
                            <m:t>𝑆</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charset="0"/>
                                  <a:ea typeface="Cambria Math" charset="0"/>
                                  <a:cs typeface="Cambria Math" charset="0"/>
                                </a:rPr>
                                <m:t>𝑡</m:t>
                              </m:r>
                            </m:e>
                          </m:d>
                          <m:r>
                            <a:rPr lang="en-US" sz="3000" b="0" i="1" smtClean="0">
                              <a:latin typeface="Cambria Math" panose="02040503050406030204" pitchFamily="18" charset="0"/>
                              <a:ea typeface="Cambria Math" charset="0"/>
                              <a:cs typeface="Cambria Math" charset="0"/>
                            </a:rPr>
                            <m:t>𝐼</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panose="02040503050406030204" pitchFamily="18" charset="0"/>
                                  <a:ea typeface="Cambria Math" charset="0"/>
                                  <a:cs typeface="Cambria Math" charset="0"/>
                                </a:rPr>
                                <m:t>𝑡</m:t>
                              </m:r>
                            </m:e>
                          </m:d>
                        </m:num>
                        <m:den>
                          <m:r>
                            <a:rPr lang="en-US" sz="3000" b="0" i="1" smtClean="0">
                              <a:latin typeface="Cambria Math" panose="02040503050406030204" pitchFamily="18" charset="0"/>
                              <a:ea typeface="Cambria Math" charset="0"/>
                              <a:cs typeface="Cambria Math" charset="0"/>
                            </a:rPr>
                            <m:t>𝑁</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panose="02040503050406030204" pitchFamily="18" charset="0"/>
                                  <a:ea typeface="Cambria Math" charset="0"/>
                                  <a:cs typeface="Cambria Math" charset="0"/>
                                </a:rPr>
                                <m:t>𝑡</m:t>
                              </m:r>
                            </m:e>
                          </m:d>
                        </m:den>
                      </m:f>
                    </m:oMath>
                  </m:oMathPara>
                </a14:m>
                <a:endParaRPr lang="en-US" sz="3000"/>
              </a:p>
            </p:txBody>
          </p:sp>
        </mc:Choice>
        <mc:Fallback xmlns="">
          <p:sp>
            <p:nvSpPr>
              <p:cNvPr id="15" name="TextBox 14">
                <a:extLst>
                  <a:ext uri="{FF2B5EF4-FFF2-40B4-BE49-F238E27FC236}">
                    <a16:creationId xmlns:a16="http://schemas.microsoft.com/office/drawing/2014/main" id="{6FB43C4B-9584-30BA-ACDC-FB0457AABD1C}"/>
                  </a:ext>
                </a:extLst>
              </p:cNvPr>
              <p:cNvSpPr txBox="1">
                <a:spLocks noRot="1" noChangeAspect="1" noMove="1" noResize="1" noEditPoints="1" noAdjustHandles="1" noChangeArrowheads="1" noChangeShapeType="1" noTextEdit="1"/>
              </p:cNvSpPr>
              <p:nvPr/>
            </p:nvSpPr>
            <p:spPr>
              <a:xfrm>
                <a:off x="7727879" y="5739742"/>
                <a:ext cx="3013902" cy="961289"/>
              </a:xfrm>
              <a:prstGeom prst="rect">
                <a:avLst/>
              </a:prstGeom>
              <a:blipFill>
                <a:blip r:embed="rId4"/>
                <a:stretch>
                  <a:fillRect l="-2521" t="-1316" b="-6579"/>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0D71908-DA15-C9B2-1603-6E01E4911132}"/>
              </a:ext>
            </a:extLst>
          </p:cNvPr>
          <p:cNvSpPr txBox="1"/>
          <p:nvPr/>
        </p:nvSpPr>
        <p:spPr>
          <a:xfrm>
            <a:off x="255386" y="4212089"/>
            <a:ext cx="1309255" cy="369332"/>
          </a:xfrm>
          <a:prstGeom prst="rect">
            <a:avLst/>
          </a:prstGeom>
          <a:noFill/>
        </p:spPr>
        <p:txBody>
          <a:bodyPr wrap="square" rtlCol="0">
            <a:spAutoFit/>
          </a:bodyPr>
          <a:lstStyle/>
          <a:p>
            <a:r>
              <a:rPr lang="en-US"/>
              <a:t>Susceptible</a:t>
            </a:r>
          </a:p>
        </p:txBody>
      </p:sp>
      <p:sp>
        <p:nvSpPr>
          <p:cNvPr id="17" name="TextBox 16">
            <a:extLst>
              <a:ext uri="{FF2B5EF4-FFF2-40B4-BE49-F238E27FC236}">
                <a16:creationId xmlns:a16="http://schemas.microsoft.com/office/drawing/2014/main" id="{132CA736-19E7-7E24-CFD1-51846E7D03F0}"/>
              </a:ext>
            </a:extLst>
          </p:cNvPr>
          <p:cNvSpPr txBox="1"/>
          <p:nvPr/>
        </p:nvSpPr>
        <p:spPr>
          <a:xfrm>
            <a:off x="3288673" y="4221874"/>
            <a:ext cx="2063599" cy="369332"/>
          </a:xfrm>
          <a:prstGeom prst="rect">
            <a:avLst/>
          </a:prstGeom>
          <a:noFill/>
        </p:spPr>
        <p:txBody>
          <a:bodyPr wrap="square" rtlCol="0">
            <a:spAutoFit/>
          </a:bodyPr>
          <a:lstStyle/>
          <a:p>
            <a:r>
              <a:rPr lang="en-US"/>
              <a:t>Infected/Infectious</a:t>
            </a:r>
          </a:p>
        </p:txBody>
      </p:sp>
      <p:sp>
        <p:nvSpPr>
          <p:cNvPr id="18" name="TextBox 17">
            <a:extLst>
              <a:ext uri="{FF2B5EF4-FFF2-40B4-BE49-F238E27FC236}">
                <a16:creationId xmlns:a16="http://schemas.microsoft.com/office/drawing/2014/main" id="{C4EEDA3E-7CC6-0174-AA3D-B75DD4576E7E}"/>
              </a:ext>
            </a:extLst>
          </p:cNvPr>
          <p:cNvSpPr txBox="1"/>
          <p:nvPr/>
        </p:nvSpPr>
        <p:spPr>
          <a:xfrm>
            <a:off x="11225841" y="4676706"/>
            <a:ext cx="2038350" cy="461665"/>
          </a:xfrm>
          <a:prstGeom prst="rect">
            <a:avLst/>
          </a:prstGeom>
          <a:noFill/>
        </p:spPr>
        <p:txBody>
          <a:bodyPr wrap="square" rtlCol="0">
            <a:spAutoFit/>
          </a:bodyPr>
          <a:lstStyle/>
          <a:p>
            <a:r>
              <a:rPr lang="en-US" sz="2400" b="1"/>
              <a:t>N=S+I</a:t>
            </a:r>
          </a:p>
        </p:txBody>
      </p:sp>
    </p:spTree>
    <p:extLst>
      <p:ext uri="{BB962C8B-B14F-4D97-AF65-F5344CB8AC3E}">
        <p14:creationId xmlns:p14="http://schemas.microsoft.com/office/powerpoint/2010/main" val="129241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p:bldP spid="10" grpId="0" animBg="1"/>
      <p:bldP spid="11" grpId="0" animBg="1"/>
      <p:bldP spid="12" grpId="0"/>
      <p:bldP spid="13" grpId="0"/>
      <p:bldP spid="14" grpId="0"/>
      <p:bldP spid="15" grpId="0"/>
      <p:bldP spid="16" grpId="0"/>
      <p:bldP spid="16" grpId="1"/>
      <p:bldP spid="17" grpId="0"/>
      <p:bldP spid="17" grpId="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BBC0F-E17B-A804-A388-D2BE8C766FF5}"/>
              </a:ext>
            </a:extLst>
          </p:cNvPr>
          <p:cNvSpPr>
            <a:spLocks noGrp="1"/>
          </p:cNvSpPr>
          <p:nvPr>
            <p:ph type="title"/>
          </p:nvPr>
        </p:nvSpPr>
        <p:spPr/>
        <p:txBody>
          <a:bodyPr/>
          <a:lstStyle/>
          <a:p>
            <a:r>
              <a:rPr lang="en-US"/>
              <a:t>SIR: Susceptible-Infected-Recovered</a:t>
            </a:r>
          </a:p>
        </p:txBody>
      </p:sp>
      <p:sp>
        <p:nvSpPr>
          <p:cNvPr id="3" name="Content Placeholder 2">
            <a:extLst>
              <a:ext uri="{FF2B5EF4-FFF2-40B4-BE49-F238E27FC236}">
                <a16:creationId xmlns:a16="http://schemas.microsoft.com/office/drawing/2014/main" id="{64B59725-D18D-CDDA-AA56-5A830D005977}"/>
              </a:ext>
            </a:extLst>
          </p:cNvPr>
          <p:cNvSpPr>
            <a:spLocks noGrp="1"/>
          </p:cNvSpPr>
          <p:nvPr>
            <p:ph idx="1"/>
          </p:nvPr>
        </p:nvSpPr>
        <p:spPr>
          <a:xfrm>
            <a:off x="838200" y="1576241"/>
            <a:ext cx="10515600" cy="4351338"/>
          </a:xfrm>
        </p:spPr>
        <p:txBody>
          <a:bodyPr/>
          <a:lstStyle/>
          <a:p>
            <a:pPr marL="0" indent="0">
              <a:buNone/>
            </a:pPr>
            <a:r>
              <a:rPr lang="en-US"/>
              <a:t>Today’s model structures will build on the basic SIR model</a:t>
            </a:r>
          </a:p>
          <a:p>
            <a:pPr marL="0" indent="0">
              <a:buNone/>
            </a:pPr>
            <a:endParaRPr lang="en-US"/>
          </a:p>
        </p:txBody>
      </p:sp>
      <p:cxnSp>
        <p:nvCxnSpPr>
          <p:cNvPr id="4" name="Straight Arrow Connector 3">
            <a:extLst>
              <a:ext uri="{FF2B5EF4-FFF2-40B4-BE49-F238E27FC236}">
                <a16:creationId xmlns:a16="http://schemas.microsoft.com/office/drawing/2014/main" id="{E1CCD386-88C0-E1A8-55A4-A317F20DF3BF}"/>
              </a:ext>
            </a:extLst>
          </p:cNvPr>
          <p:cNvCxnSpPr/>
          <p:nvPr/>
        </p:nvCxnSpPr>
        <p:spPr>
          <a:xfrm>
            <a:off x="3010767" y="2923001"/>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6537B00-D28B-7DDD-211C-98E6A253B4A2}"/>
              </a:ext>
            </a:extLst>
          </p:cNvPr>
          <p:cNvSpPr txBox="1"/>
          <p:nvPr/>
        </p:nvSpPr>
        <p:spPr>
          <a:xfrm>
            <a:off x="3316145" y="2307283"/>
            <a:ext cx="1173545"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dirty="0">
                <a:latin typeface="Cambria" charset="0"/>
                <a:ea typeface="Cambria" charset="0"/>
                <a:cs typeface="Cambria" charset="0"/>
              </a:rPr>
              <a:t>/N</a:t>
            </a:r>
            <a:endParaRPr lang="en-US" sz="3000">
              <a:latin typeface="Cambria" charset="0"/>
              <a:ea typeface="Cambria" charset="0"/>
              <a:cs typeface="Cambria" charset="0"/>
            </a:endParaRPr>
          </a:p>
        </p:txBody>
      </p:sp>
      <p:sp>
        <p:nvSpPr>
          <p:cNvPr id="6" name="TextBox 5">
            <a:extLst>
              <a:ext uri="{FF2B5EF4-FFF2-40B4-BE49-F238E27FC236}">
                <a16:creationId xmlns:a16="http://schemas.microsoft.com/office/drawing/2014/main" id="{D895A436-C1D0-5A3E-D4D2-C5B33D218EC4}"/>
              </a:ext>
            </a:extLst>
          </p:cNvPr>
          <p:cNvSpPr txBox="1"/>
          <p:nvPr/>
        </p:nvSpPr>
        <p:spPr>
          <a:xfrm>
            <a:off x="1735759" y="2353449"/>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31548123-BBC2-8CE1-B0FF-2739BCDB7076}"/>
              </a:ext>
            </a:extLst>
          </p:cNvPr>
          <p:cNvSpPr txBox="1"/>
          <p:nvPr/>
        </p:nvSpPr>
        <p:spPr>
          <a:xfrm>
            <a:off x="4695754" y="2353448"/>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2A34A8AB-E05E-234B-403F-F3853E50F812}"/>
              </a:ext>
            </a:extLst>
          </p:cNvPr>
          <p:cNvCxnSpPr/>
          <p:nvPr/>
        </p:nvCxnSpPr>
        <p:spPr>
          <a:xfrm>
            <a:off x="5970762" y="2923001"/>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692F3F9-5E1A-6D2B-CE6A-C24B226FBAFE}"/>
              </a:ext>
            </a:extLst>
          </p:cNvPr>
          <p:cNvSpPr txBox="1"/>
          <p:nvPr/>
        </p:nvSpPr>
        <p:spPr>
          <a:xfrm>
            <a:off x="7655749" y="2353448"/>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6C36D37F-B21A-BA89-1A2A-A98B91D9F302}"/>
              </a:ext>
            </a:extLst>
          </p:cNvPr>
          <p:cNvSpPr txBox="1"/>
          <p:nvPr/>
        </p:nvSpPr>
        <p:spPr>
          <a:xfrm>
            <a:off x="6612313" y="2239441"/>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sp>
        <p:nvSpPr>
          <p:cNvPr id="11" name="TextBox 10">
            <a:extLst>
              <a:ext uri="{FF2B5EF4-FFF2-40B4-BE49-F238E27FC236}">
                <a16:creationId xmlns:a16="http://schemas.microsoft.com/office/drawing/2014/main" id="{9EA427A9-3004-0792-31D3-A3237F932342}"/>
              </a:ext>
            </a:extLst>
          </p:cNvPr>
          <p:cNvSpPr txBox="1"/>
          <p:nvPr/>
        </p:nvSpPr>
        <p:spPr>
          <a:xfrm>
            <a:off x="3316145" y="3036805"/>
            <a:ext cx="1379609" cy="461665"/>
          </a:xfrm>
          <a:prstGeom prst="rect">
            <a:avLst/>
          </a:prstGeom>
          <a:noFill/>
        </p:spPr>
        <p:txBody>
          <a:bodyPr wrap="square" rtlCol="0">
            <a:spAutoFit/>
          </a:bodyPr>
          <a:lstStyle/>
          <a:p>
            <a:r>
              <a:rPr lang="en-US" sz="2400"/>
              <a:t>infection</a:t>
            </a:r>
          </a:p>
        </p:txBody>
      </p:sp>
      <p:sp>
        <p:nvSpPr>
          <p:cNvPr id="12" name="TextBox 11">
            <a:extLst>
              <a:ext uri="{FF2B5EF4-FFF2-40B4-BE49-F238E27FC236}">
                <a16:creationId xmlns:a16="http://schemas.microsoft.com/office/drawing/2014/main" id="{3D4853CE-95EB-9F07-CF2C-11CA0F2AB957}"/>
              </a:ext>
            </a:extLst>
          </p:cNvPr>
          <p:cNvSpPr txBox="1"/>
          <p:nvPr/>
        </p:nvSpPr>
        <p:spPr>
          <a:xfrm>
            <a:off x="6189786" y="3030890"/>
            <a:ext cx="1379609" cy="461665"/>
          </a:xfrm>
          <a:prstGeom prst="rect">
            <a:avLst/>
          </a:prstGeom>
          <a:noFill/>
        </p:spPr>
        <p:txBody>
          <a:bodyPr wrap="square" rtlCol="0">
            <a:spAutoFit/>
          </a:bodyPr>
          <a:lstStyle/>
          <a:p>
            <a:r>
              <a:rPr lang="en-US" sz="2400"/>
              <a:t>recovery</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53F109B-1AC5-ADAA-A6BE-CC6D19DFEC57}"/>
                  </a:ext>
                </a:extLst>
              </p:cNvPr>
              <p:cNvSpPr txBox="1"/>
              <p:nvPr/>
            </p:nvSpPr>
            <p:spPr>
              <a:xfrm>
                <a:off x="2518395" y="3644295"/>
                <a:ext cx="3942590" cy="9612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charset="0"/>
                              <a:ea typeface="Cambria Math" charset="0"/>
                              <a:cs typeface="Cambria Math" charset="0"/>
                            </a:rPr>
                            <m:t>𝑆</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charset="0"/>
                                  <a:ea typeface="Cambria Math" charset="0"/>
                                  <a:cs typeface="Cambria Math" charset="0"/>
                                </a:rPr>
                                <m:t>𝑡</m:t>
                              </m:r>
                            </m:e>
                          </m:d>
                          <m:r>
                            <a:rPr lang="en-US" sz="3000" b="0" i="1" smtClean="0">
                              <a:latin typeface="Cambria Math" charset="0"/>
                              <a:ea typeface="Cambria Math" charset="0"/>
                              <a:cs typeface="Cambria Math" charset="0"/>
                            </a:rPr>
                            <m:t>𝐼</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charset="0"/>
                                  <a:ea typeface="Cambria Math" charset="0"/>
                                  <a:cs typeface="Cambria Math" charset="0"/>
                                </a:rPr>
                                <m:t>𝑡</m:t>
                              </m:r>
                            </m:e>
                          </m:d>
                        </m:num>
                        <m:den>
                          <m:r>
                            <a:rPr lang="en-US" sz="3000" b="0" i="1" smtClean="0">
                              <a:latin typeface="Cambria Math" panose="02040503050406030204" pitchFamily="18" charset="0"/>
                              <a:ea typeface="Cambria Math" charset="0"/>
                              <a:cs typeface="Cambria Math" charset="0"/>
                            </a:rPr>
                            <m:t>𝑁</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panose="02040503050406030204" pitchFamily="18" charset="0"/>
                                  <a:ea typeface="Cambria Math" charset="0"/>
                                  <a:cs typeface="Cambria Math" charset="0"/>
                                </a:rPr>
                                <m:t>𝑡</m:t>
                              </m:r>
                            </m:e>
                          </m:d>
                        </m:den>
                      </m:f>
                    </m:oMath>
                  </m:oMathPara>
                </a14:m>
                <a:endParaRPr lang="en-US" sz="3000"/>
              </a:p>
            </p:txBody>
          </p:sp>
        </mc:Choice>
        <mc:Fallback xmlns="">
          <p:sp>
            <p:nvSpPr>
              <p:cNvPr id="13" name="TextBox 12">
                <a:extLst>
                  <a:ext uri="{FF2B5EF4-FFF2-40B4-BE49-F238E27FC236}">
                    <a16:creationId xmlns:a16="http://schemas.microsoft.com/office/drawing/2014/main" id="{453F109B-1AC5-ADAA-A6BE-CC6D19DFEC57}"/>
                  </a:ext>
                </a:extLst>
              </p:cNvPr>
              <p:cNvSpPr txBox="1">
                <a:spLocks noRot="1" noChangeAspect="1" noMove="1" noResize="1" noEditPoints="1" noAdjustHandles="1" noChangeArrowheads="1" noChangeShapeType="1" noTextEdit="1"/>
              </p:cNvSpPr>
              <p:nvPr/>
            </p:nvSpPr>
            <p:spPr>
              <a:xfrm>
                <a:off x="2518395" y="3644295"/>
                <a:ext cx="3942590" cy="961289"/>
              </a:xfrm>
              <a:prstGeom prst="rect">
                <a:avLst/>
              </a:prstGeom>
              <a:blipFill>
                <a:blip r:embed="rId3"/>
                <a:stretch>
                  <a:fillRect t="-1316" b="-6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ED09580-7DAD-E45E-F9C8-05FF338689B0}"/>
                  </a:ext>
                </a:extLst>
              </p:cNvPr>
              <p:cNvSpPr txBox="1"/>
              <p:nvPr/>
            </p:nvSpPr>
            <p:spPr>
              <a:xfrm>
                <a:off x="2518395" y="4798821"/>
                <a:ext cx="4626883" cy="784510"/>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𝑡</m:t>
                        </m:r>
                        <m:r>
                          <a:rPr lang="en-US" sz="3200" b="0" i="1" smtClean="0">
                            <a:latin typeface="Cambria Math" charset="0"/>
                            <a:ea typeface="Cambria Math" charset="0"/>
                            <a:cs typeface="Cambria Math" charset="0"/>
                          </a:rPr>
                          <m:t>)</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m:t>
                        </m:r>
                        <m:d>
                          <m:dPr>
                            <m:ctrlPr>
                              <a:rPr lang="en-US" sz="3200" b="0" i="1" smtClean="0">
                                <a:latin typeface="Cambria Math" panose="02040503050406030204" pitchFamily="18" charset="0"/>
                                <a:ea typeface="Cambria Math" charset="0"/>
                                <a:cs typeface="Cambria Math" charset="0"/>
                              </a:rPr>
                            </m:ctrlPr>
                          </m:dPr>
                          <m:e>
                            <m:r>
                              <a:rPr lang="en-US" sz="3200" b="0" i="1" smtClean="0">
                                <a:latin typeface="Cambria Math" charset="0"/>
                                <a:ea typeface="Cambria Math" charset="0"/>
                                <a:cs typeface="Cambria Math" charset="0"/>
                              </a:rPr>
                              <m:t>𝑡</m:t>
                            </m:r>
                          </m:e>
                        </m:d>
                        <m:r>
                          <a:rPr lang="en-US" sz="3200" b="0" i="1" smtClean="0">
                            <a:latin typeface="Cambria Math" charset="0"/>
                            <a:ea typeface="Cambria Math" charset="0"/>
                            <a:cs typeface="Cambria Math" charset="0"/>
                          </a:rPr>
                          <m:t>𝐼</m:t>
                        </m:r>
                        <m:d>
                          <m:dPr>
                            <m:ctrlPr>
                              <a:rPr lang="en-US" sz="3200" b="0" i="1" smtClean="0">
                                <a:latin typeface="Cambria Math" panose="02040503050406030204" pitchFamily="18" charset="0"/>
                                <a:ea typeface="Cambria Math" charset="0"/>
                                <a:cs typeface="Cambria Math" charset="0"/>
                              </a:rPr>
                            </m:ctrlPr>
                          </m:dPr>
                          <m:e>
                            <m:r>
                              <a:rPr lang="en-US" sz="3200" b="0" i="1" smtClean="0">
                                <a:latin typeface="Cambria Math" charset="0"/>
                                <a:ea typeface="Cambria Math" charset="0"/>
                                <a:cs typeface="Cambria Math" charset="0"/>
                              </a:rPr>
                              <m:t>𝑡</m:t>
                            </m:r>
                          </m:e>
                        </m:d>
                      </m:num>
                      <m:den>
                        <m:r>
                          <a:rPr lang="en-US" sz="3200" b="0" i="1" smtClean="0">
                            <a:latin typeface="Cambria Math" panose="02040503050406030204" pitchFamily="18" charset="0"/>
                            <a:ea typeface="Cambria Math" charset="0"/>
                            <a:cs typeface="Cambria Math" charset="0"/>
                          </a:rPr>
                          <m:t>𝑁</m:t>
                        </m:r>
                        <m:d>
                          <m:dPr>
                            <m:ctrlPr>
                              <a:rPr lang="en-US" sz="3200" b="0" i="1" smtClean="0">
                                <a:latin typeface="Cambria Math" panose="02040503050406030204" pitchFamily="18" charset="0"/>
                                <a:ea typeface="Cambria Math" charset="0"/>
                                <a:cs typeface="Cambria Math" charset="0"/>
                              </a:rPr>
                            </m:ctrlPr>
                          </m:dPr>
                          <m:e>
                            <m:r>
                              <a:rPr lang="en-US" sz="3200" b="0" i="1" smtClean="0">
                                <a:latin typeface="Cambria Math" panose="02040503050406030204" pitchFamily="18" charset="0"/>
                                <a:ea typeface="Cambria Math" charset="0"/>
                                <a:cs typeface="Cambria Math" charset="0"/>
                              </a:rPr>
                              <m:t>𝑡</m:t>
                            </m:r>
                          </m:e>
                        </m:d>
                      </m:den>
                    </m:f>
                  </m:oMath>
                </a14:m>
                <a:r>
                  <a:rPr lang="en-US" sz="3000">
                    <a:latin typeface="Cambria Math" charset="0"/>
                    <a:ea typeface="Cambria Math" charset="0"/>
                    <a:cs typeface="Cambria Math" charset="0"/>
                  </a:rPr>
                  <a:t> </a:t>
                </a:r>
                <a14:m>
                  <m:oMath xmlns:m="http://schemas.openxmlformats.org/officeDocument/2006/math">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charset="0"/>
                        <a:ea typeface="Cambria Math" charset="0"/>
                        <a:cs typeface="Cambria Math" charset="0"/>
                      </a:rPr>
                      <m:t>(</m:t>
                    </m:r>
                    <m:r>
                      <a:rPr lang="en-US" sz="3000" b="0" i="1" smtClean="0">
                        <a:latin typeface="Cambria Math" charset="0"/>
                        <a:ea typeface="Cambria Math" charset="0"/>
                        <a:cs typeface="Cambria Math" charset="0"/>
                      </a:rPr>
                      <m:t>𝑡</m:t>
                    </m:r>
                    <m:r>
                      <a:rPr lang="en-US" sz="3000" b="0" i="1"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p>
            </p:txBody>
          </p:sp>
        </mc:Choice>
        <mc:Fallback xmlns="">
          <p:sp>
            <p:nvSpPr>
              <p:cNvPr id="14" name="TextBox 13">
                <a:extLst>
                  <a:ext uri="{FF2B5EF4-FFF2-40B4-BE49-F238E27FC236}">
                    <a16:creationId xmlns:a16="http://schemas.microsoft.com/office/drawing/2014/main" id="{7ED09580-7DAD-E45E-F9C8-05FF338689B0}"/>
                  </a:ext>
                </a:extLst>
              </p:cNvPr>
              <p:cNvSpPr txBox="1">
                <a:spLocks noRot="1" noChangeAspect="1" noMove="1" noResize="1" noEditPoints="1" noAdjustHandles="1" noChangeArrowheads="1" noChangeShapeType="1" noTextEdit="1"/>
              </p:cNvSpPr>
              <p:nvPr/>
            </p:nvSpPr>
            <p:spPr>
              <a:xfrm>
                <a:off x="2518395" y="4798821"/>
                <a:ext cx="4626883" cy="784510"/>
              </a:xfrm>
              <a:prstGeom prst="rect">
                <a:avLst/>
              </a:prstGeom>
              <a:blipFill>
                <a:blip r:embed="rId4"/>
                <a:stretch>
                  <a:fillRect l="-2192"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BBF43E6-57AD-A0CA-064A-092A7648BB63}"/>
                  </a:ext>
                </a:extLst>
              </p:cNvPr>
              <p:cNvSpPr txBox="1"/>
              <p:nvPr/>
            </p:nvSpPr>
            <p:spPr>
              <a:xfrm>
                <a:off x="3449400" y="5769529"/>
                <a:ext cx="2740386" cy="8793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𝑑𝑅</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 </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charset="0"/>
                          <a:ea typeface="Cambria Math" charset="0"/>
                          <a:cs typeface="Cambria Math" charset="0"/>
                        </a:rPr>
                        <m:t>(</m:t>
                      </m:r>
                      <m:r>
                        <a:rPr lang="en-US" sz="3000" b="0" i="1" smtClean="0">
                          <a:latin typeface="Cambria Math" charset="0"/>
                          <a:ea typeface="Cambria Math" charset="0"/>
                          <a:cs typeface="Cambria Math" charset="0"/>
                        </a:rPr>
                        <m:t>𝑡</m:t>
                      </m:r>
                      <m:r>
                        <a:rPr lang="en-US" sz="3000" b="0" i="1" smtClean="0">
                          <a:latin typeface="Cambria Math" charset="0"/>
                          <a:ea typeface="Cambria Math" charset="0"/>
                          <a:cs typeface="Cambria Math" charset="0"/>
                        </a:rPr>
                        <m:t>) </m:t>
                      </m:r>
                    </m:oMath>
                  </m:oMathPara>
                </a14:m>
                <a:endParaRPr lang="en-US" sz="3000"/>
              </a:p>
            </p:txBody>
          </p:sp>
        </mc:Choice>
        <mc:Fallback xmlns="">
          <p:sp>
            <p:nvSpPr>
              <p:cNvPr id="15" name="TextBox 14">
                <a:extLst>
                  <a:ext uri="{FF2B5EF4-FFF2-40B4-BE49-F238E27FC236}">
                    <a16:creationId xmlns:a16="http://schemas.microsoft.com/office/drawing/2014/main" id="{3BBF43E6-57AD-A0CA-064A-092A7648BB63}"/>
                  </a:ext>
                </a:extLst>
              </p:cNvPr>
              <p:cNvSpPr txBox="1">
                <a:spLocks noRot="1" noChangeAspect="1" noMove="1" noResize="1" noEditPoints="1" noAdjustHandles="1" noChangeArrowheads="1" noChangeShapeType="1" noTextEdit="1"/>
              </p:cNvSpPr>
              <p:nvPr/>
            </p:nvSpPr>
            <p:spPr>
              <a:xfrm>
                <a:off x="3449400" y="5769529"/>
                <a:ext cx="2740386" cy="879343"/>
              </a:xfrm>
              <a:prstGeom prst="rect">
                <a:avLst/>
              </a:prstGeom>
              <a:blipFill>
                <a:blip r:embed="rId5"/>
                <a:stretch>
                  <a:fillRect t="-4286" r="-1843" b="-14286"/>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EAC6ED2B-434F-5A24-D896-98399D9F349D}"/>
              </a:ext>
            </a:extLst>
          </p:cNvPr>
          <p:cNvSpPr txBox="1"/>
          <p:nvPr/>
        </p:nvSpPr>
        <p:spPr>
          <a:xfrm>
            <a:off x="7569395" y="3384117"/>
            <a:ext cx="3444949" cy="369332"/>
          </a:xfrm>
          <a:prstGeom prst="rect">
            <a:avLst/>
          </a:prstGeom>
          <a:noFill/>
        </p:spPr>
        <p:txBody>
          <a:bodyPr wrap="square" rtlCol="0">
            <a:spAutoFit/>
          </a:bodyPr>
          <a:lstStyle/>
          <a:p>
            <a:r>
              <a:rPr lang="en-US"/>
              <a:t>Recovered individuals are immune</a:t>
            </a:r>
          </a:p>
        </p:txBody>
      </p:sp>
    </p:spTree>
    <p:extLst>
      <p:ext uri="{BB962C8B-B14F-4D97-AF65-F5344CB8AC3E}">
        <p14:creationId xmlns:p14="http://schemas.microsoft.com/office/powerpoint/2010/main" val="11375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9C02-C48F-4262-1E3D-7DB7877E5F5D}"/>
              </a:ext>
            </a:extLst>
          </p:cNvPr>
          <p:cNvSpPr>
            <a:spLocks noGrp="1"/>
          </p:cNvSpPr>
          <p:nvPr>
            <p:ph type="title"/>
          </p:nvPr>
        </p:nvSpPr>
        <p:spPr/>
        <p:txBody>
          <a:bodyPr/>
          <a:lstStyle/>
          <a:p>
            <a:r>
              <a:rPr lang="en-US"/>
              <a:t>Quick differential equations recap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886A78-6C2F-450B-824F-FAB614D9D02B}"/>
                  </a:ext>
                </a:extLst>
              </p:cNvPr>
              <p:cNvSpPr txBox="1"/>
              <p:nvPr/>
            </p:nvSpPr>
            <p:spPr>
              <a:xfrm>
                <a:off x="466376" y="5231786"/>
                <a:ext cx="3942590" cy="96128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charset="0"/>
                              <a:ea typeface="Cambria Math" charset="0"/>
                              <a:cs typeface="Cambria Math" charset="0"/>
                            </a:rPr>
                            <m:t>𝑆</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charset="0"/>
                                  <a:ea typeface="Cambria Math" charset="0"/>
                                  <a:cs typeface="Cambria Math" charset="0"/>
                                </a:rPr>
                                <m:t>𝑡</m:t>
                              </m:r>
                            </m:e>
                          </m:d>
                          <m:r>
                            <a:rPr lang="en-US" sz="3000" b="0" i="1" smtClean="0">
                              <a:latin typeface="Cambria Math" charset="0"/>
                              <a:ea typeface="Cambria Math" charset="0"/>
                              <a:cs typeface="Cambria Math" charset="0"/>
                            </a:rPr>
                            <m:t>𝐼</m:t>
                          </m:r>
                          <m:d>
                            <m:dPr>
                              <m:ctrlPr>
                                <a:rPr lang="en-US" sz="3000" b="0" i="1" smtClean="0">
                                  <a:latin typeface="Cambria Math" panose="02040503050406030204" pitchFamily="18" charset="0"/>
                                  <a:ea typeface="Cambria Math" charset="0"/>
                                  <a:cs typeface="Cambria Math" charset="0"/>
                                </a:rPr>
                              </m:ctrlPr>
                            </m:dPr>
                            <m:e>
                              <m:r>
                                <a:rPr lang="en-US" sz="3000" b="0" i="1" smtClean="0">
                                  <a:latin typeface="Cambria Math" charset="0"/>
                                  <a:ea typeface="Cambria Math" charset="0"/>
                                  <a:cs typeface="Cambria Math" charset="0"/>
                                </a:rPr>
                                <m:t>𝑡</m:t>
                              </m:r>
                            </m:e>
                          </m:d>
                        </m:num>
                        <m:den>
                          <m:r>
                            <m:rPr>
                              <m:sty m:val="p"/>
                            </m:rPr>
                            <a:rPr lang="en-US" sz="3000" b="0" i="0" smtClean="0">
                              <a:latin typeface="Cambria Math" panose="02040503050406030204" pitchFamily="18" charset="0"/>
                              <a:ea typeface="Cambria Math" charset="0"/>
                              <a:cs typeface="Cambria Math" charset="0"/>
                            </a:rPr>
                            <m:t>N</m:t>
                          </m:r>
                          <m:d>
                            <m:dPr>
                              <m:ctrlPr>
                                <a:rPr lang="en-US" sz="3000" b="0" i="1" smtClean="0">
                                  <a:latin typeface="Cambria Math" panose="02040503050406030204" pitchFamily="18" charset="0"/>
                                  <a:ea typeface="Cambria Math" charset="0"/>
                                  <a:cs typeface="Cambria Math" charset="0"/>
                                </a:rPr>
                              </m:ctrlPr>
                            </m:dPr>
                            <m:e>
                              <m:r>
                                <m:rPr>
                                  <m:sty m:val="p"/>
                                </m:rPr>
                                <a:rPr lang="en-US" sz="3000" b="0" i="0" smtClean="0">
                                  <a:latin typeface="Cambria Math" panose="02040503050406030204" pitchFamily="18" charset="0"/>
                                  <a:ea typeface="Cambria Math" charset="0"/>
                                  <a:cs typeface="Cambria Math" charset="0"/>
                                </a:rPr>
                                <m:t>t</m:t>
                              </m:r>
                            </m:e>
                          </m:d>
                        </m:den>
                      </m:f>
                    </m:oMath>
                  </m:oMathPara>
                </a14:m>
                <a:endParaRPr lang="en-US" sz="3000"/>
              </a:p>
            </p:txBody>
          </p:sp>
        </mc:Choice>
        <mc:Fallback xmlns="">
          <p:sp>
            <p:nvSpPr>
              <p:cNvPr id="4" name="TextBox 3">
                <a:extLst>
                  <a:ext uri="{FF2B5EF4-FFF2-40B4-BE49-F238E27FC236}">
                    <a16:creationId xmlns:a16="http://schemas.microsoft.com/office/drawing/2014/main" id="{87886A78-6C2F-450B-824F-FAB614D9D02B}"/>
                  </a:ext>
                </a:extLst>
              </p:cNvPr>
              <p:cNvSpPr txBox="1">
                <a:spLocks noRot="1" noChangeAspect="1" noMove="1" noResize="1" noEditPoints="1" noAdjustHandles="1" noChangeArrowheads="1" noChangeShapeType="1" noTextEdit="1"/>
              </p:cNvSpPr>
              <p:nvPr/>
            </p:nvSpPr>
            <p:spPr>
              <a:xfrm>
                <a:off x="466376" y="5231786"/>
                <a:ext cx="3942590" cy="961289"/>
              </a:xfrm>
              <a:prstGeom prst="rect">
                <a:avLst/>
              </a:prstGeom>
              <a:blipFill>
                <a:blip r:embed="rId3"/>
                <a:stretch>
                  <a:fillRect b="-6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6C0DCD-A831-0BEA-31DA-CE58EDB89880}"/>
                  </a:ext>
                </a:extLst>
              </p:cNvPr>
              <p:cNvSpPr txBox="1"/>
              <p:nvPr/>
            </p:nvSpPr>
            <p:spPr>
              <a:xfrm>
                <a:off x="3782558" y="3560894"/>
                <a:ext cx="4626883" cy="882486"/>
              </a:xfrm>
              <a:prstGeom prst="rect">
                <a:avLst/>
              </a:prstGeom>
              <a:noFill/>
            </p:spPr>
            <p:txBody>
              <a:bodyPr wrap="square" lIns="0" tIns="0" rIns="0" bIns="0" rtlCol="0">
                <a:spAutoFit/>
              </a:bodyPr>
              <a:lstStyle/>
              <a:p>
                <a14:m>
                  <m:oMath xmlns:m="http://schemas.openxmlformats.org/officeDocument/2006/math">
                    <m:f>
                      <m:fPr>
                        <m:ctrlPr>
                          <a:rPr lang="en-US" sz="3600" b="0" i="1" smtClean="0">
                            <a:latin typeface="Cambria Math" panose="02040503050406030204" pitchFamily="18" charset="0"/>
                            <a:ea typeface="Cambria Math" charset="0"/>
                            <a:cs typeface="Cambria Math" charset="0"/>
                          </a:rPr>
                        </m:ctrlPr>
                      </m:fPr>
                      <m:num>
                        <m:r>
                          <a:rPr lang="en-US" sz="3600" b="0" i="1" smtClean="0">
                            <a:latin typeface="Cambria Math" charset="0"/>
                            <a:ea typeface="Cambria Math" charset="0"/>
                            <a:cs typeface="Cambria Math" charset="0"/>
                          </a:rPr>
                          <m:t>𝑑𝐼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𝑡</m:t>
                        </m:r>
                        <m:r>
                          <a:rPr lang="en-US" sz="3600" b="0" i="1" smtClean="0">
                            <a:latin typeface="Cambria Math" charset="0"/>
                            <a:ea typeface="Cambria Math" charset="0"/>
                            <a:cs typeface="Cambria Math" charset="0"/>
                          </a:rPr>
                          <m:t>)</m:t>
                        </m:r>
                      </m:num>
                      <m:den>
                        <m:r>
                          <a:rPr lang="en-US" sz="3600" b="0" i="1" smtClean="0">
                            <a:latin typeface="Cambria Math" charset="0"/>
                            <a:ea typeface="Cambria Math" charset="0"/>
                            <a:cs typeface="Cambria Math" charset="0"/>
                          </a:rPr>
                          <m:t>𝑑𝑡</m:t>
                        </m:r>
                      </m:den>
                    </m:f>
                    <m:r>
                      <a:rPr lang="en-US" sz="3600" b="0" i="1" smtClean="0">
                        <a:latin typeface="Cambria Math" charset="0"/>
                        <a:ea typeface="Cambria Math" charset="0"/>
                        <a:cs typeface="Cambria Math" charset="0"/>
                      </a:rPr>
                      <m:t>=</m:t>
                    </m:r>
                    <m:f>
                      <m:fPr>
                        <m:ctrlPr>
                          <a:rPr lang="en-US" sz="3600" b="0" i="1" smtClean="0">
                            <a:latin typeface="Cambria Math" panose="02040503050406030204" pitchFamily="18" charset="0"/>
                            <a:ea typeface="Cambria Math" charset="0"/>
                            <a:cs typeface="Cambria Math" charset="0"/>
                          </a:rPr>
                        </m:ctrlPr>
                      </m:fPr>
                      <m:num>
                        <m:r>
                          <a:rPr lang="en-US" sz="3600" b="0" i="1" smtClean="0">
                            <a:latin typeface="Cambria Math" charset="0"/>
                            <a:ea typeface="Cambria Math" charset="0"/>
                            <a:cs typeface="Cambria Math" charset="0"/>
                          </a:rPr>
                          <m:t>𝛽</m:t>
                        </m:r>
                        <m:r>
                          <a:rPr lang="en-US" sz="3600" b="0" i="1" smtClean="0">
                            <a:latin typeface="Cambria Math" charset="0"/>
                            <a:ea typeface="Cambria Math" charset="0"/>
                            <a:cs typeface="Cambria Math" charset="0"/>
                          </a:rPr>
                          <m:t>𝑆</m:t>
                        </m:r>
                        <m:d>
                          <m:dPr>
                            <m:ctrlPr>
                              <a:rPr lang="en-US" sz="3600" b="0" i="1" smtClean="0">
                                <a:latin typeface="Cambria Math" panose="02040503050406030204" pitchFamily="18" charset="0"/>
                                <a:ea typeface="Cambria Math" charset="0"/>
                                <a:cs typeface="Cambria Math" charset="0"/>
                              </a:rPr>
                            </m:ctrlPr>
                          </m:dPr>
                          <m:e>
                            <m:r>
                              <a:rPr lang="en-US" sz="3600" b="0" i="1" smtClean="0">
                                <a:latin typeface="Cambria Math" charset="0"/>
                                <a:ea typeface="Cambria Math" charset="0"/>
                                <a:cs typeface="Cambria Math" charset="0"/>
                              </a:rPr>
                              <m:t>𝑡</m:t>
                            </m:r>
                          </m:e>
                        </m:d>
                        <m:r>
                          <a:rPr lang="en-US" sz="3600" b="0" i="1" smtClean="0">
                            <a:latin typeface="Cambria Math" charset="0"/>
                            <a:ea typeface="Cambria Math" charset="0"/>
                            <a:cs typeface="Cambria Math" charset="0"/>
                          </a:rPr>
                          <m:t>𝐼</m:t>
                        </m:r>
                        <m:d>
                          <m:dPr>
                            <m:ctrlPr>
                              <a:rPr lang="en-US" sz="3600" b="0" i="1" smtClean="0">
                                <a:latin typeface="Cambria Math" panose="02040503050406030204" pitchFamily="18" charset="0"/>
                                <a:ea typeface="Cambria Math" charset="0"/>
                                <a:cs typeface="Cambria Math" charset="0"/>
                              </a:rPr>
                            </m:ctrlPr>
                          </m:dPr>
                          <m:e>
                            <m:r>
                              <a:rPr lang="en-US" sz="3600" b="0" i="1" smtClean="0">
                                <a:latin typeface="Cambria Math" charset="0"/>
                                <a:ea typeface="Cambria Math" charset="0"/>
                                <a:cs typeface="Cambria Math" charset="0"/>
                              </a:rPr>
                              <m:t>𝑡</m:t>
                            </m:r>
                          </m:e>
                        </m:d>
                      </m:num>
                      <m:den>
                        <m:r>
                          <a:rPr lang="en-US" sz="3600" b="0" i="1" smtClean="0">
                            <a:latin typeface="Cambria Math" panose="02040503050406030204" pitchFamily="18" charset="0"/>
                            <a:ea typeface="Cambria Math" charset="0"/>
                            <a:cs typeface="Cambria Math" charset="0"/>
                          </a:rPr>
                          <m:t>𝑁</m:t>
                        </m:r>
                        <m:d>
                          <m:dPr>
                            <m:ctrlPr>
                              <a:rPr lang="en-US" sz="3600" b="0" i="1" smtClean="0">
                                <a:latin typeface="Cambria Math" panose="02040503050406030204" pitchFamily="18" charset="0"/>
                                <a:ea typeface="Cambria Math" charset="0"/>
                                <a:cs typeface="Cambria Math" charset="0"/>
                              </a:rPr>
                            </m:ctrlPr>
                          </m:dPr>
                          <m:e>
                            <m:r>
                              <a:rPr lang="en-US" sz="3600" b="0" i="1" smtClean="0">
                                <a:latin typeface="Cambria Math" panose="02040503050406030204" pitchFamily="18" charset="0"/>
                                <a:ea typeface="Cambria Math" charset="0"/>
                                <a:cs typeface="Cambria Math" charset="0"/>
                              </a:rPr>
                              <m:t>𝑡</m:t>
                            </m:r>
                          </m:e>
                        </m:d>
                      </m:den>
                    </m:f>
                  </m:oMath>
                </a14:m>
                <a:r>
                  <a:rPr lang="en-US" sz="3200">
                    <a:latin typeface="Cambria Math" charset="0"/>
                    <a:ea typeface="Cambria Math" charset="0"/>
                    <a:cs typeface="Cambria Math" charset="0"/>
                  </a:rPr>
                  <a:t> </a:t>
                </a:r>
                <a14:m>
                  <m:oMath xmlns:m="http://schemas.openxmlformats.org/officeDocument/2006/math">
                    <m:r>
                      <a:rPr lang="en-US" sz="3200" i="1" dirty="0" smtClean="0">
                        <a:latin typeface="Cambria Math" charset="0"/>
                        <a:ea typeface="Cambria Math" charset="0"/>
                        <a:cs typeface="Cambria Math" charset="0"/>
                      </a:rPr>
                      <m:t>−</m:t>
                    </m:r>
                  </m:oMath>
                </a14:m>
                <a:r>
                  <a:rPr lang="en-US" sz="3200">
                    <a:latin typeface="Cambria Math" charset="0"/>
                    <a:ea typeface="Cambria Math" charset="0"/>
                    <a:cs typeface="Cambria Math" charset="0"/>
                  </a:rPr>
                  <a:t> </a:t>
                </a:r>
                <a14:m>
                  <m:oMath xmlns:m="http://schemas.openxmlformats.org/officeDocument/2006/math">
                    <m:r>
                      <a:rPr lang="en-US" sz="3200" i="1" smtClean="0">
                        <a:latin typeface="Cambria Math" charset="0"/>
                        <a:ea typeface="Cambria Math" charset="0"/>
                        <a:cs typeface="Cambria Math" charset="0"/>
                      </a:rPr>
                      <m:t>𝛾</m:t>
                    </m:r>
                    <m:r>
                      <a:rPr lang="en-US" sz="3200" b="0" i="1" smtClean="0">
                        <a:latin typeface="Cambria Math" charset="0"/>
                        <a:ea typeface="Cambria Math" charset="0"/>
                        <a:cs typeface="Cambria Math" charset="0"/>
                      </a:rPr>
                      <m:t>𝐼</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𝑡</m:t>
                    </m:r>
                    <m:r>
                      <a:rPr lang="en-US" sz="3200" b="0" i="1" smtClean="0">
                        <a:latin typeface="Cambria Math" charset="0"/>
                        <a:ea typeface="Cambria Math" charset="0"/>
                        <a:cs typeface="Cambria Math" charset="0"/>
                      </a:rPr>
                      <m:t>)</m:t>
                    </m:r>
                  </m:oMath>
                </a14:m>
                <a:r>
                  <a:rPr lang="en-US" sz="3200">
                    <a:latin typeface="Cambria Math" charset="0"/>
                    <a:ea typeface="Cambria Math" charset="0"/>
                    <a:cs typeface="Cambria Math" charset="0"/>
                  </a:rPr>
                  <a:t> </a:t>
                </a:r>
              </a:p>
            </p:txBody>
          </p:sp>
        </mc:Choice>
        <mc:Fallback xmlns="">
          <p:sp>
            <p:nvSpPr>
              <p:cNvPr id="5" name="TextBox 4">
                <a:extLst>
                  <a:ext uri="{FF2B5EF4-FFF2-40B4-BE49-F238E27FC236}">
                    <a16:creationId xmlns:a16="http://schemas.microsoft.com/office/drawing/2014/main" id="{686C0DCD-A831-0BEA-31DA-CE58EDB89880}"/>
                  </a:ext>
                </a:extLst>
              </p:cNvPr>
              <p:cNvSpPr txBox="1">
                <a:spLocks noRot="1" noChangeAspect="1" noMove="1" noResize="1" noEditPoints="1" noAdjustHandles="1" noChangeArrowheads="1" noChangeShapeType="1" noTextEdit="1"/>
              </p:cNvSpPr>
              <p:nvPr/>
            </p:nvSpPr>
            <p:spPr>
              <a:xfrm>
                <a:off x="3782558" y="3560894"/>
                <a:ext cx="4626883" cy="882486"/>
              </a:xfrm>
              <a:prstGeom prst="rect">
                <a:avLst/>
              </a:prstGeom>
              <a:blipFill>
                <a:blip r:embed="rId4"/>
                <a:stretch>
                  <a:fillRect l="-2459" t="-1429"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A58175C-8B48-833C-894C-FDA03DF35DA8}"/>
                  </a:ext>
                </a:extLst>
              </p:cNvPr>
              <p:cNvSpPr txBox="1"/>
              <p:nvPr/>
            </p:nvSpPr>
            <p:spPr>
              <a:xfrm>
                <a:off x="8475517" y="5231787"/>
                <a:ext cx="2740386" cy="8793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𝑑𝑅</m:t>
                          </m:r>
                          <m:r>
                            <a:rPr lang="en-US" sz="3000" b="0" i="1" smtClean="0">
                              <a:latin typeface="Cambria Math" charset="0"/>
                            </a:rPr>
                            <m:t>(</m:t>
                          </m:r>
                          <m:r>
                            <a:rPr lang="en-US" sz="3000" b="0" i="1" smtClean="0">
                              <a:latin typeface="Cambria Math" charset="0"/>
                            </a:rPr>
                            <m:t>𝑡</m:t>
                          </m:r>
                          <m:r>
                            <a:rPr lang="en-US" sz="3000" b="0" i="1" smtClean="0">
                              <a:latin typeface="Cambria Math" charset="0"/>
                            </a:rPr>
                            <m:t>)</m:t>
                          </m:r>
                        </m:num>
                        <m:den>
                          <m:r>
                            <a:rPr lang="en-US" sz="3000" b="0" i="1" smtClean="0">
                              <a:latin typeface="Cambria Math" charset="0"/>
                            </a:rPr>
                            <m:t>𝑑𝑡</m:t>
                          </m:r>
                        </m:den>
                      </m:f>
                      <m:r>
                        <a:rPr lang="en-US" sz="3000" b="0" i="1" smtClean="0">
                          <a:latin typeface="Cambria Math" charset="0"/>
                        </a:rPr>
                        <m:t>= </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charset="0"/>
                          <a:ea typeface="Cambria Math" charset="0"/>
                          <a:cs typeface="Cambria Math" charset="0"/>
                        </a:rPr>
                        <m:t>(</m:t>
                      </m:r>
                      <m:r>
                        <a:rPr lang="en-US" sz="3000" b="0" i="1" smtClean="0">
                          <a:latin typeface="Cambria Math" charset="0"/>
                          <a:ea typeface="Cambria Math" charset="0"/>
                          <a:cs typeface="Cambria Math" charset="0"/>
                        </a:rPr>
                        <m:t>𝑡</m:t>
                      </m:r>
                      <m:r>
                        <a:rPr lang="en-US" sz="3000" b="0" i="1" smtClean="0">
                          <a:latin typeface="Cambria Math" charset="0"/>
                          <a:ea typeface="Cambria Math" charset="0"/>
                          <a:cs typeface="Cambria Math" charset="0"/>
                        </a:rPr>
                        <m:t>) </m:t>
                      </m:r>
                    </m:oMath>
                  </m:oMathPara>
                </a14:m>
                <a:endParaRPr lang="en-US" sz="3000"/>
              </a:p>
            </p:txBody>
          </p:sp>
        </mc:Choice>
        <mc:Fallback xmlns="">
          <p:sp>
            <p:nvSpPr>
              <p:cNvPr id="6" name="TextBox 5">
                <a:extLst>
                  <a:ext uri="{FF2B5EF4-FFF2-40B4-BE49-F238E27FC236}">
                    <a16:creationId xmlns:a16="http://schemas.microsoft.com/office/drawing/2014/main" id="{1A58175C-8B48-833C-894C-FDA03DF35DA8}"/>
                  </a:ext>
                </a:extLst>
              </p:cNvPr>
              <p:cNvSpPr txBox="1">
                <a:spLocks noRot="1" noChangeAspect="1" noMove="1" noResize="1" noEditPoints="1" noAdjustHandles="1" noChangeArrowheads="1" noChangeShapeType="1" noTextEdit="1"/>
              </p:cNvSpPr>
              <p:nvPr/>
            </p:nvSpPr>
            <p:spPr>
              <a:xfrm>
                <a:off x="8475517" y="5231787"/>
                <a:ext cx="2740386" cy="879343"/>
              </a:xfrm>
              <a:prstGeom prst="rect">
                <a:avLst/>
              </a:prstGeom>
              <a:blipFill>
                <a:blip r:embed="rId5"/>
                <a:stretch>
                  <a:fillRect t="-2857" r="-1843"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C717F2A-7062-A20B-0F2F-078078092505}"/>
                  </a:ext>
                </a:extLst>
              </p:cNvPr>
              <p:cNvSpPr txBox="1"/>
              <p:nvPr/>
            </p:nvSpPr>
            <p:spPr>
              <a:xfrm>
                <a:off x="1677731" y="2231232"/>
                <a:ext cx="2369128" cy="923330"/>
              </a:xfrm>
              <a:prstGeom prst="rect">
                <a:avLst/>
              </a:prstGeom>
              <a:noFill/>
            </p:spPr>
            <p:txBody>
              <a:bodyPr wrap="square" rtlCol="0">
                <a:spAutoFit/>
              </a:bodyPr>
              <a:lstStyle/>
              <a:p>
                <a:pPr algn="ctr"/>
                <a:r>
                  <a:rPr lang="en-US">
                    <a:solidFill>
                      <a:srgbClr val="C00000"/>
                    </a:solidFill>
                  </a:rPr>
                  <a:t>Rate of change in the size of compartment </a:t>
                </a:r>
                <a14:m>
                  <m:oMath xmlns:m="http://schemas.openxmlformats.org/officeDocument/2006/math">
                    <m:r>
                      <a:rPr lang="en-US" i="1" dirty="0" smtClean="0">
                        <a:solidFill>
                          <a:srgbClr val="C00000"/>
                        </a:solidFill>
                        <a:latin typeface="Cambria Math" panose="02040503050406030204" pitchFamily="18" charset="0"/>
                      </a:rPr>
                      <m:t>𝐼</m:t>
                    </m:r>
                    <m:r>
                      <a:rPr lang="en-US" i="1" dirty="0" smtClean="0">
                        <a:solidFill>
                          <a:srgbClr val="C00000"/>
                        </a:solidFill>
                        <a:latin typeface="Cambria Math" panose="02040503050406030204" pitchFamily="18" charset="0"/>
                      </a:rPr>
                      <m:t> </m:t>
                    </m:r>
                  </m:oMath>
                </a14:m>
                <a:r>
                  <a:rPr lang="en-US">
                    <a:solidFill>
                      <a:srgbClr val="C00000"/>
                    </a:solidFill>
                  </a:rPr>
                  <a:t>over time </a:t>
                </a:r>
                <a14:m>
                  <m:oMath xmlns:m="http://schemas.openxmlformats.org/officeDocument/2006/math">
                    <m:r>
                      <a:rPr lang="en-US" i="1" dirty="0" smtClean="0">
                        <a:solidFill>
                          <a:srgbClr val="C00000"/>
                        </a:solidFill>
                        <a:latin typeface="Cambria Math" panose="02040503050406030204" pitchFamily="18" charset="0"/>
                      </a:rPr>
                      <m:t>𝑡</m:t>
                    </m:r>
                  </m:oMath>
                </a14:m>
                <a:endParaRPr lang="en-US">
                  <a:solidFill>
                    <a:srgbClr val="C00000"/>
                  </a:solidFill>
                </a:endParaRPr>
              </a:p>
            </p:txBody>
          </p:sp>
        </mc:Choice>
        <mc:Fallback xmlns="">
          <p:sp>
            <p:nvSpPr>
              <p:cNvPr id="7" name="TextBox 6">
                <a:extLst>
                  <a:ext uri="{FF2B5EF4-FFF2-40B4-BE49-F238E27FC236}">
                    <a16:creationId xmlns:a16="http://schemas.microsoft.com/office/drawing/2014/main" id="{EC717F2A-7062-A20B-0F2F-078078092505}"/>
                  </a:ext>
                </a:extLst>
              </p:cNvPr>
              <p:cNvSpPr txBox="1">
                <a:spLocks noRot="1" noChangeAspect="1" noMove="1" noResize="1" noEditPoints="1" noAdjustHandles="1" noChangeArrowheads="1" noChangeShapeType="1" noTextEdit="1"/>
              </p:cNvSpPr>
              <p:nvPr/>
            </p:nvSpPr>
            <p:spPr>
              <a:xfrm>
                <a:off x="1677731" y="2231232"/>
                <a:ext cx="2369128" cy="923330"/>
              </a:xfrm>
              <a:prstGeom prst="rect">
                <a:avLst/>
              </a:prstGeom>
              <a:blipFill>
                <a:blip r:embed="rId6"/>
                <a:stretch>
                  <a:fillRect t="-2703" b="-9459"/>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780EA578-C73C-08ED-9123-BC03E7EB9CFB}"/>
              </a:ext>
            </a:extLst>
          </p:cNvPr>
          <p:cNvCxnSpPr>
            <a:cxnSpLocks/>
          </p:cNvCxnSpPr>
          <p:nvPr/>
        </p:nvCxnSpPr>
        <p:spPr>
          <a:xfrm>
            <a:off x="2862295" y="3154562"/>
            <a:ext cx="717239" cy="548875"/>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E02C04AA-9D8E-8D4A-86FA-E7569AD41676}"/>
              </a:ext>
            </a:extLst>
          </p:cNvPr>
          <p:cNvSpPr/>
          <p:nvPr/>
        </p:nvSpPr>
        <p:spPr>
          <a:xfrm>
            <a:off x="3647209" y="3560271"/>
            <a:ext cx="1049482" cy="92333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8232A9-4B37-13ED-E568-0BDC422C4379}"/>
              </a:ext>
            </a:extLst>
          </p:cNvPr>
          <p:cNvSpPr/>
          <p:nvPr/>
        </p:nvSpPr>
        <p:spPr>
          <a:xfrm>
            <a:off x="5046517" y="3565200"/>
            <a:ext cx="1622731" cy="923330"/>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03802C9-CF3B-543A-D8BA-FD12C227E8A2}"/>
              </a:ext>
            </a:extLst>
          </p:cNvPr>
          <p:cNvSpPr txBox="1"/>
          <p:nvPr/>
        </p:nvSpPr>
        <p:spPr>
          <a:xfrm>
            <a:off x="4851021" y="2161252"/>
            <a:ext cx="2997911" cy="1200329"/>
          </a:xfrm>
          <a:prstGeom prst="rect">
            <a:avLst/>
          </a:prstGeom>
          <a:noFill/>
        </p:spPr>
        <p:txBody>
          <a:bodyPr wrap="square" rtlCol="0">
            <a:spAutoFit/>
          </a:bodyPr>
          <a:lstStyle/>
          <a:p>
            <a:r>
              <a:rPr lang="en-US">
                <a:solidFill>
                  <a:srgbClr val="0070C0"/>
                </a:solidFill>
              </a:rPr>
              <a:t>New infections = product of: </a:t>
            </a:r>
          </a:p>
          <a:p>
            <a:r>
              <a:rPr lang="en-US">
                <a:solidFill>
                  <a:srgbClr val="0070C0"/>
                </a:solidFill>
              </a:rPr>
              <a:t>  susceptible population</a:t>
            </a:r>
          </a:p>
          <a:p>
            <a:r>
              <a:rPr lang="en-US">
                <a:solidFill>
                  <a:srgbClr val="0070C0"/>
                </a:solidFill>
              </a:rPr>
              <a:t>  % pop infected, and   </a:t>
            </a:r>
          </a:p>
          <a:p>
            <a:r>
              <a:rPr lang="en-US">
                <a:solidFill>
                  <a:srgbClr val="0070C0"/>
                </a:solidFill>
              </a:rPr>
              <a:t>  parameter beta</a:t>
            </a:r>
          </a:p>
        </p:txBody>
      </p:sp>
      <p:sp>
        <p:nvSpPr>
          <p:cNvPr id="16" name="TextBox 15">
            <a:extLst>
              <a:ext uri="{FF2B5EF4-FFF2-40B4-BE49-F238E27FC236}">
                <a16:creationId xmlns:a16="http://schemas.microsoft.com/office/drawing/2014/main" id="{6D39BE3A-E15A-8117-05E5-C74E0B296E76}"/>
              </a:ext>
            </a:extLst>
          </p:cNvPr>
          <p:cNvSpPr txBox="1"/>
          <p:nvPr/>
        </p:nvSpPr>
        <p:spPr>
          <a:xfrm>
            <a:off x="4851021" y="4770122"/>
            <a:ext cx="2740386" cy="923330"/>
          </a:xfrm>
          <a:prstGeom prst="rect">
            <a:avLst/>
          </a:prstGeom>
          <a:noFill/>
        </p:spPr>
        <p:txBody>
          <a:bodyPr wrap="square" rtlCol="0">
            <a:spAutoFit/>
          </a:bodyPr>
          <a:lstStyle/>
          <a:p>
            <a:r>
              <a:rPr lang="en-US">
                <a:solidFill>
                  <a:srgbClr val="0070C0"/>
                </a:solidFill>
              </a:rPr>
              <a:t>Beta is known as the “effective contact rate” – we’ll return to beta later. </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4EC420-C365-6743-DD72-FCED5467BD3E}"/>
                  </a:ext>
                </a:extLst>
              </p:cNvPr>
              <p:cNvSpPr txBox="1"/>
              <p:nvPr/>
            </p:nvSpPr>
            <p:spPr>
              <a:xfrm>
                <a:off x="8107959" y="2316543"/>
                <a:ext cx="2282204" cy="923330"/>
              </a:xfrm>
              <a:prstGeom prst="rect">
                <a:avLst/>
              </a:prstGeom>
              <a:noFill/>
            </p:spPr>
            <p:txBody>
              <a:bodyPr wrap="square" rtlCol="0">
                <a:spAutoFit/>
              </a:bodyPr>
              <a:lstStyle/>
              <a:p>
                <a:r>
                  <a:rPr lang="en-US">
                    <a:solidFill>
                      <a:schemeClr val="accent2">
                        <a:lumMod val="75000"/>
                      </a:schemeClr>
                    </a:solidFill>
                  </a:rPr>
                  <a:t>Infected individuals exit compartment </a:t>
                </a:r>
                <a14:m>
                  <m:oMath xmlns:m="http://schemas.openxmlformats.org/officeDocument/2006/math">
                    <m:r>
                      <a:rPr lang="en-US" i="1" dirty="0" smtClean="0">
                        <a:solidFill>
                          <a:schemeClr val="accent2">
                            <a:lumMod val="75000"/>
                          </a:schemeClr>
                        </a:solidFill>
                        <a:latin typeface="Cambria Math" panose="02040503050406030204" pitchFamily="18" charset="0"/>
                      </a:rPr>
                      <m:t>𝐼</m:t>
                    </m:r>
                    <m:r>
                      <a:rPr lang="en-US" i="1" dirty="0" smtClean="0">
                        <a:solidFill>
                          <a:schemeClr val="accent2">
                            <a:lumMod val="75000"/>
                          </a:schemeClr>
                        </a:solidFill>
                        <a:latin typeface="Cambria Math" panose="02040503050406030204" pitchFamily="18" charset="0"/>
                      </a:rPr>
                      <m:t> </m:t>
                    </m:r>
                  </m:oMath>
                </a14:m>
                <a:r>
                  <a:rPr lang="en-US">
                    <a:solidFill>
                      <a:schemeClr val="accent2">
                        <a:lumMod val="75000"/>
                      </a:schemeClr>
                    </a:solidFill>
                  </a:rPr>
                  <a:t>at rate gamma.</a:t>
                </a:r>
              </a:p>
            </p:txBody>
          </p:sp>
        </mc:Choice>
        <mc:Fallback xmlns="">
          <p:sp>
            <p:nvSpPr>
              <p:cNvPr id="17" name="TextBox 16">
                <a:extLst>
                  <a:ext uri="{FF2B5EF4-FFF2-40B4-BE49-F238E27FC236}">
                    <a16:creationId xmlns:a16="http://schemas.microsoft.com/office/drawing/2014/main" id="{BB4EC420-C365-6743-DD72-FCED5467BD3E}"/>
                  </a:ext>
                </a:extLst>
              </p:cNvPr>
              <p:cNvSpPr txBox="1">
                <a:spLocks noRot="1" noChangeAspect="1" noMove="1" noResize="1" noEditPoints="1" noAdjustHandles="1" noChangeArrowheads="1" noChangeShapeType="1" noTextEdit="1"/>
              </p:cNvSpPr>
              <p:nvPr/>
            </p:nvSpPr>
            <p:spPr>
              <a:xfrm>
                <a:off x="8107959" y="2316543"/>
                <a:ext cx="2282204" cy="923330"/>
              </a:xfrm>
              <a:prstGeom prst="rect">
                <a:avLst/>
              </a:prstGeom>
              <a:blipFill>
                <a:blip r:embed="rId7"/>
                <a:stretch>
                  <a:fillRect l="-2222" t="-2740" r="-2778" b="-10959"/>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2C69770-6255-387A-7DBA-B2C698AE3094}"/>
              </a:ext>
            </a:extLst>
          </p:cNvPr>
          <p:cNvSpPr/>
          <p:nvPr/>
        </p:nvSpPr>
        <p:spPr>
          <a:xfrm>
            <a:off x="7014603" y="3557410"/>
            <a:ext cx="1049482" cy="92333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6B6B687-8AD9-97D0-CB8E-138B745C585C}"/>
              </a:ext>
            </a:extLst>
          </p:cNvPr>
          <p:cNvCxnSpPr>
            <a:cxnSpLocks/>
          </p:cNvCxnSpPr>
          <p:nvPr/>
        </p:nvCxnSpPr>
        <p:spPr>
          <a:xfrm flipH="1">
            <a:off x="8194287" y="3251956"/>
            <a:ext cx="468920" cy="543155"/>
          </a:xfrm>
          <a:prstGeom prst="straightConnector1">
            <a:avLst/>
          </a:prstGeom>
          <a:ln>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6890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5FCD-1D96-D7EB-8999-0A3892EFB6A5}"/>
              </a:ext>
            </a:extLst>
          </p:cNvPr>
          <p:cNvSpPr>
            <a:spLocks noGrp="1"/>
          </p:cNvSpPr>
          <p:nvPr>
            <p:ph type="title"/>
          </p:nvPr>
        </p:nvSpPr>
        <p:spPr/>
        <p:txBody>
          <a:bodyPr/>
          <a:lstStyle/>
          <a:p>
            <a:r>
              <a:rPr lang="en-US"/>
              <a:t>Quick differential equations recap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CEF8823-75D7-EBE9-B716-E02F6375826C}"/>
                  </a:ext>
                </a:extLst>
              </p:cNvPr>
              <p:cNvSpPr txBox="1"/>
              <p:nvPr/>
            </p:nvSpPr>
            <p:spPr>
              <a:xfrm>
                <a:off x="3148714" y="2869777"/>
                <a:ext cx="4626883" cy="882486"/>
              </a:xfrm>
              <a:prstGeom prst="rect">
                <a:avLst/>
              </a:prstGeom>
              <a:noFill/>
            </p:spPr>
            <p:txBody>
              <a:bodyPr wrap="square" lIns="0" tIns="0" rIns="0" bIns="0" rtlCol="0">
                <a:spAutoFit/>
              </a:bodyPr>
              <a:lstStyle/>
              <a:p>
                <a14:m>
                  <m:oMath xmlns:m="http://schemas.openxmlformats.org/officeDocument/2006/math">
                    <m:f>
                      <m:fPr>
                        <m:ctrlPr>
                          <a:rPr lang="en-US" sz="3600" b="0" i="1" smtClean="0">
                            <a:latin typeface="Cambria Math" panose="02040503050406030204" pitchFamily="18" charset="0"/>
                            <a:ea typeface="Cambria Math" charset="0"/>
                            <a:cs typeface="Cambria Math" charset="0"/>
                          </a:rPr>
                        </m:ctrlPr>
                      </m:fPr>
                      <m:num>
                        <m:r>
                          <a:rPr lang="en-US" sz="3600" b="0" i="1" smtClean="0">
                            <a:latin typeface="Cambria Math" charset="0"/>
                            <a:ea typeface="Cambria Math" charset="0"/>
                            <a:cs typeface="Cambria Math" charset="0"/>
                          </a:rPr>
                          <m:t>𝑑𝐼</m:t>
                        </m:r>
                        <m:r>
                          <a:rPr lang="en-US" sz="3600" b="0" i="1" smtClean="0">
                            <a:latin typeface="Cambria Math" charset="0"/>
                            <a:ea typeface="Cambria Math" charset="0"/>
                            <a:cs typeface="Cambria Math" charset="0"/>
                          </a:rPr>
                          <m:t>(</m:t>
                        </m:r>
                        <m:r>
                          <a:rPr lang="en-US" sz="3600" b="0" i="1" smtClean="0">
                            <a:latin typeface="Cambria Math" charset="0"/>
                            <a:ea typeface="Cambria Math" charset="0"/>
                            <a:cs typeface="Cambria Math" charset="0"/>
                          </a:rPr>
                          <m:t>𝑡</m:t>
                        </m:r>
                        <m:r>
                          <a:rPr lang="en-US" sz="3600" b="0" i="1" smtClean="0">
                            <a:latin typeface="Cambria Math" charset="0"/>
                            <a:ea typeface="Cambria Math" charset="0"/>
                            <a:cs typeface="Cambria Math" charset="0"/>
                          </a:rPr>
                          <m:t>)</m:t>
                        </m:r>
                      </m:num>
                      <m:den>
                        <m:r>
                          <a:rPr lang="en-US" sz="3600" b="0" i="1" smtClean="0">
                            <a:latin typeface="Cambria Math" charset="0"/>
                            <a:ea typeface="Cambria Math" charset="0"/>
                            <a:cs typeface="Cambria Math" charset="0"/>
                          </a:rPr>
                          <m:t>𝑑𝑡</m:t>
                        </m:r>
                      </m:den>
                    </m:f>
                    <m:r>
                      <a:rPr lang="en-US" sz="3600" b="0" i="1" smtClean="0">
                        <a:latin typeface="Cambria Math" charset="0"/>
                        <a:ea typeface="Cambria Math" charset="0"/>
                        <a:cs typeface="Cambria Math" charset="0"/>
                      </a:rPr>
                      <m:t>=</m:t>
                    </m:r>
                    <m:f>
                      <m:fPr>
                        <m:ctrlPr>
                          <a:rPr lang="en-US" sz="3600" b="0" i="1" smtClean="0">
                            <a:latin typeface="Cambria Math" panose="02040503050406030204" pitchFamily="18" charset="0"/>
                            <a:ea typeface="Cambria Math" charset="0"/>
                            <a:cs typeface="Cambria Math" charset="0"/>
                          </a:rPr>
                        </m:ctrlPr>
                      </m:fPr>
                      <m:num>
                        <m:r>
                          <a:rPr lang="en-US" sz="3600" b="0" i="1" smtClean="0">
                            <a:latin typeface="Cambria Math" charset="0"/>
                            <a:ea typeface="Cambria Math" charset="0"/>
                            <a:cs typeface="Cambria Math" charset="0"/>
                          </a:rPr>
                          <m:t>𝛽</m:t>
                        </m:r>
                        <m:r>
                          <a:rPr lang="en-US" sz="3600" b="0" i="1" smtClean="0">
                            <a:latin typeface="Cambria Math" charset="0"/>
                            <a:ea typeface="Cambria Math" charset="0"/>
                            <a:cs typeface="Cambria Math" charset="0"/>
                          </a:rPr>
                          <m:t>𝑆</m:t>
                        </m:r>
                        <m:d>
                          <m:dPr>
                            <m:ctrlPr>
                              <a:rPr lang="en-US" sz="3600" b="0" i="1" smtClean="0">
                                <a:latin typeface="Cambria Math" panose="02040503050406030204" pitchFamily="18" charset="0"/>
                                <a:ea typeface="Cambria Math" charset="0"/>
                                <a:cs typeface="Cambria Math" charset="0"/>
                              </a:rPr>
                            </m:ctrlPr>
                          </m:dPr>
                          <m:e>
                            <m:r>
                              <a:rPr lang="en-US" sz="3600" b="0" i="1" smtClean="0">
                                <a:latin typeface="Cambria Math" charset="0"/>
                                <a:ea typeface="Cambria Math" charset="0"/>
                                <a:cs typeface="Cambria Math" charset="0"/>
                              </a:rPr>
                              <m:t>𝑡</m:t>
                            </m:r>
                          </m:e>
                        </m:d>
                        <m:r>
                          <a:rPr lang="en-US" sz="3600" b="0" i="1" smtClean="0">
                            <a:latin typeface="Cambria Math" charset="0"/>
                            <a:ea typeface="Cambria Math" charset="0"/>
                            <a:cs typeface="Cambria Math" charset="0"/>
                          </a:rPr>
                          <m:t>𝐼</m:t>
                        </m:r>
                        <m:d>
                          <m:dPr>
                            <m:ctrlPr>
                              <a:rPr lang="en-US" sz="3600" b="0" i="1" smtClean="0">
                                <a:latin typeface="Cambria Math" panose="02040503050406030204" pitchFamily="18" charset="0"/>
                                <a:ea typeface="Cambria Math" charset="0"/>
                                <a:cs typeface="Cambria Math" charset="0"/>
                              </a:rPr>
                            </m:ctrlPr>
                          </m:dPr>
                          <m:e>
                            <m:r>
                              <a:rPr lang="en-US" sz="3600" b="0" i="1" smtClean="0">
                                <a:latin typeface="Cambria Math" charset="0"/>
                                <a:ea typeface="Cambria Math" charset="0"/>
                                <a:cs typeface="Cambria Math" charset="0"/>
                              </a:rPr>
                              <m:t>𝑡</m:t>
                            </m:r>
                          </m:e>
                        </m:d>
                      </m:num>
                      <m:den>
                        <m:r>
                          <m:rPr>
                            <m:sty m:val="p"/>
                          </m:rPr>
                          <a:rPr lang="en-US" sz="3600" b="0" i="0" smtClean="0">
                            <a:latin typeface="Cambria Math" panose="02040503050406030204" pitchFamily="18" charset="0"/>
                            <a:ea typeface="Cambria Math" charset="0"/>
                            <a:cs typeface="Cambria Math" charset="0"/>
                          </a:rPr>
                          <m:t>N</m:t>
                        </m:r>
                        <m:d>
                          <m:dPr>
                            <m:ctrlPr>
                              <a:rPr lang="en-US" sz="3600" b="0" i="1" smtClean="0">
                                <a:latin typeface="Cambria Math" panose="02040503050406030204" pitchFamily="18" charset="0"/>
                                <a:ea typeface="Cambria Math" charset="0"/>
                                <a:cs typeface="Cambria Math" charset="0"/>
                              </a:rPr>
                            </m:ctrlPr>
                          </m:dPr>
                          <m:e>
                            <m:r>
                              <m:rPr>
                                <m:sty m:val="p"/>
                              </m:rPr>
                              <a:rPr lang="en-US" sz="3600" b="0" i="0" smtClean="0">
                                <a:latin typeface="Cambria Math" panose="02040503050406030204" pitchFamily="18" charset="0"/>
                                <a:ea typeface="Cambria Math" charset="0"/>
                                <a:cs typeface="Cambria Math" charset="0"/>
                              </a:rPr>
                              <m:t>t</m:t>
                            </m:r>
                          </m:e>
                        </m:d>
                      </m:den>
                    </m:f>
                  </m:oMath>
                </a14:m>
                <a:r>
                  <a:rPr lang="en-US" sz="3200">
                    <a:latin typeface="Cambria Math" charset="0"/>
                    <a:ea typeface="Cambria Math" charset="0"/>
                    <a:cs typeface="Cambria Math" charset="0"/>
                  </a:rPr>
                  <a:t> </a:t>
                </a:r>
                <a14:m>
                  <m:oMath xmlns:m="http://schemas.openxmlformats.org/officeDocument/2006/math">
                    <m:r>
                      <a:rPr lang="en-US" sz="3200" i="1" dirty="0" smtClean="0">
                        <a:latin typeface="Cambria Math" charset="0"/>
                        <a:ea typeface="Cambria Math" charset="0"/>
                        <a:cs typeface="Cambria Math" charset="0"/>
                      </a:rPr>
                      <m:t>−</m:t>
                    </m:r>
                  </m:oMath>
                </a14:m>
                <a:r>
                  <a:rPr lang="en-US" sz="3200">
                    <a:latin typeface="Cambria Math" charset="0"/>
                    <a:ea typeface="Cambria Math" charset="0"/>
                    <a:cs typeface="Cambria Math" charset="0"/>
                  </a:rPr>
                  <a:t> </a:t>
                </a:r>
                <a14:m>
                  <m:oMath xmlns:m="http://schemas.openxmlformats.org/officeDocument/2006/math">
                    <m:r>
                      <a:rPr lang="en-US" sz="3200" i="1" smtClean="0">
                        <a:latin typeface="Cambria Math" charset="0"/>
                        <a:ea typeface="Cambria Math" charset="0"/>
                        <a:cs typeface="Cambria Math" charset="0"/>
                      </a:rPr>
                      <m:t>𝛾</m:t>
                    </m:r>
                    <m:r>
                      <a:rPr lang="en-US" sz="3200" b="0" i="1" smtClean="0">
                        <a:latin typeface="Cambria Math" charset="0"/>
                        <a:ea typeface="Cambria Math" charset="0"/>
                        <a:cs typeface="Cambria Math" charset="0"/>
                      </a:rPr>
                      <m:t>𝐼</m:t>
                    </m:r>
                    <m:r>
                      <a:rPr lang="en-US" sz="3200" b="0" i="1" smtClean="0">
                        <a:latin typeface="Cambria Math" charset="0"/>
                        <a:ea typeface="Cambria Math" charset="0"/>
                        <a:cs typeface="Cambria Math" charset="0"/>
                      </a:rPr>
                      <m:t>(</m:t>
                    </m:r>
                    <m:r>
                      <a:rPr lang="en-US" sz="3200" b="0" i="1" smtClean="0">
                        <a:latin typeface="Cambria Math" charset="0"/>
                        <a:ea typeface="Cambria Math" charset="0"/>
                        <a:cs typeface="Cambria Math" charset="0"/>
                      </a:rPr>
                      <m:t>𝑡</m:t>
                    </m:r>
                    <m:r>
                      <a:rPr lang="en-US" sz="3200" b="0" i="1" smtClean="0">
                        <a:latin typeface="Cambria Math" charset="0"/>
                        <a:ea typeface="Cambria Math" charset="0"/>
                        <a:cs typeface="Cambria Math" charset="0"/>
                      </a:rPr>
                      <m:t>)</m:t>
                    </m:r>
                  </m:oMath>
                </a14:m>
                <a:r>
                  <a:rPr lang="en-US" sz="3200">
                    <a:latin typeface="Cambria Math" charset="0"/>
                    <a:ea typeface="Cambria Math" charset="0"/>
                    <a:cs typeface="Cambria Math" charset="0"/>
                  </a:rPr>
                  <a:t> </a:t>
                </a:r>
              </a:p>
            </p:txBody>
          </p:sp>
        </mc:Choice>
        <mc:Fallback xmlns="">
          <p:sp>
            <p:nvSpPr>
              <p:cNvPr id="4" name="TextBox 3">
                <a:extLst>
                  <a:ext uri="{FF2B5EF4-FFF2-40B4-BE49-F238E27FC236}">
                    <a16:creationId xmlns:a16="http://schemas.microsoft.com/office/drawing/2014/main" id="{4CEF8823-75D7-EBE9-B716-E02F6375826C}"/>
                  </a:ext>
                </a:extLst>
              </p:cNvPr>
              <p:cNvSpPr txBox="1">
                <a:spLocks noRot="1" noChangeAspect="1" noMove="1" noResize="1" noEditPoints="1" noAdjustHandles="1" noChangeArrowheads="1" noChangeShapeType="1" noTextEdit="1"/>
              </p:cNvSpPr>
              <p:nvPr/>
            </p:nvSpPr>
            <p:spPr>
              <a:xfrm>
                <a:off x="3148714" y="2869777"/>
                <a:ext cx="4626883" cy="882486"/>
              </a:xfrm>
              <a:prstGeom prst="rect">
                <a:avLst/>
              </a:prstGeom>
              <a:blipFill>
                <a:blip r:embed="rId3"/>
                <a:stretch>
                  <a:fillRect l="-2466" t="-1429"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DFC630-92DA-1783-C839-8362A31A3127}"/>
                  </a:ext>
                </a:extLst>
              </p:cNvPr>
              <p:cNvSpPr txBox="1"/>
              <p:nvPr/>
            </p:nvSpPr>
            <p:spPr>
              <a:xfrm>
                <a:off x="1043887" y="1540115"/>
                <a:ext cx="2369128" cy="923330"/>
              </a:xfrm>
              <a:prstGeom prst="rect">
                <a:avLst/>
              </a:prstGeom>
              <a:noFill/>
            </p:spPr>
            <p:txBody>
              <a:bodyPr wrap="square" rtlCol="0">
                <a:spAutoFit/>
              </a:bodyPr>
              <a:lstStyle/>
              <a:p>
                <a:pPr algn="ctr"/>
                <a:r>
                  <a:rPr lang="en-US" b="1">
                    <a:solidFill>
                      <a:srgbClr val="C00000"/>
                    </a:solidFill>
                  </a:rPr>
                  <a:t>Rate of change </a:t>
                </a:r>
                <a:r>
                  <a:rPr lang="en-US">
                    <a:solidFill>
                      <a:srgbClr val="C00000"/>
                    </a:solidFill>
                  </a:rPr>
                  <a:t>in the size of compartment </a:t>
                </a:r>
                <a14:m>
                  <m:oMath xmlns:m="http://schemas.openxmlformats.org/officeDocument/2006/math">
                    <m:r>
                      <a:rPr lang="en-US" i="1" dirty="0" smtClean="0">
                        <a:solidFill>
                          <a:srgbClr val="C00000"/>
                        </a:solidFill>
                        <a:latin typeface="Cambria Math" panose="02040503050406030204" pitchFamily="18" charset="0"/>
                      </a:rPr>
                      <m:t>𝐼</m:t>
                    </m:r>
                    <m:r>
                      <a:rPr lang="en-US" i="1" dirty="0" smtClean="0">
                        <a:solidFill>
                          <a:srgbClr val="C00000"/>
                        </a:solidFill>
                        <a:latin typeface="Cambria Math" panose="02040503050406030204" pitchFamily="18" charset="0"/>
                      </a:rPr>
                      <m:t> </m:t>
                    </m:r>
                  </m:oMath>
                </a14:m>
                <a:r>
                  <a:rPr lang="en-US">
                    <a:solidFill>
                      <a:srgbClr val="C00000"/>
                    </a:solidFill>
                  </a:rPr>
                  <a:t>over time </a:t>
                </a:r>
                <a14:m>
                  <m:oMath xmlns:m="http://schemas.openxmlformats.org/officeDocument/2006/math">
                    <m:r>
                      <a:rPr lang="en-US" i="1" dirty="0" smtClean="0">
                        <a:solidFill>
                          <a:srgbClr val="C00000"/>
                        </a:solidFill>
                        <a:latin typeface="Cambria Math" panose="02040503050406030204" pitchFamily="18" charset="0"/>
                      </a:rPr>
                      <m:t>𝑡</m:t>
                    </m:r>
                  </m:oMath>
                </a14:m>
                <a:endParaRPr lang="en-US">
                  <a:solidFill>
                    <a:srgbClr val="C00000"/>
                  </a:solidFill>
                </a:endParaRPr>
              </a:p>
            </p:txBody>
          </p:sp>
        </mc:Choice>
        <mc:Fallback xmlns="">
          <p:sp>
            <p:nvSpPr>
              <p:cNvPr id="5" name="TextBox 4">
                <a:extLst>
                  <a:ext uri="{FF2B5EF4-FFF2-40B4-BE49-F238E27FC236}">
                    <a16:creationId xmlns:a16="http://schemas.microsoft.com/office/drawing/2014/main" id="{CDDFC630-92DA-1783-C839-8362A31A3127}"/>
                  </a:ext>
                </a:extLst>
              </p:cNvPr>
              <p:cNvSpPr txBox="1">
                <a:spLocks noRot="1" noChangeAspect="1" noMove="1" noResize="1" noEditPoints="1" noAdjustHandles="1" noChangeArrowheads="1" noChangeShapeType="1" noTextEdit="1"/>
              </p:cNvSpPr>
              <p:nvPr/>
            </p:nvSpPr>
            <p:spPr>
              <a:xfrm>
                <a:off x="1043887" y="1540115"/>
                <a:ext cx="2369128" cy="923330"/>
              </a:xfrm>
              <a:prstGeom prst="rect">
                <a:avLst/>
              </a:prstGeom>
              <a:blipFill>
                <a:blip r:embed="rId4"/>
                <a:stretch>
                  <a:fillRect t="-2740" r="-535" b="-10959"/>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AFB924A3-F2FA-BCDC-E345-CA4B9EBC4BF8}"/>
              </a:ext>
            </a:extLst>
          </p:cNvPr>
          <p:cNvCxnSpPr>
            <a:cxnSpLocks/>
          </p:cNvCxnSpPr>
          <p:nvPr/>
        </p:nvCxnSpPr>
        <p:spPr>
          <a:xfrm>
            <a:off x="2228451" y="2463445"/>
            <a:ext cx="717239" cy="548875"/>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A94C8060-EE43-18B1-DB7D-32366A61BFD5}"/>
              </a:ext>
            </a:extLst>
          </p:cNvPr>
          <p:cNvSpPr/>
          <p:nvPr/>
        </p:nvSpPr>
        <p:spPr>
          <a:xfrm>
            <a:off x="3013365" y="2869154"/>
            <a:ext cx="1049482" cy="923330"/>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68B44E-FB84-33B3-C9AF-2F446DB708C1}"/>
                  </a:ext>
                </a:extLst>
              </p:cNvPr>
              <p:cNvSpPr txBox="1"/>
              <p:nvPr/>
            </p:nvSpPr>
            <p:spPr>
              <a:xfrm>
                <a:off x="7466691" y="1700093"/>
                <a:ext cx="2282204" cy="923330"/>
              </a:xfrm>
              <a:prstGeom prst="rect">
                <a:avLst/>
              </a:prstGeom>
              <a:noFill/>
            </p:spPr>
            <p:txBody>
              <a:bodyPr wrap="square" rtlCol="0">
                <a:spAutoFit/>
              </a:bodyPr>
              <a:lstStyle/>
              <a:p>
                <a:r>
                  <a:rPr lang="en-US">
                    <a:solidFill>
                      <a:schemeClr val="accent2">
                        <a:lumMod val="75000"/>
                      </a:schemeClr>
                    </a:solidFill>
                  </a:rPr>
                  <a:t>Infected individuals exit compartment </a:t>
                </a:r>
                <a14:m>
                  <m:oMath xmlns:m="http://schemas.openxmlformats.org/officeDocument/2006/math">
                    <m:r>
                      <a:rPr lang="en-US" i="1" dirty="0" smtClean="0">
                        <a:solidFill>
                          <a:schemeClr val="accent2">
                            <a:lumMod val="75000"/>
                          </a:schemeClr>
                        </a:solidFill>
                        <a:latin typeface="Cambria Math" panose="02040503050406030204" pitchFamily="18" charset="0"/>
                      </a:rPr>
                      <m:t>𝐼</m:t>
                    </m:r>
                    <m:r>
                      <a:rPr lang="en-US" i="1" dirty="0" smtClean="0">
                        <a:solidFill>
                          <a:schemeClr val="accent2">
                            <a:lumMod val="75000"/>
                          </a:schemeClr>
                        </a:solidFill>
                        <a:latin typeface="Cambria Math" panose="02040503050406030204" pitchFamily="18" charset="0"/>
                      </a:rPr>
                      <m:t> </m:t>
                    </m:r>
                  </m:oMath>
                </a14:m>
                <a:r>
                  <a:rPr lang="en-US">
                    <a:solidFill>
                      <a:schemeClr val="accent2">
                        <a:lumMod val="75000"/>
                      </a:schemeClr>
                    </a:solidFill>
                  </a:rPr>
                  <a:t>at </a:t>
                </a:r>
                <a:r>
                  <a:rPr lang="en-US" b="1">
                    <a:solidFill>
                      <a:schemeClr val="accent2">
                        <a:lumMod val="75000"/>
                      </a:schemeClr>
                    </a:solidFill>
                  </a:rPr>
                  <a:t>rate gamma</a:t>
                </a:r>
                <a:r>
                  <a:rPr lang="en-US">
                    <a:solidFill>
                      <a:schemeClr val="accent2">
                        <a:lumMod val="75000"/>
                      </a:schemeClr>
                    </a:solidFill>
                  </a:rPr>
                  <a:t>.</a:t>
                </a:r>
              </a:p>
            </p:txBody>
          </p:sp>
        </mc:Choice>
        <mc:Fallback xmlns="">
          <p:sp>
            <p:nvSpPr>
              <p:cNvPr id="10" name="TextBox 9">
                <a:extLst>
                  <a:ext uri="{FF2B5EF4-FFF2-40B4-BE49-F238E27FC236}">
                    <a16:creationId xmlns:a16="http://schemas.microsoft.com/office/drawing/2014/main" id="{0668B44E-FB84-33B3-C9AF-2F446DB708C1}"/>
                  </a:ext>
                </a:extLst>
              </p:cNvPr>
              <p:cNvSpPr txBox="1">
                <a:spLocks noRot="1" noChangeAspect="1" noMove="1" noResize="1" noEditPoints="1" noAdjustHandles="1" noChangeArrowheads="1" noChangeShapeType="1" noTextEdit="1"/>
              </p:cNvSpPr>
              <p:nvPr/>
            </p:nvSpPr>
            <p:spPr>
              <a:xfrm>
                <a:off x="7466691" y="1700093"/>
                <a:ext cx="2282204" cy="923330"/>
              </a:xfrm>
              <a:prstGeom prst="rect">
                <a:avLst/>
              </a:prstGeom>
              <a:blipFill>
                <a:blip r:embed="rId5"/>
                <a:stretch>
                  <a:fillRect l="-2778" t="-2703" r="-2222" b="-945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D45098A5-3B45-7ED0-5801-DCC097FE8E88}"/>
              </a:ext>
            </a:extLst>
          </p:cNvPr>
          <p:cNvSpPr/>
          <p:nvPr/>
        </p:nvSpPr>
        <p:spPr>
          <a:xfrm>
            <a:off x="6381130" y="2869154"/>
            <a:ext cx="1049482" cy="92333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739D6E36-782E-4793-8B72-AFD81A60E974}"/>
              </a:ext>
            </a:extLst>
          </p:cNvPr>
          <p:cNvCxnSpPr>
            <a:cxnSpLocks/>
          </p:cNvCxnSpPr>
          <p:nvPr/>
        </p:nvCxnSpPr>
        <p:spPr>
          <a:xfrm flipH="1">
            <a:off x="7553019" y="2635506"/>
            <a:ext cx="468920" cy="543155"/>
          </a:xfrm>
          <a:prstGeom prst="straightConnector1">
            <a:avLst/>
          </a:prstGeom>
          <a:ln>
            <a:solidFill>
              <a:schemeClr val="accent2">
                <a:lumMod val="75000"/>
              </a:schemeClr>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568029B7-3254-4970-742A-C19C9E8B8FD5}"/>
                  </a:ext>
                </a:extLst>
              </p:cNvPr>
              <p:cNvSpPr>
                <a:spLocks noGrp="1"/>
              </p:cNvSpPr>
              <p:nvPr>
                <p:ph idx="1"/>
              </p:nvPr>
            </p:nvSpPr>
            <p:spPr>
              <a:xfrm>
                <a:off x="863778" y="4083627"/>
                <a:ext cx="10867557" cy="2483428"/>
              </a:xfrm>
            </p:spPr>
            <p:txBody>
              <a:bodyPr>
                <a:normAutofit fontScale="70000" lnSpcReduction="20000"/>
              </a:bodyPr>
              <a:lstStyle/>
              <a:p>
                <a:pPr marL="0" indent="0">
                  <a:buNone/>
                </a:pPr>
                <a:r>
                  <a:rPr lang="en-US"/>
                  <a:t>Differential equations use rates, not probabilities</a:t>
                </a:r>
              </a:p>
              <a:p>
                <a:r>
                  <a:rPr lang="en-US"/>
                  <a:t>Recovery rate gamma </a:t>
                </a:r>
                <a:r>
                  <a:rPr lang="en-US" b="1">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a:t>
                </a:r>
                <a:r>
                  <a:rPr lang="en-US">
                    <a:cs typeface="Times New Roman" panose="02020603050405020304" pitchFamily="18" charset="0"/>
                  </a:rPr>
                  <a:t>probability that someone recovers</a:t>
                </a:r>
              </a:p>
              <a:p>
                <a14:m>
                  <m:oMath xmlns:m="http://schemas.openxmlformats.org/officeDocument/2006/math">
                    <m:r>
                      <a:rPr lang="en-US" i="1">
                        <a:latin typeface="Cambria Math" charset="0"/>
                        <a:ea typeface="Cambria Math" charset="0"/>
                        <a:cs typeface="Cambria Math" charset="0"/>
                      </a:rPr>
                      <m:t>𝛾</m:t>
                    </m:r>
                  </m:oMath>
                </a14:m>
                <a:r>
                  <a:rPr lang="en-US">
                    <a:cs typeface="Times New Roman" panose="02020603050405020304" pitchFamily="18" charset="0"/>
                  </a:rPr>
                  <a:t> </a:t>
                </a:r>
                <a:r>
                  <a:rPr lang="en-US" b="1">
                    <a:cs typeface="Times New Roman" panose="02020603050405020304" pitchFamily="18" charset="0"/>
                  </a:rPr>
                  <a:t>is</a:t>
                </a:r>
                <a:r>
                  <a:rPr lang="en-US">
                    <a:cs typeface="Times New Roman" panose="02020603050405020304" pitchFamily="18" charset="0"/>
                  </a:rPr>
                  <a:t> related to the recovery probability over a specified time period </a:t>
                </a:r>
                <a14:m>
                  <m:oMath xmlns:m="http://schemas.openxmlformats.org/officeDocument/2006/math">
                    <m:r>
                      <a:rPr lang="en-US" i="1" dirty="0" smtClean="0">
                        <a:latin typeface="Cambria Math" panose="02040503050406030204" pitchFamily="18" charset="0"/>
                        <a:cs typeface="Times New Roman" panose="02020603050405020304" pitchFamily="18" charset="0"/>
                      </a:rPr>
                      <m:t>𝑡</m:t>
                    </m:r>
                  </m:oMath>
                </a14:m>
                <a:r>
                  <a:rPr lang="en-US">
                    <a:cs typeface="Times New Roman" panose="02020603050405020304" pitchFamily="18" charset="0"/>
                  </a:rPr>
                  <a:t>: </a:t>
                </a:r>
                <a:endParaRPr lang="en-US" sz="2800" i="1">
                  <a:latin typeface="Cambria Math" panose="02040503050406030204" pitchFamily="18" charset="0"/>
                </a:endParaRPr>
              </a:p>
              <a:p>
                <a:pPr lvl="1"/>
                <a14:m>
                  <m:oMath xmlns:m="http://schemas.openxmlformats.org/officeDocument/2006/math">
                    <m:r>
                      <a:rPr lang="en-US" i="1" smtClean="0">
                        <a:latin typeface="Cambria Math" panose="02040503050406030204" pitchFamily="18" charset="0"/>
                      </a:rPr>
                      <m:t>𝑝</m:t>
                    </m:r>
                  </m:oMath>
                </a14:m>
                <a:r>
                  <a:rPr lang="en-US"/>
                  <a:t> = 1 -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𝑡</m:t>
                        </m:r>
                      </m:sup>
                    </m:sSup>
                  </m:oMath>
                </a14:m>
                <a:endParaRPr lang="en-US">
                  <a:cs typeface="Times New Roman" panose="02020603050405020304" pitchFamily="18" charset="0"/>
                </a:endParaRPr>
              </a:p>
              <a:p>
                <a:pPr lvl="1"/>
                <a:r>
                  <a:rPr lang="en-US">
                    <a:cs typeface="Times New Roman" panose="02020603050405020304" pitchFamily="18" charset="0"/>
                  </a:rPr>
                  <a:t>Assumes time to event is exponentially distributed (implicit in ODEs - unless we specify parameters that vary over time)</a:t>
                </a:r>
              </a:p>
              <a:p>
                <a:r>
                  <a:rPr lang="en-US">
                    <a:cs typeface="Times New Roman" panose="02020603050405020304" pitchFamily="18" charset="0"/>
                  </a:rPr>
                  <a:t>The inverse of a rate is the average time until the event occurs</a:t>
                </a:r>
              </a:p>
              <a:p>
                <a:pPr lvl="1"/>
                <a14:m>
                  <m:oMath xmlns:m="http://schemas.openxmlformats.org/officeDocument/2006/math">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𝛾</m:t>
                        </m:r>
                      </m:den>
                    </m:f>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𝑎𝑣𝑒𝑟𝑎𝑔𝑒</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𝑑𝑢𝑟𝑎𝑡𝑖𝑜𝑛</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𝑜𝑓</m:t>
                    </m:r>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𝑖𝑛𝑓𝑒𝑐𝑡𝑖𝑜𝑢𝑠𝑛𝑒𝑠𝑠</m:t>
                    </m:r>
                  </m:oMath>
                </a14:m>
                <a:endParaRPr lang="en-US">
                  <a:cs typeface="Times New Roman" panose="02020603050405020304" pitchFamily="18" charset="0"/>
                </a:endParaRPr>
              </a:p>
              <a:p>
                <a:endParaRPr lang="en-US">
                  <a:cs typeface="Times New Roman" panose="02020603050405020304" pitchFamily="18" charset="0"/>
                </a:endParaRPr>
              </a:p>
              <a:p>
                <a:pPr lvl="1"/>
                <a:endParaRPr lang="en-US"/>
              </a:p>
              <a:p>
                <a:pPr marL="0" indent="0">
                  <a:buNone/>
                </a:pPr>
                <a:endParaRPr lang="en-US"/>
              </a:p>
            </p:txBody>
          </p:sp>
        </mc:Choice>
        <mc:Fallback xmlns="">
          <p:sp>
            <p:nvSpPr>
              <p:cNvPr id="13" name="Content Placeholder 2">
                <a:extLst>
                  <a:ext uri="{FF2B5EF4-FFF2-40B4-BE49-F238E27FC236}">
                    <a16:creationId xmlns:a16="http://schemas.microsoft.com/office/drawing/2014/main" id="{568029B7-3254-4970-742A-C19C9E8B8FD5}"/>
                  </a:ext>
                </a:extLst>
              </p:cNvPr>
              <p:cNvSpPr>
                <a:spLocks noGrp="1" noRot="1" noChangeAspect="1" noMove="1" noResize="1" noEditPoints="1" noAdjustHandles="1" noChangeArrowheads="1" noChangeShapeType="1" noTextEdit="1"/>
              </p:cNvSpPr>
              <p:nvPr>
                <p:ph idx="1"/>
              </p:nvPr>
            </p:nvSpPr>
            <p:spPr>
              <a:xfrm>
                <a:off x="863778" y="4083627"/>
                <a:ext cx="10867557" cy="2483428"/>
              </a:xfrm>
              <a:blipFill>
                <a:blip r:embed="rId6"/>
                <a:stretch>
                  <a:fillRect l="-701" t="-4592" r="-117"/>
                </a:stretch>
              </a:blipFill>
            </p:spPr>
            <p:txBody>
              <a:bodyPr/>
              <a:lstStyle/>
              <a:p>
                <a:r>
                  <a:rPr lang="en-US">
                    <a:noFill/>
                  </a:rPr>
                  <a:t> </a:t>
                </a:r>
              </a:p>
            </p:txBody>
          </p:sp>
        </mc:Fallback>
      </mc:AlternateContent>
    </p:spTree>
    <p:extLst>
      <p:ext uri="{BB962C8B-B14F-4D97-AF65-F5344CB8AC3E}">
        <p14:creationId xmlns:p14="http://schemas.microsoft.com/office/powerpoint/2010/main" val="136536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B356-600C-1959-3AEB-D5D6FE0D3956}"/>
              </a:ext>
            </a:extLst>
          </p:cNvPr>
          <p:cNvSpPr>
            <a:spLocks noGrp="1"/>
          </p:cNvSpPr>
          <p:nvPr>
            <p:ph type="title"/>
          </p:nvPr>
        </p:nvSpPr>
        <p:spPr/>
        <p:txBody>
          <a:bodyPr/>
          <a:lstStyle/>
          <a:p>
            <a:r>
              <a:rPr lang="en-US"/>
              <a:t>Quick differential equations recap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B753E6-DE64-E28A-74D2-A57CB10BBB06}"/>
                  </a:ext>
                </a:extLst>
              </p:cNvPr>
              <p:cNvSpPr>
                <a:spLocks noGrp="1"/>
              </p:cNvSpPr>
              <p:nvPr>
                <p:ph idx="1"/>
              </p:nvPr>
            </p:nvSpPr>
            <p:spPr>
              <a:xfrm>
                <a:off x="707690" y="2141537"/>
                <a:ext cx="3357278" cy="4351338"/>
              </a:xfrm>
            </p:spPr>
            <p:txBody>
              <a:bodyPr>
                <a:noAutofit/>
              </a:bodyPr>
              <a:lstStyle/>
              <a:p>
                <a14:m>
                  <m:oMath xmlns:m="http://schemas.openxmlformats.org/officeDocument/2006/math">
                    <m:r>
                      <a:rPr lang="en-US" sz="2000" i="1" smtClean="0">
                        <a:latin typeface="Cambria Math" charset="0"/>
                        <a:ea typeface="Cambria Math" charset="0"/>
                        <a:cs typeface="Cambria Math" charset="0"/>
                      </a:rPr>
                      <m:t>𝛾</m:t>
                    </m:r>
                  </m:oMath>
                </a14:m>
                <a:r>
                  <a:rPr lang="en-US" sz="2000">
                    <a:cs typeface="Times New Roman" panose="02020603050405020304" pitchFamily="18" charset="0"/>
                  </a:rPr>
                  <a:t> </a:t>
                </a:r>
                <a:r>
                  <a:rPr lang="en-US" sz="2000" b="1">
                    <a:cs typeface="Times New Roman" panose="02020603050405020304" pitchFamily="18" charset="0"/>
                  </a:rPr>
                  <a:t>is</a:t>
                </a:r>
                <a:r>
                  <a:rPr lang="en-US" sz="2000">
                    <a:cs typeface="Times New Roman" panose="02020603050405020304" pitchFamily="18" charset="0"/>
                  </a:rPr>
                  <a:t> related to the recovery probability over a specified time period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𝑡</m:t>
                    </m:r>
                  </m:oMath>
                </a14:m>
                <a:r>
                  <a:rPr lang="en-US" sz="2000">
                    <a:cs typeface="Times New Roman" panose="02020603050405020304" pitchFamily="18" charset="0"/>
                  </a:rPr>
                  <a:t>: </a:t>
                </a:r>
                <a:endParaRPr lang="en-US" sz="2000" i="1">
                  <a:latin typeface="Cambria Math" panose="02040503050406030204" pitchFamily="18" charset="0"/>
                </a:endParaRPr>
              </a:p>
              <a:p>
                <a:pPr lvl="1"/>
                <a14:m>
                  <m:oMath xmlns:m="http://schemas.openxmlformats.org/officeDocument/2006/math">
                    <m:r>
                      <a:rPr lang="en-US" sz="1800" i="1" smtClean="0">
                        <a:latin typeface="Cambria Math" panose="02040503050406030204" pitchFamily="18" charset="0"/>
                      </a:rPr>
                      <m:t>𝑝</m:t>
                    </m:r>
                  </m:oMath>
                </a14:m>
                <a:r>
                  <a:rPr lang="en-US" sz="1800"/>
                  <a:t> = 1 -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𝑡</m:t>
                        </m:r>
                      </m:sup>
                    </m:sSup>
                  </m:oMath>
                </a14:m>
                <a:endParaRPr lang="en-US" sz="1800">
                  <a:cs typeface="Times New Roman" panose="02020603050405020304" pitchFamily="18" charset="0"/>
                </a:endParaRPr>
              </a:p>
              <a:p>
                <a:pPr lvl="1"/>
                <a:r>
                  <a:rPr lang="en-US" sz="1800">
                    <a:cs typeface="Times New Roman" panose="02020603050405020304" pitchFamily="18" charset="0"/>
                  </a:rPr>
                  <a:t>Assumes time to event is exponentially distributed (implicit in ODEs - unless we specify parameters that vary over time)</a:t>
                </a:r>
              </a:p>
              <a:p>
                <a:r>
                  <a:rPr lang="en-US" sz="2000">
                    <a:cs typeface="Times New Roman" panose="02020603050405020304" pitchFamily="18" charset="0"/>
                  </a:rPr>
                  <a:t>The inverse of a rate is the average time until the event occurs</a:t>
                </a:r>
              </a:p>
              <a:p>
                <a:pPr lvl="1"/>
                <a14:m>
                  <m:oMath xmlns:m="http://schemas.openxmlformats.org/officeDocument/2006/math">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cs typeface="Times New Roman" panose="02020603050405020304" pitchFamily="18" charset="0"/>
                          </a:rPr>
                          <m:t>1</m:t>
                        </m:r>
                      </m:num>
                      <m:den>
                        <m:r>
                          <a:rPr lang="en-US" sz="1800" i="1">
                            <a:latin typeface="Cambria Math" panose="02040503050406030204" pitchFamily="18" charset="0"/>
                            <a:cs typeface="Times New Roman" panose="02020603050405020304" pitchFamily="18" charset="0"/>
                          </a:rPr>
                          <m:t>𝛾</m:t>
                        </m:r>
                      </m:den>
                    </m:f>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𝑎𝑣𝑔</m:t>
                    </m:r>
                    <m:r>
                      <a:rPr lang="en-US" sz="1800" i="1">
                        <a:latin typeface="Cambria Math" panose="02040503050406030204" pitchFamily="18" charset="0"/>
                        <a:cs typeface="Times New Roman" panose="02020603050405020304" pitchFamily="18" charset="0"/>
                      </a:rPr>
                      <m:t> </m:t>
                    </m:r>
                    <m:r>
                      <a:rPr lang="en-US" sz="1800" i="1">
                        <a:latin typeface="Cambria Math" panose="02040503050406030204" pitchFamily="18" charset="0"/>
                        <a:cs typeface="Times New Roman" panose="02020603050405020304" pitchFamily="18" charset="0"/>
                      </a:rPr>
                      <m:t>𝑑𝑢𝑟𝑎𝑡𝑖𝑜𝑛</m:t>
                    </m:r>
                    <m:r>
                      <a:rPr lang="en-US" sz="1800" i="1">
                        <a:latin typeface="Cambria Math" panose="02040503050406030204" pitchFamily="18" charset="0"/>
                        <a:cs typeface="Times New Roman" panose="02020603050405020304" pitchFamily="18" charset="0"/>
                      </a:rPr>
                      <m:t> </m:t>
                    </m:r>
                  </m:oMath>
                </a14:m>
                <a:endParaRPr lang="en-US" sz="1800" i="1">
                  <a:latin typeface="Cambria Math" panose="020405030504060302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cs typeface="Times New Roman" panose="02020603050405020304" pitchFamily="18" charset="0"/>
                        </a:rPr>
                        <m:t>𝑜𝑓</m:t>
                      </m:r>
                      <m:r>
                        <a:rPr lang="en-US" sz="1800" i="1">
                          <a:latin typeface="Cambria Math" panose="02040503050406030204" pitchFamily="18" charset="0"/>
                          <a:cs typeface="Times New Roman" panose="02020603050405020304" pitchFamily="18" charset="0"/>
                        </a:rPr>
                        <m:t> </m:t>
                      </m:r>
                      <m:r>
                        <a:rPr lang="en-US" sz="1800" i="1">
                          <a:latin typeface="Cambria Math" panose="02040503050406030204" pitchFamily="18" charset="0"/>
                          <a:cs typeface="Times New Roman" panose="02020603050405020304" pitchFamily="18" charset="0"/>
                        </a:rPr>
                        <m:t>𝑖𝑛𝑓𝑒𝑐𝑡𝑖𝑜𝑢𝑠𝑛𝑒𝑠𝑠</m:t>
                      </m:r>
                    </m:oMath>
                  </m:oMathPara>
                </a14:m>
                <a:endParaRPr lang="en-US" sz="1800">
                  <a:cs typeface="Times New Roman" panose="02020603050405020304" pitchFamily="18" charset="0"/>
                </a:endParaRPr>
              </a:p>
              <a:p>
                <a:pPr marL="0" indent="0">
                  <a:buNone/>
                </a:pPr>
                <a:endParaRPr lang="en-US" sz="2000"/>
              </a:p>
            </p:txBody>
          </p:sp>
        </mc:Choice>
        <mc:Fallback xmlns="">
          <p:sp>
            <p:nvSpPr>
              <p:cNvPr id="3" name="Content Placeholder 2">
                <a:extLst>
                  <a:ext uri="{FF2B5EF4-FFF2-40B4-BE49-F238E27FC236}">
                    <a16:creationId xmlns:a16="http://schemas.microsoft.com/office/drawing/2014/main" id="{E9B753E6-DE64-E28A-74D2-A57CB10BBB06}"/>
                  </a:ext>
                </a:extLst>
              </p:cNvPr>
              <p:cNvSpPr>
                <a:spLocks noGrp="1" noRot="1" noChangeAspect="1" noMove="1" noResize="1" noEditPoints="1" noAdjustHandles="1" noChangeArrowheads="1" noChangeShapeType="1" noTextEdit="1"/>
              </p:cNvSpPr>
              <p:nvPr>
                <p:ph idx="1"/>
              </p:nvPr>
            </p:nvSpPr>
            <p:spPr>
              <a:xfrm>
                <a:off x="707690" y="2141537"/>
                <a:ext cx="3357278" cy="4351338"/>
              </a:xfrm>
              <a:blipFill>
                <a:blip r:embed="rId3"/>
                <a:stretch>
                  <a:fillRect l="-1504" t="-1453" r="-2256"/>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F957A7A3-6515-9534-728D-9E7A1D7C73FF}"/>
              </a:ext>
            </a:extLst>
          </p:cNvPr>
          <p:cNvGrpSpPr/>
          <p:nvPr/>
        </p:nvGrpSpPr>
        <p:grpSpPr>
          <a:xfrm>
            <a:off x="4163853" y="363526"/>
            <a:ext cx="7461504" cy="6388591"/>
            <a:chOff x="4163853" y="462679"/>
            <a:chExt cx="7461504" cy="6388591"/>
          </a:xfrm>
        </p:grpSpPr>
        <p:pic>
          <p:nvPicPr>
            <p:cNvPr id="39" name="Picture 38" descr="A graph of a number of colored lines&#10;&#10;Description automatically generated">
              <a:extLst>
                <a:ext uri="{FF2B5EF4-FFF2-40B4-BE49-F238E27FC236}">
                  <a16:creationId xmlns:a16="http://schemas.microsoft.com/office/drawing/2014/main" id="{3C9D1F67-82E1-E673-8946-EEE774A45BD7}"/>
                </a:ext>
              </a:extLst>
            </p:cNvPr>
            <p:cNvPicPr>
              <a:picLocks noChangeAspect="1"/>
            </p:cNvPicPr>
            <p:nvPr/>
          </p:nvPicPr>
          <p:blipFill rotWithShape="1">
            <a:blip r:embed="rId4"/>
            <a:srcRect r="12021"/>
            <a:stretch/>
          </p:blipFill>
          <p:spPr>
            <a:xfrm>
              <a:off x="4163853" y="2005001"/>
              <a:ext cx="7461504" cy="4846269"/>
            </a:xfrm>
            <a:prstGeom prst="rect">
              <a:avLst/>
            </a:prstGeom>
          </p:spPr>
        </p:pic>
        <p:sp>
          <p:nvSpPr>
            <p:cNvPr id="35" name="Rectangle 34">
              <a:extLst>
                <a:ext uri="{FF2B5EF4-FFF2-40B4-BE49-F238E27FC236}">
                  <a16:creationId xmlns:a16="http://schemas.microsoft.com/office/drawing/2014/main" id="{870D9E71-4F69-C108-3986-8745F7B0F477}"/>
                </a:ext>
              </a:extLst>
            </p:cNvPr>
            <p:cNvSpPr/>
            <p:nvPr/>
          </p:nvSpPr>
          <p:spPr>
            <a:xfrm>
              <a:off x="4869455" y="1953811"/>
              <a:ext cx="6655090" cy="1877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DD46065-5BEB-0A7A-0529-B5FD40C13168}"/>
                </a:ext>
              </a:extLst>
            </p:cNvPr>
            <p:cNvSpPr/>
            <p:nvPr/>
          </p:nvSpPr>
          <p:spPr>
            <a:xfrm rot="16200000">
              <a:off x="8437626" y="3525919"/>
              <a:ext cx="6217920" cy="91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Picture 31" descr="A graph of a number of numbers&#10;&#10;Description automatically generated with medium confidence">
            <a:extLst>
              <a:ext uri="{FF2B5EF4-FFF2-40B4-BE49-F238E27FC236}">
                <a16:creationId xmlns:a16="http://schemas.microsoft.com/office/drawing/2014/main" id="{79C7048C-1963-79CD-06ED-24F6CF6DDE81}"/>
              </a:ext>
            </a:extLst>
          </p:cNvPr>
          <p:cNvPicPr>
            <a:picLocks noChangeAspect="1"/>
          </p:cNvPicPr>
          <p:nvPr/>
        </p:nvPicPr>
        <p:blipFill rotWithShape="1">
          <a:blip r:embed="rId5"/>
          <a:srcRect l="47473" t="31273" r="38758" b="42775"/>
          <a:stretch/>
        </p:blipFill>
        <p:spPr>
          <a:xfrm>
            <a:off x="6403334" y="3316462"/>
            <a:ext cx="1024704" cy="1287517"/>
          </a:xfrm>
          <a:prstGeom prst="rect">
            <a:avLst/>
          </a:prstGeom>
        </p:spPr>
      </p:pic>
      <p:grpSp>
        <p:nvGrpSpPr>
          <p:cNvPr id="37" name="Group 36">
            <a:extLst>
              <a:ext uri="{FF2B5EF4-FFF2-40B4-BE49-F238E27FC236}">
                <a16:creationId xmlns:a16="http://schemas.microsoft.com/office/drawing/2014/main" id="{8D640B7F-906A-7296-D0D1-4BE6580D05FF}"/>
              </a:ext>
            </a:extLst>
          </p:cNvPr>
          <p:cNvGrpSpPr/>
          <p:nvPr/>
        </p:nvGrpSpPr>
        <p:grpSpPr>
          <a:xfrm>
            <a:off x="5892590" y="1694951"/>
            <a:ext cx="4235003" cy="1129670"/>
            <a:chOff x="6460730" y="2210041"/>
            <a:chExt cx="4235003" cy="1129670"/>
          </a:xfrm>
        </p:grpSpPr>
        <p:sp>
          <p:nvSpPr>
            <p:cNvPr id="17" name="TextBox 16">
              <a:extLst>
                <a:ext uri="{FF2B5EF4-FFF2-40B4-BE49-F238E27FC236}">
                  <a16:creationId xmlns:a16="http://schemas.microsoft.com/office/drawing/2014/main" id="{E8C033CE-6B1B-92F3-5BCB-AC2594574378}"/>
                </a:ext>
              </a:extLst>
            </p:cNvPr>
            <p:cNvSpPr txBox="1"/>
            <p:nvPr/>
          </p:nvSpPr>
          <p:spPr>
            <a:xfrm>
              <a:off x="6460730" y="2324048"/>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8" name="Straight Arrow Connector 17">
              <a:extLst>
                <a:ext uri="{FF2B5EF4-FFF2-40B4-BE49-F238E27FC236}">
                  <a16:creationId xmlns:a16="http://schemas.microsoft.com/office/drawing/2014/main" id="{622705B7-7D15-5B96-DF35-8B2216C8717E}"/>
                </a:ext>
              </a:extLst>
            </p:cNvPr>
            <p:cNvCxnSpPr/>
            <p:nvPr/>
          </p:nvCxnSpPr>
          <p:spPr>
            <a:xfrm>
              <a:off x="7735738" y="2893601"/>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A525D3-2235-6F4A-CAB0-9FC72E2DB7CA}"/>
                </a:ext>
              </a:extLst>
            </p:cNvPr>
            <p:cNvSpPr txBox="1"/>
            <p:nvPr/>
          </p:nvSpPr>
          <p:spPr>
            <a:xfrm>
              <a:off x="9420725" y="2324048"/>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20" name="TextBox 19">
              <a:extLst>
                <a:ext uri="{FF2B5EF4-FFF2-40B4-BE49-F238E27FC236}">
                  <a16:creationId xmlns:a16="http://schemas.microsoft.com/office/drawing/2014/main" id="{D9AADDEC-3C97-6EEE-2C7E-05B7612D1F0A}"/>
                </a:ext>
              </a:extLst>
            </p:cNvPr>
            <p:cNvSpPr txBox="1"/>
            <p:nvPr/>
          </p:nvSpPr>
          <p:spPr>
            <a:xfrm>
              <a:off x="8377289" y="2210041"/>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C9BE05-96F0-6CAC-C7D2-478F2C4D670B}"/>
                  </a:ext>
                </a:extLst>
              </p:cNvPr>
              <p:cNvSpPr txBox="1"/>
              <p:nvPr/>
            </p:nvSpPr>
            <p:spPr>
              <a:xfrm>
                <a:off x="7809149" y="3474677"/>
                <a:ext cx="3788807" cy="1500988"/>
              </a:xfrm>
              <a:prstGeom prst="rect">
                <a:avLst/>
              </a:prstGeom>
              <a:noFill/>
              <a:ln>
                <a:solidFill>
                  <a:schemeClr val="tx1"/>
                </a:solidFill>
              </a:ln>
            </p:spPr>
            <p:txBody>
              <a:bodyPr wrap="square" rtlCol="0">
                <a:spAutoFit/>
              </a:bodyPr>
              <a:lstStyle/>
              <a:p>
                <a:r>
                  <a:rPr lang="en-US"/>
                  <a:t>At time </a:t>
                </a:r>
                <a14:m>
                  <m:oMath xmlns:m="http://schemas.openxmlformats.org/officeDocument/2006/math">
                    <m:r>
                      <a:rPr lang="en-US" i="1" dirty="0" smtClean="0">
                        <a:latin typeface="Cambria Math" panose="02040503050406030204" pitchFamily="18" charset="0"/>
                      </a:rPr>
                      <m:t>𝑡</m:t>
                    </m:r>
                  </m:oMath>
                </a14:m>
                <a:r>
                  <a:rPr lang="en-US"/>
                  <a:t>, the probability of recovery is exponentially distributed with rate </a:t>
                </a:r>
                <a14:m>
                  <m:oMath xmlns:m="http://schemas.openxmlformats.org/officeDocument/2006/math">
                    <m:r>
                      <a:rPr lang="en-US" b="0" i="1" smtClean="0">
                        <a:latin typeface="Cambria Math" panose="02040503050406030204" pitchFamily="18" charset="0"/>
                      </a:rPr>
                      <m:t>𝛾</m:t>
                    </m:r>
                  </m:oMath>
                </a14:m>
                <a:endParaRPr lang="en-US"/>
              </a:p>
              <a:p>
                <a:endParaRPr lang="en-US"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𝑡</m:t>
                          </m:r>
                        </m:sup>
                      </m:sSup>
                    </m:oMath>
                  </m:oMathPara>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 </m:t>
                          </m:r>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𝑡</m:t>
                          </m:r>
                        </m:sup>
                      </m:sSup>
                    </m:oMath>
                  </m:oMathPara>
                </a14:m>
                <a:endParaRPr lang="en-US"/>
              </a:p>
            </p:txBody>
          </p:sp>
        </mc:Choice>
        <mc:Fallback xmlns="">
          <p:sp>
            <p:nvSpPr>
              <p:cNvPr id="23" name="TextBox 22">
                <a:extLst>
                  <a:ext uri="{FF2B5EF4-FFF2-40B4-BE49-F238E27FC236}">
                    <a16:creationId xmlns:a16="http://schemas.microsoft.com/office/drawing/2014/main" id="{3CC9BE05-96F0-6CAC-C7D2-478F2C4D670B}"/>
                  </a:ext>
                </a:extLst>
              </p:cNvPr>
              <p:cNvSpPr txBox="1">
                <a:spLocks noRot="1" noChangeAspect="1" noMove="1" noResize="1" noEditPoints="1" noAdjustHandles="1" noChangeArrowheads="1" noChangeShapeType="1" noTextEdit="1"/>
              </p:cNvSpPr>
              <p:nvPr/>
            </p:nvSpPr>
            <p:spPr>
              <a:xfrm>
                <a:off x="7809149" y="3474677"/>
                <a:ext cx="3788807" cy="1500988"/>
              </a:xfrm>
              <a:prstGeom prst="rect">
                <a:avLst/>
              </a:prstGeom>
              <a:blipFill>
                <a:blip r:embed="rId6"/>
                <a:stretch>
                  <a:fillRect l="-1122" t="-2016" r="-2404" b="-403"/>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05102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red line graph with numbers&#10;&#10;Description automatically generated">
            <a:extLst>
              <a:ext uri="{FF2B5EF4-FFF2-40B4-BE49-F238E27FC236}">
                <a16:creationId xmlns:a16="http://schemas.microsoft.com/office/drawing/2014/main" id="{21431E5F-4038-5829-F249-18AF412951BA}"/>
              </a:ext>
            </a:extLst>
          </p:cNvPr>
          <p:cNvPicPr>
            <a:picLocks noChangeAspect="1"/>
          </p:cNvPicPr>
          <p:nvPr/>
        </p:nvPicPr>
        <p:blipFill rotWithShape="1">
          <a:blip r:embed="rId3"/>
          <a:srcRect r="11159"/>
          <a:stretch/>
        </p:blipFill>
        <p:spPr>
          <a:xfrm>
            <a:off x="4185887" y="1927882"/>
            <a:ext cx="7498080" cy="4822789"/>
          </a:xfrm>
          <a:prstGeom prst="rect">
            <a:avLst/>
          </a:prstGeom>
        </p:spPr>
      </p:pic>
      <p:sp>
        <p:nvSpPr>
          <p:cNvPr id="2" name="Title 1">
            <a:extLst>
              <a:ext uri="{FF2B5EF4-FFF2-40B4-BE49-F238E27FC236}">
                <a16:creationId xmlns:a16="http://schemas.microsoft.com/office/drawing/2014/main" id="{D212B356-600C-1959-3AEB-D5D6FE0D3956}"/>
              </a:ext>
            </a:extLst>
          </p:cNvPr>
          <p:cNvSpPr>
            <a:spLocks noGrp="1"/>
          </p:cNvSpPr>
          <p:nvPr>
            <p:ph type="title"/>
          </p:nvPr>
        </p:nvSpPr>
        <p:spPr/>
        <p:txBody>
          <a:bodyPr/>
          <a:lstStyle/>
          <a:p>
            <a:r>
              <a:rPr lang="en-US"/>
              <a:t>Quick differential equations recap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B753E6-DE64-E28A-74D2-A57CB10BBB06}"/>
                  </a:ext>
                </a:extLst>
              </p:cNvPr>
              <p:cNvSpPr>
                <a:spLocks noGrp="1"/>
              </p:cNvSpPr>
              <p:nvPr>
                <p:ph idx="1"/>
              </p:nvPr>
            </p:nvSpPr>
            <p:spPr>
              <a:xfrm>
                <a:off x="707690" y="2141537"/>
                <a:ext cx="3357278" cy="4351338"/>
              </a:xfrm>
            </p:spPr>
            <p:txBody>
              <a:bodyPr>
                <a:noAutofit/>
              </a:bodyPr>
              <a:lstStyle/>
              <a:p>
                <a14:m>
                  <m:oMath xmlns:m="http://schemas.openxmlformats.org/officeDocument/2006/math">
                    <m:r>
                      <a:rPr lang="en-US" sz="2000" i="1" smtClean="0">
                        <a:latin typeface="Cambria Math" charset="0"/>
                        <a:ea typeface="Cambria Math" charset="0"/>
                        <a:cs typeface="Cambria Math" charset="0"/>
                      </a:rPr>
                      <m:t>𝛾</m:t>
                    </m:r>
                  </m:oMath>
                </a14:m>
                <a:r>
                  <a:rPr lang="en-US" sz="2000">
                    <a:cs typeface="Times New Roman" panose="02020603050405020304" pitchFamily="18" charset="0"/>
                  </a:rPr>
                  <a:t> </a:t>
                </a:r>
                <a:r>
                  <a:rPr lang="en-US" sz="2000" b="1">
                    <a:cs typeface="Times New Roman" panose="02020603050405020304" pitchFamily="18" charset="0"/>
                  </a:rPr>
                  <a:t>is</a:t>
                </a:r>
                <a:r>
                  <a:rPr lang="en-US" sz="2000">
                    <a:cs typeface="Times New Roman" panose="02020603050405020304" pitchFamily="18" charset="0"/>
                  </a:rPr>
                  <a:t> related to the recovery probability over a specified time period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𝑡</m:t>
                    </m:r>
                  </m:oMath>
                </a14:m>
                <a:r>
                  <a:rPr lang="en-US" sz="2000">
                    <a:cs typeface="Times New Roman" panose="02020603050405020304" pitchFamily="18" charset="0"/>
                  </a:rPr>
                  <a:t>: </a:t>
                </a:r>
                <a:endParaRPr lang="en-US" sz="2000" i="1">
                  <a:latin typeface="Cambria Math" panose="02040503050406030204" pitchFamily="18" charset="0"/>
                </a:endParaRPr>
              </a:p>
              <a:p>
                <a:pPr lvl="1"/>
                <a14:m>
                  <m:oMath xmlns:m="http://schemas.openxmlformats.org/officeDocument/2006/math">
                    <m:r>
                      <a:rPr lang="en-US" sz="1800" i="1" smtClean="0">
                        <a:latin typeface="Cambria Math" panose="02040503050406030204" pitchFamily="18" charset="0"/>
                      </a:rPr>
                      <m:t>𝑝</m:t>
                    </m:r>
                  </m:oMath>
                </a14:m>
                <a:r>
                  <a:rPr lang="en-US" sz="1800"/>
                  <a:t> = 1 - </a:t>
                </a:r>
                <a14:m>
                  <m:oMath xmlns:m="http://schemas.openxmlformats.org/officeDocument/2006/math">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𝛾</m:t>
                        </m:r>
                        <m:r>
                          <a:rPr lang="en-US" sz="1800" i="1">
                            <a:latin typeface="Cambria Math" panose="02040503050406030204" pitchFamily="18" charset="0"/>
                            <a:ea typeface="Cambria Math" panose="02040503050406030204" pitchFamily="18" charset="0"/>
                          </a:rPr>
                          <m:t>𝑡</m:t>
                        </m:r>
                      </m:sup>
                    </m:sSup>
                  </m:oMath>
                </a14:m>
                <a:endParaRPr lang="en-US" sz="1800">
                  <a:cs typeface="Times New Roman" panose="02020603050405020304" pitchFamily="18" charset="0"/>
                </a:endParaRPr>
              </a:p>
              <a:p>
                <a:pPr lvl="1"/>
                <a:r>
                  <a:rPr lang="en-US" sz="1800">
                    <a:cs typeface="Times New Roman" panose="02020603050405020304" pitchFamily="18" charset="0"/>
                  </a:rPr>
                  <a:t>Assumes time to event is exponentially distributed (implicit in ODEs - unless we specify parameters that vary over time)</a:t>
                </a:r>
              </a:p>
              <a:p>
                <a:r>
                  <a:rPr lang="en-US" sz="2000">
                    <a:cs typeface="Times New Roman" panose="02020603050405020304" pitchFamily="18" charset="0"/>
                  </a:rPr>
                  <a:t>The inverse of a rate is the average time until the event occurs</a:t>
                </a:r>
              </a:p>
              <a:p>
                <a:pPr lvl="1"/>
                <a14:m>
                  <m:oMath xmlns:m="http://schemas.openxmlformats.org/officeDocument/2006/math">
                    <m:f>
                      <m:fPr>
                        <m:ctrlPr>
                          <a:rPr lang="en-US" sz="1800" b="0" i="1" smtClean="0">
                            <a:latin typeface="Cambria Math" panose="02040503050406030204" pitchFamily="18" charset="0"/>
                            <a:cs typeface="Times New Roman" panose="02020603050405020304" pitchFamily="18" charset="0"/>
                          </a:rPr>
                        </m:ctrlPr>
                      </m:fPr>
                      <m:num>
                        <m:r>
                          <a:rPr lang="en-US" sz="1800" b="0" i="1" smtClean="0">
                            <a:latin typeface="Cambria Math" panose="02040503050406030204" pitchFamily="18" charset="0"/>
                            <a:cs typeface="Times New Roman" panose="02020603050405020304" pitchFamily="18" charset="0"/>
                          </a:rPr>
                          <m:t>1</m:t>
                        </m:r>
                      </m:num>
                      <m:den>
                        <m:r>
                          <a:rPr lang="en-US" sz="1800" b="0" i="1" smtClean="0">
                            <a:latin typeface="Cambria Math" panose="02040503050406030204" pitchFamily="18" charset="0"/>
                            <a:cs typeface="Times New Roman" panose="02020603050405020304" pitchFamily="18" charset="0"/>
                          </a:rPr>
                          <m:t>𝛾</m:t>
                        </m:r>
                      </m:den>
                    </m:f>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𝑎𝑣𝑔</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𝑑𝑢𝑟𝑎𝑡𝑖𝑜𝑛</m:t>
                    </m:r>
                    <m:r>
                      <a:rPr lang="en-US" sz="1800" b="0" i="1" smtClean="0">
                        <a:latin typeface="Cambria Math" panose="02040503050406030204" pitchFamily="18" charset="0"/>
                        <a:cs typeface="Times New Roman" panose="02020603050405020304" pitchFamily="18" charset="0"/>
                      </a:rPr>
                      <m:t> </m:t>
                    </m:r>
                  </m:oMath>
                </a14:m>
                <a:endParaRPr lang="en-US" sz="1800" b="0" i="1">
                  <a:latin typeface="Cambria Math" panose="02040503050406030204" pitchFamily="18" charset="0"/>
                  <a:cs typeface="Times New Roman" panose="020206030504050203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𝑜𝑓</m:t>
                      </m:r>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𝑖𝑛𝑓𝑒𝑐𝑡𝑖𝑜𝑢𝑠𝑛𝑒𝑠𝑠</m:t>
                      </m:r>
                    </m:oMath>
                  </m:oMathPara>
                </a14:m>
                <a:endParaRPr lang="en-US" sz="1800">
                  <a:cs typeface="Times New Roman" panose="02020603050405020304" pitchFamily="18" charset="0"/>
                </a:endParaRPr>
              </a:p>
              <a:p>
                <a:pPr marL="0" indent="0">
                  <a:buNone/>
                </a:pPr>
                <a:endParaRPr lang="en-US" sz="2000"/>
              </a:p>
            </p:txBody>
          </p:sp>
        </mc:Choice>
        <mc:Fallback xmlns="">
          <p:sp>
            <p:nvSpPr>
              <p:cNvPr id="3" name="Content Placeholder 2">
                <a:extLst>
                  <a:ext uri="{FF2B5EF4-FFF2-40B4-BE49-F238E27FC236}">
                    <a16:creationId xmlns:a16="http://schemas.microsoft.com/office/drawing/2014/main" id="{E9B753E6-DE64-E28A-74D2-A57CB10BBB06}"/>
                  </a:ext>
                </a:extLst>
              </p:cNvPr>
              <p:cNvSpPr>
                <a:spLocks noGrp="1" noRot="1" noChangeAspect="1" noMove="1" noResize="1" noEditPoints="1" noAdjustHandles="1" noChangeArrowheads="1" noChangeShapeType="1" noTextEdit="1"/>
              </p:cNvSpPr>
              <p:nvPr>
                <p:ph idx="1"/>
              </p:nvPr>
            </p:nvSpPr>
            <p:spPr>
              <a:xfrm>
                <a:off x="707690" y="2141537"/>
                <a:ext cx="3357278" cy="4351338"/>
              </a:xfrm>
              <a:blipFill>
                <a:blip r:embed="rId4"/>
                <a:stretch>
                  <a:fillRect l="-1504" t="-1453" r="-2256"/>
                </a:stretch>
              </a:blipFill>
            </p:spPr>
            <p:txBody>
              <a:bodyPr/>
              <a:lstStyle/>
              <a:p>
                <a:r>
                  <a:rPr lang="en-US">
                    <a:noFill/>
                  </a:rPr>
                  <a:t> </a:t>
                </a:r>
              </a:p>
            </p:txBody>
          </p:sp>
        </mc:Fallback>
      </mc:AlternateContent>
      <p:grpSp>
        <p:nvGrpSpPr>
          <p:cNvPr id="40" name="Group 39">
            <a:extLst>
              <a:ext uri="{FF2B5EF4-FFF2-40B4-BE49-F238E27FC236}">
                <a16:creationId xmlns:a16="http://schemas.microsoft.com/office/drawing/2014/main" id="{F957A7A3-6515-9534-728D-9E7A1D7C73FF}"/>
              </a:ext>
            </a:extLst>
          </p:cNvPr>
          <p:cNvGrpSpPr/>
          <p:nvPr/>
        </p:nvGrpSpPr>
        <p:grpSpPr>
          <a:xfrm>
            <a:off x="4869455" y="363526"/>
            <a:ext cx="6722851" cy="6217920"/>
            <a:chOff x="4869455" y="462679"/>
            <a:chExt cx="6722851" cy="6217920"/>
          </a:xfrm>
        </p:grpSpPr>
        <p:sp>
          <p:nvSpPr>
            <p:cNvPr id="35" name="Rectangle 34">
              <a:extLst>
                <a:ext uri="{FF2B5EF4-FFF2-40B4-BE49-F238E27FC236}">
                  <a16:creationId xmlns:a16="http://schemas.microsoft.com/office/drawing/2014/main" id="{870D9E71-4F69-C108-3986-8745F7B0F477}"/>
                </a:ext>
              </a:extLst>
            </p:cNvPr>
            <p:cNvSpPr/>
            <p:nvPr/>
          </p:nvSpPr>
          <p:spPr>
            <a:xfrm>
              <a:off x="4869455" y="1953811"/>
              <a:ext cx="6655090" cy="1877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DD46065-5BEB-0A7A-0529-B5FD40C13168}"/>
                </a:ext>
              </a:extLst>
            </p:cNvPr>
            <p:cNvSpPr/>
            <p:nvPr/>
          </p:nvSpPr>
          <p:spPr>
            <a:xfrm rot="16200000">
              <a:off x="8437626" y="3525919"/>
              <a:ext cx="6217920" cy="914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8D640B7F-906A-7296-D0D1-4BE6580D05FF}"/>
              </a:ext>
            </a:extLst>
          </p:cNvPr>
          <p:cNvGrpSpPr/>
          <p:nvPr/>
        </p:nvGrpSpPr>
        <p:grpSpPr>
          <a:xfrm>
            <a:off x="5892590" y="1694951"/>
            <a:ext cx="4235003" cy="1129670"/>
            <a:chOff x="6460730" y="2210041"/>
            <a:chExt cx="4235003" cy="1129670"/>
          </a:xfrm>
        </p:grpSpPr>
        <p:sp>
          <p:nvSpPr>
            <p:cNvPr id="17" name="TextBox 16">
              <a:extLst>
                <a:ext uri="{FF2B5EF4-FFF2-40B4-BE49-F238E27FC236}">
                  <a16:creationId xmlns:a16="http://schemas.microsoft.com/office/drawing/2014/main" id="{E8C033CE-6B1B-92F3-5BCB-AC2594574378}"/>
                </a:ext>
              </a:extLst>
            </p:cNvPr>
            <p:cNvSpPr txBox="1"/>
            <p:nvPr/>
          </p:nvSpPr>
          <p:spPr>
            <a:xfrm>
              <a:off x="6460730" y="2324048"/>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8" name="Straight Arrow Connector 17">
              <a:extLst>
                <a:ext uri="{FF2B5EF4-FFF2-40B4-BE49-F238E27FC236}">
                  <a16:creationId xmlns:a16="http://schemas.microsoft.com/office/drawing/2014/main" id="{622705B7-7D15-5B96-DF35-8B2216C8717E}"/>
                </a:ext>
              </a:extLst>
            </p:cNvPr>
            <p:cNvCxnSpPr/>
            <p:nvPr/>
          </p:nvCxnSpPr>
          <p:spPr>
            <a:xfrm>
              <a:off x="7735738" y="2893601"/>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A525D3-2235-6F4A-CAB0-9FC72E2DB7CA}"/>
                </a:ext>
              </a:extLst>
            </p:cNvPr>
            <p:cNvSpPr txBox="1"/>
            <p:nvPr/>
          </p:nvSpPr>
          <p:spPr>
            <a:xfrm>
              <a:off x="9420725" y="2324048"/>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20" name="TextBox 19">
              <a:extLst>
                <a:ext uri="{FF2B5EF4-FFF2-40B4-BE49-F238E27FC236}">
                  <a16:creationId xmlns:a16="http://schemas.microsoft.com/office/drawing/2014/main" id="{D9AADDEC-3C97-6EEE-2C7E-05B7612D1F0A}"/>
                </a:ext>
              </a:extLst>
            </p:cNvPr>
            <p:cNvSpPr txBox="1"/>
            <p:nvPr/>
          </p:nvSpPr>
          <p:spPr>
            <a:xfrm>
              <a:off x="8377289" y="2210041"/>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gr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C9BE05-96F0-6CAC-C7D2-478F2C4D670B}"/>
                  </a:ext>
                </a:extLst>
              </p:cNvPr>
              <p:cNvSpPr txBox="1"/>
              <p:nvPr/>
            </p:nvSpPr>
            <p:spPr>
              <a:xfrm>
                <a:off x="7809149" y="3474677"/>
                <a:ext cx="3788807" cy="1500988"/>
              </a:xfrm>
              <a:prstGeom prst="rect">
                <a:avLst/>
              </a:prstGeom>
              <a:noFill/>
              <a:ln>
                <a:solidFill>
                  <a:schemeClr val="tx1"/>
                </a:solidFill>
              </a:ln>
            </p:spPr>
            <p:txBody>
              <a:bodyPr wrap="square" rtlCol="0">
                <a:spAutoFit/>
              </a:bodyPr>
              <a:lstStyle/>
              <a:p>
                <a:r>
                  <a:rPr lang="en-US"/>
                  <a:t>At time </a:t>
                </a:r>
                <a14:m>
                  <m:oMath xmlns:m="http://schemas.openxmlformats.org/officeDocument/2006/math">
                    <m:r>
                      <a:rPr lang="en-US" i="1" dirty="0" smtClean="0">
                        <a:latin typeface="Cambria Math" panose="02040503050406030204" pitchFamily="18" charset="0"/>
                      </a:rPr>
                      <m:t>𝑡</m:t>
                    </m:r>
                  </m:oMath>
                </a14:m>
                <a:r>
                  <a:rPr lang="en-US"/>
                  <a:t>, the probability of recovery is exponentially distributed with rate </a:t>
                </a:r>
                <a14:m>
                  <m:oMath xmlns:m="http://schemas.openxmlformats.org/officeDocument/2006/math">
                    <m:r>
                      <a:rPr lang="en-US" b="0" i="1" smtClean="0">
                        <a:latin typeface="Cambria Math" panose="02040503050406030204" pitchFamily="18" charset="0"/>
                      </a:rPr>
                      <m:t>𝛾</m:t>
                    </m:r>
                  </m:oMath>
                </a14:m>
                <a:endParaRPr lang="en-US"/>
              </a:p>
              <a:p>
                <a:endParaRPr lang="en-US"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𝑡</m:t>
                          </m:r>
                        </m:sup>
                      </m:sSup>
                    </m:oMath>
                  </m:oMathPara>
                </a14:m>
                <a:endParaRPr lang="en-US"/>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𝑡</m:t>
                          </m:r>
                        </m:sup>
                      </m:sSup>
                    </m:oMath>
                  </m:oMathPara>
                </a14:m>
                <a:endParaRPr lang="en-US"/>
              </a:p>
            </p:txBody>
          </p:sp>
        </mc:Choice>
        <mc:Fallback xmlns="">
          <p:sp>
            <p:nvSpPr>
              <p:cNvPr id="23" name="TextBox 22">
                <a:extLst>
                  <a:ext uri="{FF2B5EF4-FFF2-40B4-BE49-F238E27FC236}">
                    <a16:creationId xmlns:a16="http://schemas.microsoft.com/office/drawing/2014/main" id="{3CC9BE05-96F0-6CAC-C7D2-478F2C4D670B}"/>
                  </a:ext>
                </a:extLst>
              </p:cNvPr>
              <p:cNvSpPr txBox="1">
                <a:spLocks noRot="1" noChangeAspect="1" noMove="1" noResize="1" noEditPoints="1" noAdjustHandles="1" noChangeArrowheads="1" noChangeShapeType="1" noTextEdit="1"/>
              </p:cNvSpPr>
              <p:nvPr/>
            </p:nvSpPr>
            <p:spPr>
              <a:xfrm>
                <a:off x="7809149" y="3474677"/>
                <a:ext cx="3788807" cy="1500988"/>
              </a:xfrm>
              <a:prstGeom prst="rect">
                <a:avLst/>
              </a:prstGeom>
              <a:blipFill>
                <a:blip r:embed="rId5"/>
                <a:stretch>
                  <a:fillRect l="-1000" t="-1667" r="-2333" b="-833"/>
                </a:stretch>
              </a:blipFill>
              <a:ln>
                <a:solidFill>
                  <a:schemeClr val="tx1"/>
                </a:solidFill>
              </a:ln>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2E2FE00D-D750-EEBE-A182-510ACC4E272E}"/>
              </a:ext>
            </a:extLst>
          </p:cNvPr>
          <p:cNvCxnSpPr>
            <a:cxnSpLocks/>
          </p:cNvCxnSpPr>
          <p:nvPr/>
        </p:nvCxnSpPr>
        <p:spPr>
          <a:xfrm flipH="1">
            <a:off x="5420299" y="4033380"/>
            <a:ext cx="760164" cy="10564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D9B4A60-B102-9583-FA64-9C08F111C2FD}"/>
                  </a:ext>
                </a:extLst>
              </p:cNvPr>
              <p:cNvSpPr txBox="1"/>
              <p:nvPr/>
            </p:nvSpPr>
            <p:spPr>
              <a:xfrm>
                <a:off x="5741073" y="3260829"/>
                <a:ext cx="1924280" cy="1071704"/>
              </a:xfrm>
              <a:prstGeom prst="rect">
                <a:avLst/>
              </a:prstGeom>
              <a:noFill/>
            </p:spPr>
            <p:txBody>
              <a:bodyPr wrap="square" rtlCol="0">
                <a:spAutoFit/>
              </a:bodyPr>
              <a:lstStyle/>
              <a:p>
                <a:r>
                  <a:rPr lang="en-US"/>
                  <a:t>Area under the curve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m:rPr>
                            <m:sty m:val="p"/>
                          </m:rPr>
                          <a:rPr lang="en-US" b="0" i="1" smtClean="0">
                            <a:latin typeface="Cambria Math" panose="02040503050406030204" pitchFamily="18" charset="0"/>
                          </a:rPr>
                          <m:t>γ</m:t>
                        </m:r>
                      </m:den>
                    </m:f>
                  </m:oMath>
                </a14:m>
                <a:endParaRPr lang="en-US" b="0"/>
              </a:p>
              <a:p>
                <a:endParaRPr lang="en-US"/>
              </a:p>
            </p:txBody>
          </p:sp>
        </mc:Choice>
        <mc:Fallback xmlns="">
          <p:sp>
            <p:nvSpPr>
              <p:cNvPr id="9" name="TextBox 8">
                <a:extLst>
                  <a:ext uri="{FF2B5EF4-FFF2-40B4-BE49-F238E27FC236}">
                    <a16:creationId xmlns:a16="http://schemas.microsoft.com/office/drawing/2014/main" id="{6D9B4A60-B102-9583-FA64-9C08F111C2FD}"/>
                  </a:ext>
                </a:extLst>
              </p:cNvPr>
              <p:cNvSpPr txBox="1">
                <a:spLocks noRot="1" noChangeAspect="1" noMove="1" noResize="1" noEditPoints="1" noAdjustHandles="1" noChangeArrowheads="1" noChangeShapeType="1" noTextEdit="1"/>
              </p:cNvSpPr>
              <p:nvPr/>
            </p:nvSpPr>
            <p:spPr>
              <a:xfrm>
                <a:off x="5741073" y="3260829"/>
                <a:ext cx="1924280" cy="1071704"/>
              </a:xfrm>
              <a:prstGeom prst="rect">
                <a:avLst/>
              </a:prstGeom>
              <a:blipFill>
                <a:blip r:embed="rId6"/>
                <a:stretch>
                  <a:fillRect l="-3289" t="-2326"/>
                </a:stretch>
              </a:blipFill>
            </p:spPr>
            <p:txBody>
              <a:bodyPr/>
              <a:lstStyle/>
              <a:p>
                <a:r>
                  <a:rPr lang="en-US">
                    <a:noFill/>
                  </a:rPr>
                  <a:t> </a:t>
                </a:r>
              </a:p>
            </p:txBody>
          </p:sp>
        </mc:Fallback>
      </mc:AlternateContent>
    </p:spTree>
    <p:extLst>
      <p:ext uri="{BB962C8B-B14F-4D97-AF65-F5344CB8AC3E}">
        <p14:creationId xmlns:p14="http://schemas.microsoft.com/office/powerpoint/2010/main" val="323151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89BB-BF73-B4DA-013C-29488CA65AA0}"/>
              </a:ext>
            </a:extLst>
          </p:cNvPr>
          <p:cNvSpPr>
            <a:spLocks noGrp="1"/>
          </p:cNvSpPr>
          <p:nvPr>
            <p:ph type="title"/>
          </p:nvPr>
        </p:nvSpPr>
        <p:spPr/>
        <p:txBody>
          <a:bodyPr/>
          <a:lstStyle/>
          <a:p>
            <a:r>
              <a:rPr lang="en-US"/>
              <a:t>Effective contact rate &amp; force of infection</a:t>
            </a:r>
          </a:p>
        </p:txBody>
      </p:sp>
      <p:cxnSp>
        <p:nvCxnSpPr>
          <p:cNvPr id="13" name="Straight Arrow Connector 12">
            <a:extLst>
              <a:ext uri="{FF2B5EF4-FFF2-40B4-BE49-F238E27FC236}">
                <a16:creationId xmlns:a16="http://schemas.microsoft.com/office/drawing/2014/main" id="{E0C782CA-2104-E8A4-B5DA-99E51BCA182A}"/>
              </a:ext>
            </a:extLst>
          </p:cNvPr>
          <p:cNvCxnSpPr/>
          <p:nvPr/>
        </p:nvCxnSpPr>
        <p:spPr>
          <a:xfrm>
            <a:off x="8136036" y="2623946"/>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10EF72B-B27B-21E5-C3F0-8FF150778C0C}"/>
              </a:ext>
            </a:extLst>
          </p:cNvPr>
          <p:cNvSpPr txBox="1"/>
          <p:nvPr/>
        </p:nvSpPr>
        <p:spPr>
          <a:xfrm>
            <a:off x="8447714" y="2008228"/>
            <a:ext cx="1167245"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5" name="TextBox 14">
            <a:extLst>
              <a:ext uri="{FF2B5EF4-FFF2-40B4-BE49-F238E27FC236}">
                <a16:creationId xmlns:a16="http://schemas.microsoft.com/office/drawing/2014/main" id="{CA98554A-829B-EB83-1052-7CCEC8A334BA}"/>
              </a:ext>
            </a:extLst>
          </p:cNvPr>
          <p:cNvSpPr txBox="1"/>
          <p:nvPr/>
        </p:nvSpPr>
        <p:spPr>
          <a:xfrm>
            <a:off x="6861028" y="2054394"/>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6" name="TextBox 15">
            <a:extLst>
              <a:ext uri="{FF2B5EF4-FFF2-40B4-BE49-F238E27FC236}">
                <a16:creationId xmlns:a16="http://schemas.microsoft.com/office/drawing/2014/main" id="{EC3FC59B-7BFD-4F5E-D778-A00958CE7F68}"/>
              </a:ext>
            </a:extLst>
          </p:cNvPr>
          <p:cNvSpPr txBox="1"/>
          <p:nvPr/>
        </p:nvSpPr>
        <p:spPr>
          <a:xfrm>
            <a:off x="9821023" y="2054393"/>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7" name="Straight Arrow Connector 16">
            <a:extLst>
              <a:ext uri="{FF2B5EF4-FFF2-40B4-BE49-F238E27FC236}">
                <a16:creationId xmlns:a16="http://schemas.microsoft.com/office/drawing/2014/main" id="{F3D893B8-C8B6-ADDA-D16F-B9DC86C39856}"/>
              </a:ext>
            </a:extLst>
          </p:cNvPr>
          <p:cNvCxnSpPr/>
          <p:nvPr/>
        </p:nvCxnSpPr>
        <p:spPr>
          <a:xfrm>
            <a:off x="2061253" y="2623946"/>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0FF05C6-C5D3-9288-AD55-C8BE676F1D8C}"/>
              </a:ext>
            </a:extLst>
          </p:cNvPr>
          <p:cNvSpPr txBox="1"/>
          <p:nvPr/>
        </p:nvSpPr>
        <p:spPr>
          <a:xfrm>
            <a:off x="2677291" y="2008228"/>
            <a:ext cx="862885" cy="553998"/>
          </a:xfrm>
          <a:prstGeom prst="rect">
            <a:avLst/>
          </a:prstGeom>
          <a:noFill/>
        </p:spPr>
        <p:txBody>
          <a:bodyPr wrap="square" rtlCol="0">
            <a:spAutoFit/>
          </a:bodyPr>
          <a:lstStyle/>
          <a:p>
            <a:r>
              <a:rPr lang="en-US" sz="3000">
                <a:latin typeface="Symbol" charset="2"/>
                <a:ea typeface="Symbol" charset="2"/>
                <a:cs typeface="Symbol" charset="2"/>
              </a:rPr>
              <a:t>l</a:t>
            </a:r>
            <a:endParaRPr lang="en-US" sz="3000">
              <a:latin typeface="Cambria" charset="0"/>
              <a:ea typeface="Cambria" charset="0"/>
              <a:cs typeface="Cambria" charset="0"/>
            </a:endParaRPr>
          </a:p>
        </p:txBody>
      </p:sp>
      <p:sp>
        <p:nvSpPr>
          <p:cNvPr id="19" name="TextBox 18">
            <a:extLst>
              <a:ext uri="{FF2B5EF4-FFF2-40B4-BE49-F238E27FC236}">
                <a16:creationId xmlns:a16="http://schemas.microsoft.com/office/drawing/2014/main" id="{5EFCC3A1-796B-DE16-5907-6D3ECB875EA9}"/>
              </a:ext>
            </a:extLst>
          </p:cNvPr>
          <p:cNvSpPr txBox="1"/>
          <p:nvPr/>
        </p:nvSpPr>
        <p:spPr>
          <a:xfrm>
            <a:off x="786245" y="2054394"/>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20" name="TextBox 19">
            <a:extLst>
              <a:ext uri="{FF2B5EF4-FFF2-40B4-BE49-F238E27FC236}">
                <a16:creationId xmlns:a16="http://schemas.microsoft.com/office/drawing/2014/main" id="{40138747-B096-C864-0A86-8288DEC589FB}"/>
              </a:ext>
            </a:extLst>
          </p:cNvPr>
          <p:cNvSpPr txBox="1"/>
          <p:nvPr/>
        </p:nvSpPr>
        <p:spPr>
          <a:xfrm>
            <a:off x="3746240" y="2054393"/>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sp>
        <p:nvSpPr>
          <p:cNvPr id="21" name="TextBox 20">
            <a:extLst>
              <a:ext uri="{FF2B5EF4-FFF2-40B4-BE49-F238E27FC236}">
                <a16:creationId xmlns:a16="http://schemas.microsoft.com/office/drawing/2014/main" id="{F4B5BB34-C0C9-22D2-6C15-7AFFA20EDF4C}"/>
              </a:ext>
            </a:extLst>
          </p:cNvPr>
          <p:cNvSpPr txBox="1"/>
          <p:nvPr/>
        </p:nvSpPr>
        <p:spPr>
          <a:xfrm>
            <a:off x="1095941" y="1459855"/>
            <a:ext cx="3786409" cy="461665"/>
          </a:xfrm>
          <a:prstGeom prst="rect">
            <a:avLst/>
          </a:prstGeom>
          <a:noFill/>
        </p:spPr>
        <p:txBody>
          <a:bodyPr wrap="square" rtlCol="0">
            <a:spAutoFit/>
          </a:bodyPr>
          <a:lstStyle/>
          <a:p>
            <a:r>
              <a:rPr lang="en-US" sz="2400"/>
              <a:t>Static Compartmental Model</a:t>
            </a:r>
          </a:p>
        </p:txBody>
      </p:sp>
      <p:sp>
        <p:nvSpPr>
          <p:cNvPr id="22" name="TextBox 21">
            <a:extLst>
              <a:ext uri="{FF2B5EF4-FFF2-40B4-BE49-F238E27FC236}">
                <a16:creationId xmlns:a16="http://schemas.microsoft.com/office/drawing/2014/main" id="{A6DA2A10-57A1-590F-FE11-7363C83BA81F}"/>
              </a:ext>
            </a:extLst>
          </p:cNvPr>
          <p:cNvSpPr txBox="1"/>
          <p:nvPr/>
        </p:nvSpPr>
        <p:spPr>
          <a:xfrm>
            <a:off x="6642492" y="1459855"/>
            <a:ext cx="4531394" cy="461665"/>
          </a:xfrm>
          <a:prstGeom prst="rect">
            <a:avLst/>
          </a:prstGeom>
          <a:noFill/>
        </p:spPr>
        <p:txBody>
          <a:bodyPr wrap="square" rtlCol="0">
            <a:spAutoFit/>
          </a:bodyPr>
          <a:lstStyle/>
          <a:p>
            <a:pPr algn="ctr"/>
            <a:r>
              <a:rPr lang="en-US" sz="2400"/>
              <a:t>Dynamic Compartmental Model</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07F2AE7E-5F49-B119-8F1F-3C87C2E1286D}"/>
                  </a:ext>
                </a:extLst>
              </p:cNvPr>
              <p:cNvSpPr>
                <a:spLocks noGrp="1"/>
              </p:cNvSpPr>
              <p:nvPr>
                <p:ph idx="1"/>
              </p:nvPr>
            </p:nvSpPr>
            <p:spPr>
              <a:xfrm>
                <a:off x="838199" y="3449638"/>
                <a:ext cx="8243456" cy="2727325"/>
              </a:xfrm>
            </p:spPr>
            <p:txBody>
              <a:bodyPr>
                <a:normAutofit fontScale="92500" lnSpcReduction="10000"/>
              </a:bodyPr>
              <a:lstStyle/>
              <a:p>
                <a:pPr marL="0" indent="0">
                  <a:buNone/>
                </a:pPr>
                <a:r>
                  <a:rPr lang="en-US" b="1" dirty="0"/>
                  <a:t>Force of infection </a:t>
                </a:r>
                <a:r>
                  <a:rPr lang="en-US" dirty="0"/>
                  <a:t>(</a:t>
                </a:r>
                <a:r>
                  <a:rPr lang="en-US" dirty="0">
                    <a:latin typeface="Symbol" charset="2"/>
                    <a:ea typeface="Symbol" charset="2"/>
                    <a:cs typeface="Symbol" charset="2"/>
                  </a:rPr>
                  <a:t>l</a:t>
                </a:r>
                <a:r>
                  <a:rPr lang="en-US" dirty="0"/>
                  <a:t>): rate at which </a:t>
                </a:r>
                <a:r>
                  <a:rPr lang="en-US" dirty="0" err="1"/>
                  <a:t>susceptibles</a:t>
                </a:r>
                <a:r>
                  <a:rPr lang="en-US" dirty="0"/>
                  <a:t> are infected. Function of:</a:t>
                </a:r>
              </a:p>
              <a:p>
                <a:r>
                  <a:rPr lang="en-US" dirty="0"/>
                  <a:t>Number of infected individuals </a:t>
                </a:r>
                <a14:m>
                  <m:oMath xmlns:m="http://schemas.openxmlformats.org/officeDocument/2006/math">
                    <m:r>
                      <a:rPr lang="en-US" i="1" dirty="0" smtClean="0">
                        <a:latin typeface="Cambria Math" panose="02040503050406030204" pitchFamily="18" charset="0"/>
                      </a:rPr>
                      <m:t>𝐼</m:t>
                    </m:r>
                  </m:oMath>
                </a14:m>
                <a:endParaRPr lang="en-US" dirty="0"/>
              </a:p>
              <a:p>
                <a:r>
                  <a:rPr lang="en-US" b="1" dirty="0"/>
                  <a:t>Effective contact rate </a:t>
                </a:r>
                <a14:m>
                  <m:oMath xmlns:m="http://schemas.openxmlformats.org/officeDocument/2006/math">
                    <m:r>
                      <a:rPr lang="en-US" b="1" i="0" smtClean="0">
                        <a:latin typeface="Cambria Math" panose="02040503050406030204" pitchFamily="18" charset="0"/>
                      </a:rPr>
                      <m:t>(</m:t>
                    </m:r>
                    <m:r>
                      <a:rPr lang="en-US" i="1">
                        <a:latin typeface="Cambria Math" panose="02040503050406030204" pitchFamily="18" charset="0"/>
                      </a:rPr>
                      <m:t>𝛽</m:t>
                    </m:r>
                  </m:oMath>
                </a14:m>
                <a:r>
                  <a:rPr lang="en-US" dirty="0"/>
                  <a:t>): rate at which an infected individual </a:t>
                </a:r>
                <a14:m>
                  <m:oMath xmlns:m="http://schemas.openxmlformats.org/officeDocument/2006/math">
                    <m:r>
                      <a:rPr lang="en-US" i="1" dirty="0">
                        <a:latin typeface="Cambria Math" panose="02040503050406030204" pitchFamily="18" charset="0"/>
                      </a:rPr>
                      <m:t>𝐼</m:t>
                    </m:r>
                  </m:oMath>
                </a14:m>
                <a:r>
                  <a:rPr lang="en-US" dirty="0"/>
                  <a:t> infects others. Product of:</a:t>
                </a:r>
              </a:p>
              <a:p>
                <a:pPr lvl="1"/>
                <a:r>
                  <a:rPr lang="en-US" dirty="0"/>
                  <a:t>Number of contacts each infected person has per unit time (</a:t>
                </a:r>
                <a14:m>
                  <m:oMath xmlns:m="http://schemas.openxmlformats.org/officeDocument/2006/math">
                    <m:r>
                      <a:rPr lang="en-US" i="1" dirty="0" smtClean="0">
                        <a:latin typeface="Cambria Math" panose="02040503050406030204" pitchFamily="18" charset="0"/>
                      </a:rPr>
                      <m:t>𝑘</m:t>
                    </m:r>
                  </m:oMath>
                </a14:m>
                <a:r>
                  <a:rPr lang="en-US" dirty="0"/>
                  <a:t>)</a:t>
                </a:r>
              </a:p>
              <a:p>
                <a:pPr lvl="1"/>
                <a:r>
                  <a:rPr lang="en-US" dirty="0"/>
                  <a:t>Probability of infection per contact (</a:t>
                </a:r>
                <a14:m>
                  <m:oMath xmlns:m="http://schemas.openxmlformats.org/officeDocument/2006/math">
                    <m:r>
                      <a:rPr lang="en-US" i="1" dirty="0" smtClean="0">
                        <a:latin typeface="Cambria Math" panose="02040503050406030204" pitchFamily="18" charset="0"/>
                      </a:rPr>
                      <m:t>𝑝</m:t>
                    </m:r>
                  </m:oMath>
                </a14:m>
                <a:r>
                  <a:rPr lang="en-US" dirty="0"/>
                  <a:t>)</a:t>
                </a:r>
              </a:p>
              <a:p>
                <a:pPr lvl="2"/>
                <a:endParaRPr lang="en-US" dirty="0"/>
              </a:p>
            </p:txBody>
          </p:sp>
        </mc:Choice>
        <mc:Fallback xmlns="">
          <p:sp>
            <p:nvSpPr>
              <p:cNvPr id="25" name="Content Placeholder 2">
                <a:extLst>
                  <a:ext uri="{FF2B5EF4-FFF2-40B4-BE49-F238E27FC236}">
                    <a16:creationId xmlns:a16="http://schemas.microsoft.com/office/drawing/2014/main" id="{07F2AE7E-5F49-B119-8F1F-3C87C2E1286D}"/>
                  </a:ext>
                </a:extLst>
              </p:cNvPr>
              <p:cNvSpPr>
                <a:spLocks noGrp="1" noRot="1" noChangeAspect="1" noMove="1" noResize="1" noEditPoints="1" noAdjustHandles="1" noChangeArrowheads="1" noChangeShapeType="1" noTextEdit="1"/>
              </p:cNvSpPr>
              <p:nvPr>
                <p:ph idx="1"/>
              </p:nvPr>
            </p:nvSpPr>
            <p:spPr>
              <a:xfrm>
                <a:off x="838199" y="3449638"/>
                <a:ext cx="8243456" cy="2727325"/>
              </a:xfrm>
              <a:blipFill>
                <a:blip r:embed="rId3"/>
                <a:stretch>
                  <a:fillRect l="-1229" t="-50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E19CDFEC-C1D7-6E02-0ABA-5EB53731E83D}"/>
                  </a:ext>
                </a:extLst>
              </p:cNvPr>
              <p:cNvSpPr/>
              <p:nvPr/>
            </p:nvSpPr>
            <p:spPr>
              <a:xfrm>
                <a:off x="8779929" y="4151913"/>
                <a:ext cx="2195216" cy="989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Symbol" charset="2"/>
                          <a:cs typeface="Symbol" charset="2"/>
                        </a:rPr>
                        <m:t>𝜆</m:t>
                      </m:r>
                      <m:d>
                        <m:dPr>
                          <m:ctrlPr>
                            <a:rPr lang="en-US" sz="2800" b="0" i="1" dirty="0" smtClean="0">
                              <a:latin typeface="Cambria Math" panose="02040503050406030204" pitchFamily="18" charset="0"/>
                              <a:ea typeface="Symbol" charset="2"/>
                              <a:cs typeface="Symbol" charset="2"/>
                            </a:rPr>
                          </m:ctrlPr>
                        </m:dPr>
                        <m:e>
                          <m:r>
                            <a:rPr lang="en-US" sz="2800" i="1" dirty="0">
                              <a:latin typeface="Cambria Math" panose="02040503050406030204" pitchFamily="18" charset="0"/>
                              <a:ea typeface="Cambria" charset="0"/>
                              <a:cs typeface="Cambria" charset="0"/>
                            </a:rPr>
                            <m:t>𝑡</m:t>
                          </m:r>
                        </m:e>
                      </m:d>
                      <m:r>
                        <a:rPr lang="en-US" sz="2800" i="1" dirty="0">
                          <a:latin typeface="Cambria Math" panose="02040503050406030204" pitchFamily="18" charset="0"/>
                        </a:rPr>
                        <m:t>=</m:t>
                      </m:r>
                      <m:f>
                        <m:fPr>
                          <m:ctrlPr>
                            <a:rPr lang="en-US" sz="2800" b="0" i="1" dirty="0" smtClean="0">
                              <a:latin typeface="Cambria Math" panose="02040503050406030204" pitchFamily="18" charset="0"/>
                              <a:ea typeface="Cambria" charset="0"/>
                            </a:rPr>
                          </m:ctrlPr>
                        </m:fPr>
                        <m:num>
                          <m:r>
                            <a:rPr lang="en-US" sz="2800" b="0" i="1" dirty="0" smtClean="0">
                              <a:latin typeface="Cambria Math" panose="02040503050406030204" pitchFamily="18" charset="0"/>
                            </a:rPr>
                            <m:t>𝛽</m:t>
                          </m:r>
                          <m:r>
                            <a:rPr lang="en-US" sz="2800" i="1" dirty="0" err="1">
                              <a:latin typeface="Cambria Math" panose="02040503050406030204" pitchFamily="18" charset="0"/>
                            </a:rPr>
                            <m:t>𝐼</m:t>
                          </m:r>
                          <m:d>
                            <m:dPr>
                              <m:ctrlPr>
                                <a:rPr lang="en-US" sz="2800" i="1" dirty="0">
                                  <a:latin typeface="Cambria Math" panose="02040503050406030204" pitchFamily="18" charset="0"/>
                                </a:rPr>
                              </m:ctrlPr>
                            </m:dPr>
                            <m:e>
                              <m:r>
                                <a:rPr lang="en-US" sz="2800" i="1" dirty="0">
                                  <a:latin typeface="Cambria Math" panose="02040503050406030204" pitchFamily="18" charset="0"/>
                                  <a:ea typeface="Cambria" charset="0"/>
                                  <a:cs typeface="Cambria" charset="0"/>
                                </a:rPr>
                                <m:t>𝑡</m:t>
                              </m:r>
                            </m:e>
                          </m:d>
                        </m:num>
                        <m:den>
                          <m:r>
                            <m:rPr>
                              <m:sty m:val="p"/>
                            </m:rPr>
                            <a:rPr lang="en-US" sz="2800" b="0" i="0" dirty="0" smtClean="0">
                              <a:latin typeface="Cambria Math" panose="02040503050406030204" pitchFamily="18" charset="0"/>
                              <a:ea typeface="Cambria" charset="0"/>
                              <a:cs typeface="Cambria" charset="0"/>
                            </a:rPr>
                            <m:t>N</m:t>
                          </m:r>
                          <m:d>
                            <m:dPr>
                              <m:ctrlPr>
                                <a:rPr lang="en-US" sz="2800" b="0" i="1" dirty="0" smtClean="0">
                                  <a:latin typeface="Cambria Math" panose="02040503050406030204" pitchFamily="18" charset="0"/>
                                  <a:ea typeface="Cambria" charset="0"/>
                                  <a:cs typeface="Cambria" charset="0"/>
                                </a:rPr>
                              </m:ctrlPr>
                            </m:dPr>
                            <m:e>
                              <m:r>
                                <m:rPr>
                                  <m:sty m:val="p"/>
                                </m:rPr>
                                <a:rPr lang="en-US" sz="2800" b="0" i="0" dirty="0" smtClean="0">
                                  <a:latin typeface="Cambria Math" panose="02040503050406030204" pitchFamily="18" charset="0"/>
                                  <a:ea typeface="Cambria" charset="0"/>
                                  <a:cs typeface="Cambria" charset="0"/>
                                </a:rPr>
                                <m:t>t</m:t>
                              </m:r>
                            </m:e>
                          </m:d>
                        </m:den>
                      </m:f>
                    </m:oMath>
                  </m:oMathPara>
                </a14:m>
                <a:endParaRPr lang="en-US" sz="2800">
                  <a:latin typeface="Symbol" charset="2"/>
                  <a:ea typeface="Cambria" charset="0"/>
                  <a:cs typeface="Cambria" charset="0"/>
                </a:endParaRPr>
              </a:p>
            </p:txBody>
          </p:sp>
        </mc:Choice>
        <mc:Fallback xmlns="">
          <p:sp>
            <p:nvSpPr>
              <p:cNvPr id="26" name="Rectangle 25">
                <a:extLst>
                  <a:ext uri="{FF2B5EF4-FFF2-40B4-BE49-F238E27FC236}">
                    <a16:creationId xmlns:a16="http://schemas.microsoft.com/office/drawing/2014/main" id="{E19CDFEC-C1D7-6E02-0ABA-5EB53731E83D}"/>
                  </a:ext>
                </a:extLst>
              </p:cNvPr>
              <p:cNvSpPr>
                <a:spLocks noRot="1" noChangeAspect="1" noMove="1" noResize="1" noEditPoints="1" noAdjustHandles="1" noChangeArrowheads="1" noChangeShapeType="1" noTextEdit="1"/>
              </p:cNvSpPr>
              <p:nvPr/>
            </p:nvSpPr>
            <p:spPr>
              <a:xfrm>
                <a:off x="8779929" y="4151913"/>
                <a:ext cx="2195216" cy="9894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BDB955E-8BAE-CA97-3457-E194A4BFB66A}"/>
                  </a:ext>
                </a:extLst>
              </p:cNvPr>
              <p:cNvSpPr txBox="1"/>
              <p:nvPr/>
            </p:nvSpPr>
            <p:spPr>
              <a:xfrm>
                <a:off x="8761150" y="5398145"/>
                <a:ext cx="211974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𝑝</m:t>
                      </m:r>
                    </m:oMath>
                  </m:oMathPara>
                </a14:m>
                <a:endParaRPr lang="en-US" sz="2800"/>
              </a:p>
            </p:txBody>
          </p:sp>
        </mc:Choice>
        <mc:Fallback xmlns="">
          <p:sp>
            <p:nvSpPr>
              <p:cNvPr id="28" name="TextBox 27">
                <a:extLst>
                  <a:ext uri="{FF2B5EF4-FFF2-40B4-BE49-F238E27FC236}">
                    <a16:creationId xmlns:a16="http://schemas.microsoft.com/office/drawing/2014/main" id="{6BDB955E-8BAE-CA97-3457-E194A4BFB66A}"/>
                  </a:ext>
                </a:extLst>
              </p:cNvPr>
              <p:cNvSpPr txBox="1">
                <a:spLocks noRot="1" noChangeAspect="1" noMove="1" noResize="1" noEditPoints="1" noAdjustHandles="1" noChangeArrowheads="1" noChangeShapeType="1" noTextEdit="1"/>
              </p:cNvSpPr>
              <p:nvPr/>
            </p:nvSpPr>
            <p:spPr>
              <a:xfrm>
                <a:off x="8761150" y="5398145"/>
                <a:ext cx="2119746" cy="523220"/>
              </a:xfrm>
              <a:prstGeom prst="rect">
                <a:avLst/>
              </a:prstGeom>
              <a:blipFill>
                <a:blip r:embed="rId5"/>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2488311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6658-D96D-F798-AE09-F4E4CD07DF8B}"/>
              </a:ext>
            </a:extLst>
          </p:cNvPr>
          <p:cNvSpPr>
            <a:spLocks noGrp="1"/>
          </p:cNvSpPr>
          <p:nvPr>
            <p:ph type="title"/>
          </p:nvPr>
        </p:nvSpPr>
        <p:spPr/>
        <p:txBody>
          <a:bodyPr/>
          <a:lstStyle/>
          <a:p>
            <a:r>
              <a:rPr lang="en-US"/>
              <a:t>Reproductive numbers</a:t>
            </a:r>
          </a:p>
        </p:txBody>
      </p:sp>
      <p:grpSp>
        <p:nvGrpSpPr>
          <p:cNvPr id="9" name="Group 8">
            <a:extLst>
              <a:ext uri="{FF2B5EF4-FFF2-40B4-BE49-F238E27FC236}">
                <a16:creationId xmlns:a16="http://schemas.microsoft.com/office/drawing/2014/main" id="{C2B88D8E-1FC5-4147-12DB-971668B291B2}"/>
              </a:ext>
            </a:extLst>
          </p:cNvPr>
          <p:cNvGrpSpPr/>
          <p:nvPr/>
        </p:nvGrpSpPr>
        <p:grpSpPr>
          <a:xfrm>
            <a:off x="838251" y="1762624"/>
            <a:ext cx="10515496" cy="4257000"/>
            <a:chOff x="838251" y="1872794"/>
            <a:chExt cx="10515496" cy="4257000"/>
          </a:xfrm>
        </p:grpSpPr>
        <mc:AlternateContent xmlns:mc="http://schemas.openxmlformats.org/markup-compatibility/2006" xmlns:a14="http://schemas.microsoft.com/office/drawing/2010/main">
          <mc:Choice Requires="a14">
            <p:sp>
              <p:nvSpPr>
                <p:cNvPr id="10" name="Freeform: Shape 9">
                  <a:extLst>
                    <a:ext uri="{FF2B5EF4-FFF2-40B4-BE49-F238E27FC236}">
                      <a16:creationId xmlns:a16="http://schemas.microsoft.com/office/drawing/2014/main" id="{E7C7B978-5CDD-5645-1A4C-7147F415E123}"/>
                    </a:ext>
                  </a:extLst>
                </p:cNvPr>
                <p:cNvSpPr/>
                <p:nvPr/>
              </p:nvSpPr>
              <p:spPr>
                <a:xfrm>
                  <a:off x="838251"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Basic reproductive number (</a:t>
                  </a:r>
                  <a14:m>
                    <m:oMath xmlns:m="http://schemas.openxmlformats.org/officeDocument/2006/math">
                      <m:sSub>
                        <m:sSubPr>
                          <m:ctrlPr>
                            <a:rPr lang="en-US" sz="2200" b="1" i="1" kern="1200">
                              <a:latin typeface="Cambria Math" panose="02040503050406030204" pitchFamily="18" charset="0"/>
                            </a:rPr>
                          </m:ctrlPr>
                        </m:sSubPr>
                        <m:e>
                          <m:r>
                            <a:rPr lang="en-US" sz="2200" b="1" i="1" kern="1200">
                              <a:latin typeface="Cambria Math" panose="02040503050406030204" pitchFamily="18" charset="0"/>
                            </a:rPr>
                            <m:t>𝑹</m:t>
                          </m:r>
                        </m:e>
                        <m:sub>
                          <m:r>
                            <a:rPr lang="en-US" sz="2200" b="1" i="1" kern="1200">
                              <a:latin typeface="Cambria Math" panose="02040503050406030204" pitchFamily="18" charset="0"/>
                            </a:rPr>
                            <m:t>𝟎</m:t>
                          </m:r>
                        </m:sub>
                      </m:sSub>
                    </m:oMath>
                  </a14:m>
                  <a:r>
                    <a:rPr lang="en-US" sz="2200" b="1" kern="1200"/>
                    <a:t>):</a:t>
                  </a:r>
                  <a:endParaRPr lang="en-US" sz="2200" kern="1200"/>
                </a:p>
              </p:txBody>
            </p:sp>
          </mc:Choice>
          <mc:Fallback xmlns="">
            <p:sp>
              <p:nvSpPr>
                <p:cNvPr id="10" name="Freeform: Shape 9">
                  <a:extLst>
                    <a:ext uri="{FF2B5EF4-FFF2-40B4-BE49-F238E27FC236}">
                      <a16:creationId xmlns:a16="http://schemas.microsoft.com/office/drawing/2014/main" id="{E7C7B978-5CDD-5645-1A4C-7147F415E123}"/>
                    </a:ext>
                  </a:extLst>
                </p:cNvPr>
                <p:cNvSpPr>
                  <a:spLocks noRot="1" noChangeAspect="1" noMove="1" noResize="1" noEditPoints="1" noAdjustHandles="1" noChangeArrowheads="1" noChangeShapeType="1" noTextEdit="1"/>
                </p:cNvSpPr>
                <p:nvPr/>
              </p:nvSpPr>
              <p:spPr>
                <a:xfrm>
                  <a:off x="838251"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Freeform: Shape 10">
                  <a:extLst>
                    <a:ext uri="{FF2B5EF4-FFF2-40B4-BE49-F238E27FC236}">
                      <a16:creationId xmlns:a16="http://schemas.microsoft.com/office/drawing/2014/main" id="{ACE070BE-3345-2062-9631-43B1872B6A47}"/>
                    </a:ext>
                  </a:extLst>
                </p:cNvPr>
                <p:cNvSpPr/>
                <p:nvPr/>
              </p:nvSpPr>
              <p:spPr>
                <a:xfrm>
                  <a:off x="838251"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ts val="1200"/>
                    </a:spcAft>
                    <a:buChar char="•"/>
                  </a:pPr>
                  <a:r>
                    <a:rPr lang="en-US" sz="2000" kern="1200"/>
                    <a:t>Also known as: R zero, R naught, R not</a:t>
                  </a:r>
                </a:p>
                <a:p>
                  <a:pPr marL="228600" lvl="1" indent="-228600" algn="l" defTabSz="977900">
                    <a:lnSpc>
                      <a:spcPct val="90000"/>
                    </a:lnSpc>
                    <a:spcBef>
                      <a:spcPct val="0"/>
                    </a:spcBef>
                    <a:spcAft>
                      <a:spcPts val="1200"/>
                    </a:spcAft>
                    <a:buChar char="•"/>
                  </a:pPr>
                  <a:r>
                    <a:rPr lang="en-US" sz="2000" kern="1200"/>
                    <a:t>Average number of infections generated by a single infectious individual -                 </a:t>
                  </a:r>
                  <a:r>
                    <a:rPr lang="en-US" sz="2000" i="1" kern="1200"/>
                    <a:t>in a fully-susceptible population</a:t>
                  </a:r>
                </a:p>
                <a:p>
                  <a:pPr marL="228600" lvl="1" indent="-228600" algn="l" defTabSz="977900">
                    <a:lnSpc>
                      <a:spcPct val="90000"/>
                    </a:lnSpc>
                    <a:spcBef>
                      <a:spcPct val="0"/>
                    </a:spcBef>
                    <a:spcAft>
                      <a:spcPts val="1200"/>
                    </a:spcAft>
                    <a:buChar char="•"/>
                  </a:pPr>
                  <a:r>
                    <a:rPr lang="en-US" sz="2000" i="0" kern="1200"/>
                    <a:t>Fixed characteristic of a disease? (in a given setting?)</a:t>
                  </a:r>
                </a:p>
                <a:p>
                  <a:pPr marL="228600" lvl="1" indent="-228600" algn="l" defTabSz="977900">
                    <a:lnSpc>
                      <a:spcPct val="90000"/>
                    </a:lnSpc>
                    <a:spcBef>
                      <a:spcPct val="0"/>
                    </a:spcBef>
                    <a:spcAft>
                      <a:spcPts val="1200"/>
                    </a:spcAft>
                    <a:buChar char="•"/>
                  </a:pPr>
                  <a:r>
                    <a:rPr lang="en-US" sz="2000" kern="1200"/>
                    <a:t>In the SIR model, </a:t>
                  </a:r>
                  <a14:m>
                    <m:oMath xmlns:m="http://schemas.openxmlformats.org/officeDocument/2006/math">
                      <m:sSub>
                        <m:sSubPr>
                          <m:ctrlPr>
                            <a:rPr lang="en-US" sz="2000" b="0" i="1" kern="1200">
                              <a:latin typeface="Cambria Math" panose="02040503050406030204" pitchFamily="18" charset="0"/>
                            </a:rPr>
                          </m:ctrlPr>
                        </m:sSubPr>
                        <m:e>
                          <m:r>
                            <a:rPr lang="en-US" sz="2000" b="0" i="1" kern="1200">
                              <a:latin typeface="Cambria Math" panose="02040503050406030204" pitchFamily="18" charset="0"/>
                            </a:rPr>
                            <m:t>𝑅</m:t>
                          </m:r>
                        </m:e>
                        <m:sub>
                          <m:r>
                            <a:rPr lang="en-US" sz="2000" b="0" i="1" kern="1200">
                              <a:latin typeface="Cambria Math" panose="02040503050406030204" pitchFamily="18" charset="0"/>
                            </a:rPr>
                            <m:t>0</m:t>
                          </m:r>
                        </m:sub>
                      </m:sSub>
                      <m:r>
                        <a:rPr lang="en-US" sz="2000" b="0" i="1" kern="1200">
                          <a:latin typeface="Cambria Math" panose="02040503050406030204" pitchFamily="18" charset="0"/>
                        </a:rPr>
                        <m:t>=</m:t>
                      </m:r>
                      <m:f>
                        <m:fPr>
                          <m:ctrlPr>
                            <a:rPr lang="en-US" sz="2000" b="0" i="1" kern="1200">
                              <a:latin typeface="Cambria Math" panose="02040503050406030204" pitchFamily="18" charset="0"/>
                            </a:rPr>
                          </m:ctrlPr>
                        </m:fPr>
                        <m:num>
                          <m:r>
                            <a:rPr lang="en-US" sz="2000" b="0" i="1" kern="1200">
                              <a:latin typeface="Cambria Math" panose="02040503050406030204" pitchFamily="18" charset="0"/>
                            </a:rPr>
                            <m:t>𝛽</m:t>
                          </m:r>
                        </m:num>
                        <m:den>
                          <m:r>
                            <a:rPr lang="en-US" sz="2000" b="0" i="1" kern="1200">
                              <a:latin typeface="Cambria Math" panose="02040503050406030204" pitchFamily="18" charset="0"/>
                            </a:rPr>
                            <m:t>𝛾</m:t>
                          </m:r>
                        </m:den>
                      </m:f>
                    </m:oMath>
                  </a14:m>
                  <a:endParaRPr lang="en-US" sz="2000" kern="1200"/>
                </a:p>
                <a:p>
                  <a:pPr marL="228600" lvl="1" indent="-228600" algn="l" defTabSz="977900">
                    <a:lnSpc>
                      <a:spcPct val="90000"/>
                    </a:lnSpc>
                    <a:spcBef>
                      <a:spcPct val="0"/>
                    </a:spcBef>
                    <a:spcAft>
                      <a:spcPts val="1200"/>
                    </a:spcAft>
                    <a:buChar char="•"/>
                  </a:pPr>
                  <a:r>
                    <a:rPr lang="en-US" sz="2000" kern="1200"/>
                    <a:t>An epidemic can occur if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𝑅</m:t>
                          </m:r>
                        </m:e>
                        <m:sub>
                          <m:r>
                            <a:rPr lang="en-US" sz="2000" i="1" kern="1200">
                              <a:latin typeface="Cambria Math" panose="02040503050406030204" pitchFamily="18" charset="0"/>
                            </a:rPr>
                            <m:t>0</m:t>
                          </m:r>
                        </m:sub>
                      </m:sSub>
                      <m:r>
                        <a:rPr lang="en-US" sz="2000" b="0" i="1" kern="1200">
                          <a:latin typeface="Cambria Math" panose="02040503050406030204" pitchFamily="18" charset="0"/>
                        </a:rPr>
                        <m:t>&gt;1</m:t>
                      </m:r>
                    </m:oMath>
                  </a14:m>
                  <a:r>
                    <a:rPr lang="en-US" sz="2000" kern="1200"/>
                    <a:t> and </a:t>
                  </a:r>
                  <a14:m>
                    <m:oMath xmlns:m="http://schemas.openxmlformats.org/officeDocument/2006/math">
                      <m:r>
                        <a:rPr lang="en-US" sz="2000" b="0" i="1" kern="1200" smtClean="0">
                          <a:latin typeface="Cambria Math" panose="02040503050406030204" pitchFamily="18" charset="0"/>
                        </a:rPr>
                        <m:t>𝑆</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0</m:t>
                          </m:r>
                        </m:e>
                      </m:d>
                      <m:r>
                        <a:rPr lang="en-US" sz="2000" b="0" i="1" kern="1200" smtClean="0">
                          <a:latin typeface="Cambria Math" panose="02040503050406030204" pitchFamily="18" charset="0"/>
                        </a:rPr>
                        <m:t>&gt;</m:t>
                      </m:r>
                      <m:f>
                        <m:fPr>
                          <m:ctrlPr>
                            <a:rPr lang="en-US" sz="2000" b="0" i="1" kern="1200" smtClean="0">
                              <a:latin typeface="Cambria Math" panose="02040503050406030204" pitchFamily="18" charset="0"/>
                            </a:rPr>
                          </m:ctrlPr>
                        </m:fPr>
                        <m:num>
                          <m:r>
                            <a:rPr lang="en-US" sz="2000" b="0" i="1" kern="1200" smtClean="0">
                              <a:latin typeface="Cambria Math" panose="02040503050406030204" pitchFamily="18" charset="0"/>
                            </a:rPr>
                            <m:t>1</m:t>
                          </m:r>
                        </m:num>
                        <m:den>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0</m:t>
                              </m:r>
                            </m:sub>
                          </m:sSub>
                        </m:den>
                      </m:f>
                    </m:oMath>
                  </a14:m>
                  <a:endParaRPr lang="en-US" sz="2000" kern="1200"/>
                </a:p>
              </p:txBody>
            </p:sp>
          </mc:Choice>
          <mc:Fallback xmlns="">
            <p:sp>
              <p:nvSpPr>
                <p:cNvPr id="11" name="Freeform: Shape 10">
                  <a:extLst>
                    <a:ext uri="{FF2B5EF4-FFF2-40B4-BE49-F238E27FC236}">
                      <a16:creationId xmlns:a16="http://schemas.microsoft.com/office/drawing/2014/main" id="{ACE070BE-3345-2062-9631-43B1872B6A47}"/>
                    </a:ext>
                  </a:extLst>
                </p:cNvPr>
                <p:cNvSpPr>
                  <a:spLocks noRot="1" noChangeAspect="1" noMove="1" noResize="1" noEditPoints="1" noAdjustHandles="1" noChangeArrowheads="1" noChangeShapeType="1" noTextEdit="1"/>
                </p:cNvSpPr>
                <p:nvPr/>
              </p:nvSpPr>
              <p:spPr>
                <a:xfrm>
                  <a:off x="838251"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blipFill>
                  <a:blip r:embed="rId4"/>
                  <a:stretch>
                    <a:fillRect l="-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Freeform: Shape 11">
                  <a:extLst>
                    <a:ext uri="{FF2B5EF4-FFF2-40B4-BE49-F238E27FC236}">
                      <a16:creationId xmlns:a16="http://schemas.microsoft.com/office/drawing/2014/main" id="{73586234-11DF-2104-18F4-BA22A68D44F3}"/>
                    </a:ext>
                  </a:extLst>
                </p:cNvPr>
                <p:cNvSpPr/>
                <p:nvPr/>
              </p:nvSpPr>
              <p:spPr>
                <a:xfrm>
                  <a:off x="6588640"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Effective reproductive number (</a:t>
                  </a:r>
                  <a14:m>
                    <m:oMath xmlns:m="http://schemas.openxmlformats.org/officeDocument/2006/math">
                      <m:sSub>
                        <m:sSubPr>
                          <m:ctrlPr>
                            <a:rPr lang="en-US" sz="2200" b="1" i="1" kern="1200">
                              <a:latin typeface="Cambria Math" panose="02040503050406030204" pitchFamily="18" charset="0"/>
                            </a:rPr>
                          </m:ctrlPr>
                        </m:sSubPr>
                        <m:e>
                          <m:r>
                            <a:rPr lang="en-US" sz="2200" b="1" i="1" kern="1200">
                              <a:latin typeface="Cambria Math" panose="02040503050406030204" pitchFamily="18" charset="0"/>
                            </a:rPr>
                            <m:t>𝑹</m:t>
                          </m:r>
                        </m:e>
                        <m:sub>
                          <m:r>
                            <a:rPr lang="en-US" sz="2200" b="1" i="1" kern="1200" smtClean="0">
                              <a:latin typeface="Cambria Math" panose="02040503050406030204" pitchFamily="18" charset="0"/>
                            </a:rPr>
                            <m:t>𝒕</m:t>
                          </m:r>
                        </m:sub>
                      </m:sSub>
                    </m:oMath>
                  </a14:m>
                  <a:r>
                    <a:rPr lang="en-US" sz="2200" b="1" kern="1200"/>
                    <a:t>):</a:t>
                  </a:r>
                  <a:endParaRPr lang="en-US" sz="2200" kern="1200"/>
                </a:p>
              </p:txBody>
            </p:sp>
          </mc:Choice>
          <mc:Fallback xmlns="">
            <p:sp>
              <p:nvSpPr>
                <p:cNvPr id="12" name="Freeform: Shape 11">
                  <a:extLst>
                    <a:ext uri="{FF2B5EF4-FFF2-40B4-BE49-F238E27FC236}">
                      <a16:creationId xmlns:a16="http://schemas.microsoft.com/office/drawing/2014/main" id="{73586234-11DF-2104-18F4-BA22A68D44F3}"/>
                    </a:ext>
                  </a:extLst>
                </p:cNvPr>
                <p:cNvSpPr>
                  <a:spLocks noRot="1" noChangeAspect="1" noMove="1" noResize="1" noEditPoints="1" noAdjustHandles="1" noChangeArrowheads="1" noChangeShapeType="1" noTextEdit="1"/>
                </p:cNvSpPr>
                <p:nvPr/>
              </p:nvSpPr>
              <p:spPr>
                <a:xfrm>
                  <a:off x="6588640"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blipFill>
                  <a:blip r:embed="rId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Freeform: Shape 12">
                  <a:extLst>
                    <a:ext uri="{FF2B5EF4-FFF2-40B4-BE49-F238E27FC236}">
                      <a16:creationId xmlns:a16="http://schemas.microsoft.com/office/drawing/2014/main" id="{5C487B39-C36B-678A-E885-33DE7FC2F708}"/>
                    </a:ext>
                  </a:extLst>
                </p:cNvPr>
                <p:cNvSpPr/>
                <p:nvPr/>
              </p:nvSpPr>
              <p:spPr>
                <a:xfrm>
                  <a:off x="6588640"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solidFill>
                  <a:schemeClr val="accent4">
                    <a:lumMod val="20000"/>
                    <a:lumOff val="80000"/>
                    <a:alpha val="90000"/>
                  </a:schemeClr>
                </a:solidFill>
                <a:ln>
                  <a:solidFill>
                    <a:schemeClr val="accent4">
                      <a:lumMod val="20000"/>
                      <a:lumOff val="80000"/>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ts val="1200"/>
                    </a:spcAft>
                    <a:buChar char="•"/>
                  </a:pPr>
                  <a:r>
                    <a:rPr lang="en-US" sz="2000" kern="1200"/>
                    <a:t>Also known as: Re, R(t)</a:t>
                  </a:r>
                </a:p>
                <a:p>
                  <a:pPr marL="228600" lvl="1" indent="-228600" algn="l" defTabSz="977900">
                    <a:lnSpc>
                      <a:spcPct val="90000"/>
                    </a:lnSpc>
                    <a:spcBef>
                      <a:spcPct val="0"/>
                    </a:spcBef>
                    <a:spcAft>
                      <a:spcPts val="1200"/>
                    </a:spcAft>
                    <a:buChar char="•"/>
                  </a:pPr>
                  <a:r>
                    <a:rPr lang="en-US" sz="2000" kern="1200"/>
                    <a:t>Average number of infections generated by a single infectious individual -                </a:t>
                  </a:r>
                  <a:r>
                    <a:rPr lang="en-US" sz="2000" i="1" kern="1200"/>
                    <a:t>in the current population</a:t>
                  </a:r>
                  <a:endParaRPr lang="en-US" sz="2000" kern="1200"/>
                </a:p>
                <a:p>
                  <a:pPr marL="228600" lvl="1" indent="-228600" algn="l" defTabSz="977900">
                    <a:lnSpc>
                      <a:spcPct val="90000"/>
                    </a:lnSpc>
                    <a:spcBef>
                      <a:spcPct val="0"/>
                    </a:spcBef>
                    <a:spcAft>
                      <a:spcPts val="1200"/>
                    </a:spcAft>
                    <a:buChar char="•"/>
                  </a:pPr>
                  <a:r>
                    <a:rPr lang="en-US" sz="2000" kern="1200"/>
                    <a:t>Time-varying, based on changing population immunity</a:t>
                  </a:r>
                </a:p>
                <a:p>
                  <a:pPr marL="228600" lvl="1" indent="-228600" algn="l" defTabSz="977900">
                    <a:lnSpc>
                      <a:spcPct val="90000"/>
                    </a:lnSpc>
                    <a:spcBef>
                      <a:spcPts val="600"/>
                    </a:spcBef>
                    <a:spcAft>
                      <a:spcPts val="1200"/>
                    </a:spcAft>
                    <a:buChar char="•"/>
                  </a:pPr>
                  <a:r>
                    <a:rPr lang="en-US" sz="2000" kern="1200"/>
                    <a:t>In the SIR model, </a:t>
                  </a:r>
                  <a14:m>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𝑒</m:t>
                          </m:r>
                        </m:sub>
                      </m:sSub>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𝑡</m:t>
                          </m:r>
                        </m:e>
                      </m:d>
                      <m:r>
                        <a:rPr lang="en-US" sz="2000" b="0" i="1" kern="1200" smtClean="0">
                          <a:latin typeface="Cambria Math" panose="02040503050406030204" pitchFamily="18" charset="0"/>
                        </a:rPr>
                        <m:t>=</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0</m:t>
                          </m:r>
                        </m:sub>
                      </m:sSub>
                      <m:r>
                        <a:rPr lang="en-US" sz="2000" b="0" i="1" kern="1200" smtClean="0">
                          <a:latin typeface="Cambria Math" panose="02040503050406030204" pitchFamily="18" charset="0"/>
                        </a:rPr>
                        <m:t>𝑆</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𝑡</m:t>
                      </m:r>
                      <m:r>
                        <a:rPr lang="en-US" sz="2000" b="0" i="1" kern="1200" smtClean="0">
                          <a:latin typeface="Cambria Math" panose="02040503050406030204" pitchFamily="18" charset="0"/>
                        </a:rPr>
                        <m:t>)</m:t>
                      </m:r>
                    </m:oMath>
                  </a14:m>
                  <a:endParaRPr lang="en-US" sz="2000" kern="1200"/>
                </a:p>
                <a:p>
                  <a:pPr marL="228600" lvl="1" indent="-228600" defTabSz="977900">
                    <a:lnSpc>
                      <a:spcPct val="90000"/>
                    </a:lnSpc>
                    <a:spcBef>
                      <a:spcPts val="600"/>
                    </a:spcBef>
                    <a:spcAft>
                      <a:spcPts val="1200"/>
                    </a:spcAft>
                    <a:buChar char="•"/>
                  </a:pPr>
                  <a:r>
                    <a:rPr lang="en-US" sz="2000" kern="1200"/>
                    <a:t>Infections grow while </a:t>
                  </a:r>
                  <a14:m>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𝑒</m:t>
                          </m:r>
                        </m:sub>
                      </m:sSub>
                    </m:oMath>
                  </a14:m>
                  <a:r>
                    <a:rPr lang="en-US" sz="2000" kern="1200"/>
                    <a:t> &gt; 1 (i.e., while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𝛾</m:t>
                          </m:r>
                        </m:num>
                        <m:den>
                          <m:r>
                            <a:rPr lang="en-US" sz="2000" b="0" i="1" smtClean="0">
                              <a:latin typeface="Cambria Math" panose="02040503050406030204" pitchFamily="18" charset="0"/>
                            </a:rPr>
                            <m:t>𝛽</m:t>
                          </m:r>
                        </m:den>
                      </m:f>
                      <m:r>
                        <a:rPr lang="en-US" sz="2000" b="0" i="1" smtClean="0">
                          <a:latin typeface="Cambria Math" panose="02040503050406030204" pitchFamily="18" charset="0"/>
                        </a:rPr>
                        <m:t>&lt;</m:t>
                      </m:r>
                      <m:r>
                        <a:rPr lang="en-US" sz="2000" b="0" i="1" smtClean="0">
                          <a:latin typeface="Cambria Math" panose="02040503050406030204" pitchFamily="18" charset="0"/>
                        </a:rPr>
                        <m:t>𝑆</m:t>
                      </m:r>
                    </m:oMath>
                  </a14:m>
                  <a:r>
                    <a:rPr lang="en-US" sz="2000" kern="1200"/>
                    <a:t>)</a:t>
                  </a:r>
                </a:p>
              </p:txBody>
            </p:sp>
          </mc:Choice>
          <mc:Fallback xmlns="">
            <p:sp>
              <p:nvSpPr>
                <p:cNvPr id="13" name="Freeform: Shape 12">
                  <a:extLst>
                    <a:ext uri="{FF2B5EF4-FFF2-40B4-BE49-F238E27FC236}">
                      <a16:creationId xmlns:a16="http://schemas.microsoft.com/office/drawing/2014/main" id="{5C487B39-C36B-678A-E885-33DE7FC2F708}"/>
                    </a:ext>
                  </a:extLst>
                </p:cNvPr>
                <p:cNvSpPr>
                  <a:spLocks noRot="1" noChangeAspect="1" noMove="1" noResize="1" noEditPoints="1" noAdjustHandles="1" noChangeArrowheads="1" noChangeShapeType="1" noTextEdit="1"/>
                </p:cNvSpPr>
                <p:nvPr/>
              </p:nvSpPr>
              <p:spPr>
                <a:xfrm>
                  <a:off x="6588640"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blipFill>
                  <a:blip r:embed="rId6"/>
                  <a:stretch>
                    <a:fillRect l="-531"/>
                  </a:stretch>
                </a:blipFill>
                <a:ln>
                  <a:solidFill>
                    <a:schemeClr val="accent4">
                      <a:lumMod val="20000"/>
                      <a:lumOff val="80000"/>
                      <a:alpha val="90000"/>
                    </a:schemeClr>
                  </a:solidFill>
                </a:ln>
              </p:spPr>
              <p:txBody>
                <a:bodyPr/>
                <a:lstStyle/>
                <a:p>
                  <a:r>
                    <a:rPr lang="en-US">
                      <a:noFill/>
                    </a:rPr>
                    <a:t> </a:t>
                  </a:r>
                </a:p>
              </p:txBody>
            </p:sp>
          </mc:Fallback>
        </mc:AlternateContent>
      </p:grpSp>
      <p:cxnSp>
        <p:nvCxnSpPr>
          <p:cNvPr id="15" name="Straight Arrow Connector 14">
            <a:extLst>
              <a:ext uri="{FF2B5EF4-FFF2-40B4-BE49-F238E27FC236}">
                <a16:creationId xmlns:a16="http://schemas.microsoft.com/office/drawing/2014/main" id="{ECBC6515-9FD5-2231-6075-C3C590687C76}"/>
              </a:ext>
            </a:extLst>
          </p:cNvPr>
          <p:cNvCxnSpPr>
            <a:cxnSpLocks/>
          </p:cNvCxnSpPr>
          <p:nvPr/>
        </p:nvCxnSpPr>
        <p:spPr>
          <a:xfrm flipH="1" flipV="1">
            <a:off x="2456761" y="5700609"/>
            <a:ext cx="510655" cy="536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AE87DCD-1C18-3FC2-3375-704D8C8319F0}"/>
              </a:ext>
            </a:extLst>
          </p:cNvPr>
          <p:cNvCxnSpPr>
            <a:cxnSpLocks/>
          </p:cNvCxnSpPr>
          <p:nvPr/>
        </p:nvCxnSpPr>
        <p:spPr>
          <a:xfrm flipV="1">
            <a:off x="6096000" y="5751279"/>
            <a:ext cx="687273" cy="536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2F675F-4C81-53AA-020C-2C0B2F2AA39B}"/>
                  </a:ext>
                </a:extLst>
              </p:cNvPr>
              <p:cNvSpPr txBox="1"/>
              <p:nvPr/>
            </p:nvSpPr>
            <p:spPr>
              <a:xfrm>
                <a:off x="2326047" y="6218276"/>
                <a:ext cx="4336767" cy="491288"/>
              </a:xfrm>
              <a:prstGeom prst="rect">
                <a:avLst/>
              </a:prstGeom>
              <a:noFill/>
            </p:spPr>
            <p:txBody>
              <a:bodyPr wrap="square" rtlCol="0">
                <a:spAutoFit/>
              </a:bodyPr>
              <a:lstStyle/>
              <a:p>
                <a:r>
                  <a:rPr lang="en-US"/>
                  <a:t>Based on conditions under which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r>
                      <a:rPr lang="en-US" b="0" i="1" smtClean="0">
                        <a:latin typeface="Cambria Math" panose="02040503050406030204" pitchFamily="18" charset="0"/>
                      </a:rPr>
                      <m:t>&gt;0</m:t>
                    </m:r>
                  </m:oMath>
                </a14:m>
                <a:endParaRPr lang="en-US"/>
              </a:p>
            </p:txBody>
          </p:sp>
        </mc:Choice>
        <mc:Fallback xmlns="">
          <p:sp>
            <p:nvSpPr>
              <p:cNvPr id="20" name="TextBox 19">
                <a:extLst>
                  <a:ext uri="{FF2B5EF4-FFF2-40B4-BE49-F238E27FC236}">
                    <a16:creationId xmlns:a16="http://schemas.microsoft.com/office/drawing/2014/main" id="{4A2F675F-4C81-53AA-020C-2C0B2F2AA39B}"/>
                  </a:ext>
                </a:extLst>
              </p:cNvPr>
              <p:cNvSpPr txBox="1">
                <a:spLocks noRot="1" noChangeAspect="1" noMove="1" noResize="1" noEditPoints="1" noAdjustHandles="1" noChangeArrowheads="1" noChangeShapeType="1" noTextEdit="1"/>
              </p:cNvSpPr>
              <p:nvPr/>
            </p:nvSpPr>
            <p:spPr>
              <a:xfrm>
                <a:off x="2326047" y="6218276"/>
                <a:ext cx="4336767" cy="491288"/>
              </a:xfrm>
              <a:prstGeom prst="rect">
                <a:avLst/>
              </a:prstGeom>
              <a:blipFill>
                <a:blip r:embed="rId7"/>
                <a:stretch>
                  <a:fillRect l="-1170" b="-750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257FEB5-FCB9-FE4C-9117-3C05BADA18DD}"/>
              </a:ext>
            </a:extLst>
          </p:cNvPr>
          <p:cNvSpPr/>
          <p:nvPr/>
        </p:nvSpPr>
        <p:spPr>
          <a:xfrm>
            <a:off x="479571" y="2413001"/>
            <a:ext cx="11232858" cy="4313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200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6658-D96D-F798-AE09-F4E4CD07DF8B}"/>
              </a:ext>
            </a:extLst>
          </p:cNvPr>
          <p:cNvSpPr>
            <a:spLocks noGrp="1"/>
          </p:cNvSpPr>
          <p:nvPr>
            <p:ph type="title"/>
          </p:nvPr>
        </p:nvSpPr>
        <p:spPr/>
        <p:txBody>
          <a:bodyPr/>
          <a:lstStyle/>
          <a:p>
            <a:r>
              <a:rPr lang="en-US"/>
              <a:t>Reproductive numbers</a:t>
            </a:r>
          </a:p>
        </p:txBody>
      </p:sp>
      <p:grpSp>
        <p:nvGrpSpPr>
          <p:cNvPr id="9" name="Group 8">
            <a:extLst>
              <a:ext uri="{FF2B5EF4-FFF2-40B4-BE49-F238E27FC236}">
                <a16:creationId xmlns:a16="http://schemas.microsoft.com/office/drawing/2014/main" id="{C2B88D8E-1FC5-4147-12DB-971668B291B2}"/>
              </a:ext>
            </a:extLst>
          </p:cNvPr>
          <p:cNvGrpSpPr/>
          <p:nvPr/>
        </p:nvGrpSpPr>
        <p:grpSpPr>
          <a:xfrm>
            <a:off x="838251" y="1762624"/>
            <a:ext cx="10515496" cy="4257000"/>
            <a:chOff x="838251" y="1872794"/>
            <a:chExt cx="10515496" cy="4257000"/>
          </a:xfrm>
        </p:grpSpPr>
        <mc:AlternateContent xmlns:mc="http://schemas.openxmlformats.org/markup-compatibility/2006" xmlns:a14="http://schemas.microsoft.com/office/drawing/2010/main">
          <mc:Choice Requires="a14">
            <p:sp>
              <p:nvSpPr>
                <p:cNvPr id="10" name="Freeform: Shape 9">
                  <a:extLst>
                    <a:ext uri="{FF2B5EF4-FFF2-40B4-BE49-F238E27FC236}">
                      <a16:creationId xmlns:a16="http://schemas.microsoft.com/office/drawing/2014/main" id="{E7C7B978-5CDD-5645-1A4C-7147F415E123}"/>
                    </a:ext>
                  </a:extLst>
                </p:cNvPr>
                <p:cNvSpPr/>
                <p:nvPr/>
              </p:nvSpPr>
              <p:spPr>
                <a:xfrm>
                  <a:off x="838251"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Basic reproductive number (</a:t>
                  </a:r>
                  <a14:m>
                    <m:oMath xmlns:m="http://schemas.openxmlformats.org/officeDocument/2006/math">
                      <m:sSub>
                        <m:sSubPr>
                          <m:ctrlPr>
                            <a:rPr lang="en-US" sz="2200" b="1" i="1" kern="1200">
                              <a:latin typeface="Cambria Math" panose="02040503050406030204" pitchFamily="18" charset="0"/>
                            </a:rPr>
                          </m:ctrlPr>
                        </m:sSubPr>
                        <m:e>
                          <m:r>
                            <a:rPr lang="en-US" sz="2200" b="1" i="1" kern="1200">
                              <a:latin typeface="Cambria Math" panose="02040503050406030204" pitchFamily="18" charset="0"/>
                            </a:rPr>
                            <m:t>𝑹</m:t>
                          </m:r>
                        </m:e>
                        <m:sub>
                          <m:r>
                            <a:rPr lang="en-US" sz="2200" b="1" i="1" kern="1200">
                              <a:latin typeface="Cambria Math" panose="02040503050406030204" pitchFamily="18" charset="0"/>
                            </a:rPr>
                            <m:t>𝟎</m:t>
                          </m:r>
                        </m:sub>
                      </m:sSub>
                    </m:oMath>
                  </a14:m>
                  <a:r>
                    <a:rPr lang="en-US" sz="2200" b="1" kern="1200"/>
                    <a:t>):</a:t>
                  </a:r>
                  <a:endParaRPr lang="en-US" sz="2200" kern="1200"/>
                </a:p>
              </p:txBody>
            </p:sp>
          </mc:Choice>
          <mc:Fallback xmlns="">
            <p:sp>
              <p:nvSpPr>
                <p:cNvPr id="10" name="Freeform: Shape 9">
                  <a:extLst>
                    <a:ext uri="{FF2B5EF4-FFF2-40B4-BE49-F238E27FC236}">
                      <a16:creationId xmlns:a16="http://schemas.microsoft.com/office/drawing/2014/main" id="{E7C7B978-5CDD-5645-1A4C-7147F415E123}"/>
                    </a:ext>
                  </a:extLst>
                </p:cNvPr>
                <p:cNvSpPr>
                  <a:spLocks noRot="1" noChangeAspect="1" noMove="1" noResize="1" noEditPoints="1" noAdjustHandles="1" noChangeArrowheads="1" noChangeShapeType="1" noTextEdit="1"/>
                </p:cNvSpPr>
                <p:nvPr/>
              </p:nvSpPr>
              <p:spPr>
                <a:xfrm>
                  <a:off x="838251"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Freeform: Shape 10">
                  <a:extLst>
                    <a:ext uri="{FF2B5EF4-FFF2-40B4-BE49-F238E27FC236}">
                      <a16:creationId xmlns:a16="http://schemas.microsoft.com/office/drawing/2014/main" id="{ACE070BE-3345-2062-9631-43B1872B6A47}"/>
                    </a:ext>
                  </a:extLst>
                </p:cNvPr>
                <p:cNvSpPr/>
                <p:nvPr/>
              </p:nvSpPr>
              <p:spPr>
                <a:xfrm>
                  <a:off x="838251"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ts val="1200"/>
                    </a:spcAft>
                    <a:buChar char="•"/>
                  </a:pPr>
                  <a:r>
                    <a:rPr lang="en-US" sz="2000" kern="1200" dirty="0"/>
                    <a:t>Also known as: R zero, R naught, R not</a:t>
                  </a:r>
                </a:p>
                <a:p>
                  <a:pPr marL="228600" lvl="1" indent="-228600" algn="l" defTabSz="977900">
                    <a:lnSpc>
                      <a:spcPct val="90000"/>
                    </a:lnSpc>
                    <a:spcBef>
                      <a:spcPct val="0"/>
                    </a:spcBef>
                    <a:spcAft>
                      <a:spcPts val="1200"/>
                    </a:spcAft>
                    <a:buChar char="•"/>
                  </a:pPr>
                  <a:r>
                    <a:rPr lang="en-US" sz="2000" kern="1200" dirty="0"/>
                    <a:t>Average number of infections generated by a single infectious individual -                 </a:t>
                  </a:r>
                  <a:r>
                    <a:rPr lang="en-US" sz="2000" i="1" kern="1200" dirty="0"/>
                    <a:t>in a fully-susceptible population</a:t>
                  </a:r>
                </a:p>
                <a:p>
                  <a:pPr marL="228600" lvl="1" indent="-228600" algn="l" defTabSz="977900">
                    <a:lnSpc>
                      <a:spcPct val="90000"/>
                    </a:lnSpc>
                    <a:spcBef>
                      <a:spcPct val="0"/>
                    </a:spcBef>
                    <a:spcAft>
                      <a:spcPts val="1200"/>
                    </a:spcAft>
                    <a:buChar char="•"/>
                  </a:pPr>
                  <a:r>
                    <a:rPr lang="en-US" sz="2000" i="0" kern="1200" dirty="0"/>
                    <a:t>Fixed characteristic of a disease? (in a given setting?)</a:t>
                  </a:r>
                </a:p>
                <a:p>
                  <a:pPr marL="228600" lvl="1" indent="-228600" algn="l" defTabSz="977900">
                    <a:lnSpc>
                      <a:spcPct val="90000"/>
                    </a:lnSpc>
                    <a:spcBef>
                      <a:spcPct val="0"/>
                    </a:spcBef>
                    <a:spcAft>
                      <a:spcPts val="1200"/>
                    </a:spcAft>
                    <a:buChar char="•"/>
                  </a:pPr>
                  <a:r>
                    <a:rPr lang="en-US" sz="2000" kern="1200" dirty="0"/>
                    <a:t>In the SIR model, </a:t>
                  </a:r>
                  <a14:m>
                    <m:oMath xmlns:m="http://schemas.openxmlformats.org/officeDocument/2006/math">
                      <m:sSub>
                        <m:sSubPr>
                          <m:ctrlPr>
                            <a:rPr lang="en-US" sz="2000" b="0" i="1" kern="1200">
                              <a:latin typeface="Cambria Math" panose="02040503050406030204" pitchFamily="18" charset="0"/>
                            </a:rPr>
                          </m:ctrlPr>
                        </m:sSubPr>
                        <m:e>
                          <m:r>
                            <a:rPr lang="en-US" sz="2000" b="0" i="1" kern="1200">
                              <a:latin typeface="Cambria Math" panose="02040503050406030204" pitchFamily="18" charset="0"/>
                            </a:rPr>
                            <m:t>𝑅</m:t>
                          </m:r>
                        </m:e>
                        <m:sub>
                          <m:r>
                            <a:rPr lang="en-US" sz="2000" b="0" i="1" kern="1200">
                              <a:latin typeface="Cambria Math" panose="02040503050406030204" pitchFamily="18" charset="0"/>
                            </a:rPr>
                            <m:t>0</m:t>
                          </m:r>
                        </m:sub>
                      </m:sSub>
                      <m:r>
                        <a:rPr lang="en-US" sz="2000" b="0" i="1" kern="1200">
                          <a:latin typeface="Cambria Math" panose="02040503050406030204" pitchFamily="18" charset="0"/>
                        </a:rPr>
                        <m:t>=</m:t>
                      </m:r>
                      <m:f>
                        <m:fPr>
                          <m:ctrlPr>
                            <a:rPr lang="en-US" sz="2000" b="0" i="1" kern="1200">
                              <a:latin typeface="Cambria Math" panose="02040503050406030204" pitchFamily="18" charset="0"/>
                            </a:rPr>
                          </m:ctrlPr>
                        </m:fPr>
                        <m:num>
                          <m:r>
                            <a:rPr lang="en-US" sz="2000" b="0" i="1" kern="1200">
                              <a:latin typeface="Cambria Math" panose="02040503050406030204" pitchFamily="18" charset="0"/>
                            </a:rPr>
                            <m:t>𝛽</m:t>
                          </m:r>
                        </m:num>
                        <m:den>
                          <m:r>
                            <a:rPr lang="en-US" sz="2000" b="0" i="1" kern="1200">
                              <a:latin typeface="Cambria Math" panose="02040503050406030204" pitchFamily="18" charset="0"/>
                            </a:rPr>
                            <m:t>𝛾</m:t>
                          </m:r>
                        </m:den>
                      </m:f>
                    </m:oMath>
                  </a14:m>
                  <a:endParaRPr lang="en-US" sz="2000" kern="1200" dirty="0"/>
                </a:p>
                <a:p>
                  <a:pPr marL="228600" lvl="1" indent="-228600" algn="l" defTabSz="977900">
                    <a:lnSpc>
                      <a:spcPct val="90000"/>
                    </a:lnSpc>
                    <a:spcBef>
                      <a:spcPct val="0"/>
                    </a:spcBef>
                    <a:spcAft>
                      <a:spcPts val="1200"/>
                    </a:spcAft>
                    <a:buChar char="•"/>
                  </a:pPr>
                  <a:r>
                    <a:rPr lang="en-US" sz="2000" kern="1200" dirty="0"/>
                    <a:t>An epidemic can occur if </a:t>
                  </a:r>
                  <a14:m>
                    <m:oMath xmlns:m="http://schemas.openxmlformats.org/officeDocument/2006/math">
                      <m:sSub>
                        <m:sSubPr>
                          <m:ctrlPr>
                            <a:rPr lang="en-US" sz="2000" i="1" kern="1200">
                              <a:latin typeface="Cambria Math" panose="02040503050406030204" pitchFamily="18" charset="0"/>
                            </a:rPr>
                          </m:ctrlPr>
                        </m:sSubPr>
                        <m:e>
                          <m:r>
                            <a:rPr lang="en-US" sz="2000" i="1" kern="1200">
                              <a:latin typeface="Cambria Math" panose="02040503050406030204" pitchFamily="18" charset="0"/>
                            </a:rPr>
                            <m:t>𝑅</m:t>
                          </m:r>
                        </m:e>
                        <m:sub>
                          <m:r>
                            <a:rPr lang="en-US" sz="2000" i="1" kern="1200">
                              <a:latin typeface="Cambria Math" panose="02040503050406030204" pitchFamily="18" charset="0"/>
                            </a:rPr>
                            <m:t>0</m:t>
                          </m:r>
                        </m:sub>
                      </m:sSub>
                      <m:r>
                        <a:rPr lang="en-US" sz="2000" b="0" i="1" kern="1200">
                          <a:latin typeface="Cambria Math" panose="02040503050406030204" pitchFamily="18" charset="0"/>
                        </a:rPr>
                        <m:t>&gt;1</m:t>
                      </m:r>
                    </m:oMath>
                  </a14:m>
                  <a:r>
                    <a:rPr lang="en-US" sz="2000" kern="1200" dirty="0"/>
                    <a:t> and </a:t>
                  </a:r>
                  <a14:m>
                    <m:oMath xmlns:m="http://schemas.openxmlformats.org/officeDocument/2006/math">
                      <m:r>
                        <a:rPr lang="en-US" sz="2000" b="0" i="1" kern="1200" smtClean="0">
                          <a:latin typeface="Cambria Math" panose="02040503050406030204" pitchFamily="18" charset="0"/>
                        </a:rPr>
                        <m:t>𝑆</m:t>
                      </m:r>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0</m:t>
                          </m:r>
                        </m:e>
                      </m:d>
                      <m:r>
                        <a:rPr lang="en-US" sz="2000" b="0" i="1" kern="1200" smtClean="0">
                          <a:latin typeface="Cambria Math" panose="02040503050406030204" pitchFamily="18" charset="0"/>
                        </a:rPr>
                        <m:t>/</m:t>
                      </m:r>
                      <m:r>
                        <a:rPr lang="en-US" sz="2000" b="0" i="1" kern="1200" smtClean="0">
                          <a:latin typeface="Cambria Math" panose="02040503050406030204" pitchFamily="18" charset="0"/>
                        </a:rPr>
                        <m:t>𝑁</m:t>
                      </m:r>
                      <m:r>
                        <a:rPr lang="en-US" sz="2000" b="0" i="1" kern="1200" smtClean="0">
                          <a:latin typeface="Cambria Math" panose="02040503050406030204" pitchFamily="18" charset="0"/>
                        </a:rPr>
                        <m:t>&gt;</m:t>
                      </m:r>
                      <m:f>
                        <m:fPr>
                          <m:ctrlPr>
                            <a:rPr lang="en-US" sz="2000" b="0" i="1" kern="1200" smtClean="0">
                              <a:latin typeface="Cambria Math" panose="02040503050406030204" pitchFamily="18" charset="0"/>
                            </a:rPr>
                          </m:ctrlPr>
                        </m:fPr>
                        <m:num>
                          <m:r>
                            <a:rPr lang="en-US" sz="2000" b="0" i="1" kern="1200" smtClean="0">
                              <a:latin typeface="Cambria Math" panose="02040503050406030204" pitchFamily="18" charset="0"/>
                            </a:rPr>
                            <m:t>1</m:t>
                          </m:r>
                        </m:num>
                        <m:den>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0</m:t>
                              </m:r>
                            </m:sub>
                          </m:sSub>
                        </m:den>
                      </m:f>
                    </m:oMath>
                  </a14:m>
                  <a:endParaRPr lang="en-US" sz="2000" kern="1200" dirty="0"/>
                </a:p>
              </p:txBody>
            </p:sp>
          </mc:Choice>
          <mc:Fallback xmlns="">
            <p:sp>
              <p:nvSpPr>
                <p:cNvPr id="11" name="Freeform: Shape 10">
                  <a:extLst>
                    <a:ext uri="{FF2B5EF4-FFF2-40B4-BE49-F238E27FC236}">
                      <a16:creationId xmlns:a16="http://schemas.microsoft.com/office/drawing/2014/main" id="{ACE070BE-3345-2062-9631-43B1872B6A47}"/>
                    </a:ext>
                  </a:extLst>
                </p:cNvPr>
                <p:cNvSpPr>
                  <a:spLocks noRot="1" noChangeAspect="1" noMove="1" noResize="1" noEditPoints="1" noAdjustHandles="1" noChangeArrowheads="1" noChangeShapeType="1" noTextEdit="1"/>
                </p:cNvSpPr>
                <p:nvPr/>
              </p:nvSpPr>
              <p:spPr>
                <a:xfrm>
                  <a:off x="838251"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blipFill>
                  <a:blip r:embed="rId4"/>
                  <a:stretch>
                    <a:fillRect l="-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Freeform: Shape 11">
                  <a:extLst>
                    <a:ext uri="{FF2B5EF4-FFF2-40B4-BE49-F238E27FC236}">
                      <a16:creationId xmlns:a16="http://schemas.microsoft.com/office/drawing/2014/main" id="{73586234-11DF-2104-18F4-BA22A68D44F3}"/>
                    </a:ext>
                  </a:extLst>
                </p:cNvPr>
                <p:cNvSpPr/>
                <p:nvPr/>
              </p:nvSpPr>
              <p:spPr>
                <a:xfrm>
                  <a:off x="6588640"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1" kern="1200"/>
                    <a:t>Effective reproductive number (</a:t>
                  </a:r>
                  <a14:m>
                    <m:oMath xmlns:m="http://schemas.openxmlformats.org/officeDocument/2006/math">
                      <m:sSub>
                        <m:sSubPr>
                          <m:ctrlPr>
                            <a:rPr lang="en-US" sz="2200" b="1" i="1" kern="1200">
                              <a:latin typeface="Cambria Math" panose="02040503050406030204" pitchFamily="18" charset="0"/>
                            </a:rPr>
                          </m:ctrlPr>
                        </m:sSubPr>
                        <m:e>
                          <m:r>
                            <a:rPr lang="en-US" sz="2200" b="1" i="1" kern="1200">
                              <a:latin typeface="Cambria Math" panose="02040503050406030204" pitchFamily="18" charset="0"/>
                            </a:rPr>
                            <m:t>𝑹</m:t>
                          </m:r>
                        </m:e>
                        <m:sub>
                          <m:r>
                            <a:rPr lang="en-US" sz="2200" b="1" i="1" kern="1200" smtClean="0">
                              <a:latin typeface="Cambria Math" panose="02040503050406030204" pitchFamily="18" charset="0"/>
                            </a:rPr>
                            <m:t>𝒕</m:t>
                          </m:r>
                        </m:sub>
                      </m:sSub>
                    </m:oMath>
                  </a14:m>
                  <a:r>
                    <a:rPr lang="en-US" sz="2200" b="1" kern="1200"/>
                    <a:t>):</a:t>
                  </a:r>
                  <a:endParaRPr lang="en-US" sz="2200" kern="1200"/>
                </a:p>
              </p:txBody>
            </p:sp>
          </mc:Choice>
          <mc:Fallback xmlns="">
            <p:sp>
              <p:nvSpPr>
                <p:cNvPr id="12" name="Freeform: Shape 11">
                  <a:extLst>
                    <a:ext uri="{FF2B5EF4-FFF2-40B4-BE49-F238E27FC236}">
                      <a16:creationId xmlns:a16="http://schemas.microsoft.com/office/drawing/2014/main" id="{73586234-11DF-2104-18F4-BA22A68D44F3}"/>
                    </a:ext>
                  </a:extLst>
                </p:cNvPr>
                <p:cNvSpPr>
                  <a:spLocks noRot="1" noChangeAspect="1" noMove="1" noResize="1" noEditPoints="1" noAdjustHandles="1" noChangeArrowheads="1" noChangeShapeType="1" noTextEdit="1"/>
                </p:cNvSpPr>
                <p:nvPr/>
              </p:nvSpPr>
              <p:spPr>
                <a:xfrm>
                  <a:off x="6588640" y="1872794"/>
                  <a:ext cx="4765107" cy="633600"/>
                </a:xfrm>
                <a:custGeom>
                  <a:avLst/>
                  <a:gdLst>
                    <a:gd name="connsiteX0" fmla="*/ 0 w 4913783"/>
                    <a:gd name="connsiteY0" fmla="*/ 0 h 633600"/>
                    <a:gd name="connsiteX1" fmla="*/ 4913783 w 4913783"/>
                    <a:gd name="connsiteY1" fmla="*/ 0 h 633600"/>
                    <a:gd name="connsiteX2" fmla="*/ 4913783 w 4913783"/>
                    <a:gd name="connsiteY2" fmla="*/ 633600 h 633600"/>
                    <a:gd name="connsiteX3" fmla="*/ 0 w 4913783"/>
                    <a:gd name="connsiteY3" fmla="*/ 633600 h 633600"/>
                    <a:gd name="connsiteX4" fmla="*/ 0 w 4913783"/>
                    <a:gd name="connsiteY4" fmla="*/ 0 h 633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633600">
                      <a:moveTo>
                        <a:pt x="0" y="0"/>
                      </a:moveTo>
                      <a:lnTo>
                        <a:pt x="4913783" y="0"/>
                      </a:lnTo>
                      <a:lnTo>
                        <a:pt x="4913783" y="633600"/>
                      </a:lnTo>
                      <a:lnTo>
                        <a:pt x="0" y="633600"/>
                      </a:lnTo>
                      <a:lnTo>
                        <a:pt x="0" y="0"/>
                      </a:lnTo>
                      <a:close/>
                    </a:path>
                  </a:pathLst>
                </a:custGeom>
                <a:blipFill>
                  <a:blip r:embed="rId5"/>
                  <a:stretch>
                    <a:fillRect/>
                  </a:stretch>
                </a:blipFill>
                <a:ln>
                  <a:solidFill>
                    <a:schemeClr val="accent4">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Freeform: Shape 12">
                  <a:extLst>
                    <a:ext uri="{FF2B5EF4-FFF2-40B4-BE49-F238E27FC236}">
                      <a16:creationId xmlns:a16="http://schemas.microsoft.com/office/drawing/2014/main" id="{5C487B39-C36B-678A-E885-33DE7FC2F708}"/>
                    </a:ext>
                  </a:extLst>
                </p:cNvPr>
                <p:cNvSpPr/>
                <p:nvPr/>
              </p:nvSpPr>
              <p:spPr>
                <a:xfrm>
                  <a:off x="6588640"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solidFill>
                  <a:schemeClr val="accent4">
                    <a:lumMod val="20000"/>
                    <a:lumOff val="80000"/>
                    <a:alpha val="90000"/>
                  </a:schemeClr>
                </a:solidFill>
                <a:ln>
                  <a:solidFill>
                    <a:schemeClr val="accent4">
                      <a:lumMod val="20000"/>
                      <a:lumOff val="80000"/>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ts val="1200"/>
                    </a:spcAft>
                    <a:buChar char="•"/>
                  </a:pPr>
                  <a:r>
                    <a:rPr lang="en-US" sz="2000" kern="1200" dirty="0"/>
                    <a:t>Also known as: Re, R(t)</a:t>
                  </a:r>
                </a:p>
                <a:p>
                  <a:pPr marL="228600" lvl="1" indent="-228600" algn="l" defTabSz="977900">
                    <a:lnSpc>
                      <a:spcPct val="90000"/>
                    </a:lnSpc>
                    <a:spcBef>
                      <a:spcPct val="0"/>
                    </a:spcBef>
                    <a:spcAft>
                      <a:spcPts val="1200"/>
                    </a:spcAft>
                    <a:buChar char="•"/>
                  </a:pPr>
                  <a:r>
                    <a:rPr lang="en-US" sz="2000" kern="1200" dirty="0"/>
                    <a:t>Average number of infections generated by a single infectious individual -                </a:t>
                  </a:r>
                  <a:r>
                    <a:rPr lang="en-US" sz="2000" i="1" kern="1200" dirty="0"/>
                    <a:t>in the current population</a:t>
                  </a:r>
                  <a:endParaRPr lang="en-US" sz="2000" kern="1200" dirty="0"/>
                </a:p>
                <a:p>
                  <a:pPr marL="228600" lvl="1" indent="-228600" algn="l" defTabSz="977900">
                    <a:lnSpc>
                      <a:spcPct val="90000"/>
                    </a:lnSpc>
                    <a:spcBef>
                      <a:spcPct val="0"/>
                    </a:spcBef>
                    <a:spcAft>
                      <a:spcPts val="1200"/>
                    </a:spcAft>
                    <a:buChar char="•"/>
                  </a:pPr>
                  <a:r>
                    <a:rPr lang="en-US" sz="2000" kern="1200" dirty="0"/>
                    <a:t>Time-varying, based on changing population immunity</a:t>
                  </a:r>
                </a:p>
                <a:p>
                  <a:pPr marL="228600" lvl="1" indent="-228600" algn="l" defTabSz="977900">
                    <a:lnSpc>
                      <a:spcPct val="90000"/>
                    </a:lnSpc>
                    <a:spcBef>
                      <a:spcPts val="600"/>
                    </a:spcBef>
                    <a:spcAft>
                      <a:spcPts val="1200"/>
                    </a:spcAft>
                    <a:buChar char="•"/>
                  </a:pPr>
                  <a:r>
                    <a:rPr lang="en-US" sz="2000" kern="1200" dirty="0"/>
                    <a:t>In the SIR model, </a:t>
                  </a:r>
                  <a14:m>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𝑒</m:t>
                          </m:r>
                        </m:sub>
                      </m:sSub>
                      <m:d>
                        <m:dPr>
                          <m:ctrlPr>
                            <a:rPr lang="en-US" sz="2000" b="0" i="1" kern="1200" smtClean="0">
                              <a:latin typeface="Cambria Math" panose="02040503050406030204" pitchFamily="18" charset="0"/>
                            </a:rPr>
                          </m:ctrlPr>
                        </m:dPr>
                        <m:e>
                          <m:r>
                            <a:rPr lang="en-US" sz="2000" b="0" i="1" kern="1200" smtClean="0">
                              <a:latin typeface="Cambria Math" panose="02040503050406030204" pitchFamily="18" charset="0"/>
                            </a:rPr>
                            <m:t>𝑡</m:t>
                          </m:r>
                        </m:e>
                      </m:d>
                      <m:r>
                        <a:rPr lang="en-US" sz="2000" b="0" i="1" kern="1200" smtClean="0">
                          <a:latin typeface="Cambria Math" panose="02040503050406030204" pitchFamily="18" charset="0"/>
                        </a:rPr>
                        <m:t>=</m:t>
                      </m:r>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0</m:t>
                          </m:r>
                        </m:sub>
                      </m:sSub>
                      <m:r>
                        <a:rPr lang="en-US" sz="2000" b="0" i="1" kern="1200" smtClean="0">
                          <a:latin typeface="Cambria Math" panose="02040503050406030204" pitchFamily="18" charset="0"/>
                        </a:rPr>
                        <m:t>𝑆</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𝑡</m:t>
                      </m:r>
                      <m:r>
                        <a:rPr lang="en-US" sz="2000" b="0" i="1" kern="1200" smtClean="0">
                          <a:latin typeface="Cambria Math" panose="02040503050406030204" pitchFamily="18" charset="0"/>
                        </a:rPr>
                        <m:t>)/</m:t>
                      </m:r>
                      <m:r>
                        <a:rPr lang="en-US" sz="2000" b="0" i="1" kern="1200" smtClean="0">
                          <a:latin typeface="Cambria Math" panose="02040503050406030204" pitchFamily="18" charset="0"/>
                        </a:rPr>
                        <m:t>𝑁</m:t>
                      </m:r>
                    </m:oMath>
                  </a14:m>
                  <a:endParaRPr lang="en-US" sz="2000" kern="1200" dirty="0"/>
                </a:p>
                <a:p>
                  <a:pPr marL="228600" lvl="1" indent="-228600" defTabSz="977900">
                    <a:lnSpc>
                      <a:spcPct val="90000"/>
                    </a:lnSpc>
                    <a:spcBef>
                      <a:spcPts val="600"/>
                    </a:spcBef>
                    <a:spcAft>
                      <a:spcPts val="1200"/>
                    </a:spcAft>
                    <a:buChar char="•"/>
                  </a:pPr>
                  <a:r>
                    <a:rPr lang="en-US" sz="2000" kern="1200" dirty="0"/>
                    <a:t>Infections grow while </a:t>
                  </a:r>
                  <a14:m>
                    <m:oMath xmlns:m="http://schemas.openxmlformats.org/officeDocument/2006/math">
                      <m:sSub>
                        <m:sSubPr>
                          <m:ctrlPr>
                            <a:rPr lang="en-US" sz="2000" b="0" i="1" kern="1200" smtClean="0">
                              <a:latin typeface="Cambria Math" panose="02040503050406030204" pitchFamily="18" charset="0"/>
                            </a:rPr>
                          </m:ctrlPr>
                        </m:sSubPr>
                        <m:e>
                          <m:r>
                            <a:rPr lang="en-US" sz="2000" b="0" i="1" kern="1200" smtClean="0">
                              <a:latin typeface="Cambria Math" panose="02040503050406030204" pitchFamily="18" charset="0"/>
                            </a:rPr>
                            <m:t>𝑅</m:t>
                          </m:r>
                        </m:e>
                        <m:sub>
                          <m:r>
                            <a:rPr lang="en-US" sz="2000" b="0" i="1" kern="1200" smtClean="0">
                              <a:latin typeface="Cambria Math" panose="02040503050406030204" pitchFamily="18" charset="0"/>
                            </a:rPr>
                            <m:t>𝑒</m:t>
                          </m:r>
                        </m:sub>
                      </m:sSub>
                    </m:oMath>
                  </a14:m>
                  <a:r>
                    <a:rPr lang="en-US" sz="2000" kern="1200" dirty="0"/>
                    <a:t> &gt; 1 (i.e., while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𝛾</m:t>
                          </m:r>
                        </m:num>
                        <m:den>
                          <m:r>
                            <a:rPr lang="en-US" sz="2000" b="0" i="1" smtClean="0">
                              <a:latin typeface="Cambria Math" panose="02040503050406030204" pitchFamily="18" charset="0"/>
                            </a:rPr>
                            <m:t>𝛽</m:t>
                          </m:r>
                        </m:den>
                      </m:f>
                      <m:r>
                        <a:rPr lang="en-US" sz="2000" b="0" i="1" smtClean="0">
                          <a:latin typeface="Cambria Math" panose="02040503050406030204" pitchFamily="18" charset="0"/>
                        </a:rPr>
                        <m:t>&lt;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𝑆</m:t>
                          </m:r>
                        </m:num>
                        <m:den>
                          <m:r>
                            <a:rPr lang="en-US" sz="2000" b="0" i="1" smtClean="0">
                              <a:latin typeface="Cambria Math" panose="02040503050406030204" pitchFamily="18" charset="0"/>
                            </a:rPr>
                            <m:t>𝑁</m:t>
                          </m:r>
                        </m:den>
                      </m:f>
                    </m:oMath>
                  </a14:m>
                  <a:r>
                    <a:rPr lang="en-US" sz="2000" kern="1200" dirty="0"/>
                    <a:t>)</a:t>
                  </a:r>
                </a:p>
              </p:txBody>
            </p:sp>
          </mc:Choice>
          <mc:Fallback xmlns="">
            <p:sp>
              <p:nvSpPr>
                <p:cNvPr id="13" name="Freeform: Shape 12">
                  <a:extLst>
                    <a:ext uri="{FF2B5EF4-FFF2-40B4-BE49-F238E27FC236}">
                      <a16:creationId xmlns:a16="http://schemas.microsoft.com/office/drawing/2014/main" id="{5C487B39-C36B-678A-E885-33DE7FC2F708}"/>
                    </a:ext>
                  </a:extLst>
                </p:cNvPr>
                <p:cNvSpPr>
                  <a:spLocks noRot="1" noChangeAspect="1" noMove="1" noResize="1" noEditPoints="1" noAdjustHandles="1" noChangeArrowheads="1" noChangeShapeType="1" noTextEdit="1"/>
                </p:cNvSpPr>
                <p:nvPr/>
              </p:nvSpPr>
              <p:spPr>
                <a:xfrm>
                  <a:off x="6588640" y="2506394"/>
                  <a:ext cx="4765107" cy="3623400"/>
                </a:xfrm>
                <a:custGeom>
                  <a:avLst/>
                  <a:gdLst>
                    <a:gd name="connsiteX0" fmla="*/ 0 w 4913783"/>
                    <a:gd name="connsiteY0" fmla="*/ 0 h 3623400"/>
                    <a:gd name="connsiteX1" fmla="*/ 4913783 w 4913783"/>
                    <a:gd name="connsiteY1" fmla="*/ 0 h 3623400"/>
                    <a:gd name="connsiteX2" fmla="*/ 4913783 w 4913783"/>
                    <a:gd name="connsiteY2" fmla="*/ 3623400 h 3623400"/>
                    <a:gd name="connsiteX3" fmla="*/ 0 w 4913783"/>
                    <a:gd name="connsiteY3" fmla="*/ 3623400 h 3623400"/>
                    <a:gd name="connsiteX4" fmla="*/ 0 w 4913783"/>
                    <a:gd name="connsiteY4" fmla="*/ 0 h 362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3783" h="3623400">
                      <a:moveTo>
                        <a:pt x="0" y="0"/>
                      </a:moveTo>
                      <a:lnTo>
                        <a:pt x="4913783" y="0"/>
                      </a:lnTo>
                      <a:lnTo>
                        <a:pt x="4913783" y="3623400"/>
                      </a:lnTo>
                      <a:lnTo>
                        <a:pt x="0" y="3623400"/>
                      </a:lnTo>
                      <a:lnTo>
                        <a:pt x="0" y="0"/>
                      </a:lnTo>
                      <a:close/>
                    </a:path>
                  </a:pathLst>
                </a:custGeom>
                <a:blipFill>
                  <a:blip r:embed="rId6"/>
                  <a:stretch>
                    <a:fillRect l="-531"/>
                  </a:stretch>
                </a:blipFill>
                <a:ln>
                  <a:solidFill>
                    <a:schemeClr val="accent4">
                      <a:lumMod val="20000"/>
                      <a:lumOff val="80000"/>
                      <a:alpha val="90000"/>
                    </a:schemeClr>
                  </a:solidFill>
                </a:ln>
              </p:spPr>
              <p:txBody>
                <a:bodyPr/>
                <a:lstStyle/>
                <a:p>
                  <a:r>
                    <a:rPr lang="en-US">
                      <a:noFill/>
                    </a:rPr>
                    <a:t> </a:t>
                  </a:r>
                </a:p>
              </p:txBody>
            </p:sp>
          </mc:Fallback>
        </mc:AlternateContent>
      </p:grpSp>
      <p:cxnSp>
        <p:nvCxnSpPr>
          <p:cNvPr id="15" name="Straight Arrow Connector 14">
            <a:extLst>
              <a:ext uri="{FF2B5EF4-FFF2-40B4-BE49-F238E27FC236}">
                <a16:creationId xmlns:a16="http://schemas.microsoft.com/office/drawing/2014/main" id="{ECBC6515-9FD5-2231-6075-C3C590687C76}"/>
              </a:ext>
            </a:extLst>
          </p:cNvPr>
          <p:cNvCxnSpPr>
            <a:cxnSpLocks/>
          </p:cNvCxnSpPr>
          <p:nvPr/>
        </p:nvCxnSpPr>
        <p:spPr>
          <a:xfrm flipH="1" flipV="1">
            <a:off x="2456761" y="5700609"/>
            <a:ext cx="510655" cy="5365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AE87DCD-1C18-3FC2-3375-704D8C8319F0}"/>
              </a:ext>
            </a:extLst>
          </p:cNvPr>
          <p:cNvCxnSpPr>
            <a:cxnSpLocks/>
          </p:cNvCxnSpPr>
          <p:nvPr/>
        </p:nvCxnSpPr>
        <p:spPr>
          <a:xfrm flipV="1">
            <a:off x="6096000" y="5751279"/>
            <a:ext cx="687273" cy="536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A2F675F-4C81-53AA-020C-2C0B2F2AA39B}"/>
                  </a:ext>
                </a:extLst>
              </p:cNvPr>
              <p:cNvSpPr txBox="1"/>
              <p:nvPr/>
            </p:nvSpPr>
            <p:spPr>
              <a:xfrm>
                <a:off x="2326047" y="6218276"/>
                <a:ext cx="4336767" cy="491288"/>
              </a:xfrm>
              <a:prstGeom prst="rect">
                <a:avLst/>
              </a:prstGeom>
              <a:noFill/>
            </p:spPr>
            <p:txBody>
              <a:bodyPr wrap="square" rtlCol="0">
                <a:spAutoFit/>
              </a:bodyPr>
              <a:lstStyle/>
              <a:p>
                <a:r>
                  <a:rPr lang="en-US"/>
                  <a:t>Based on conditions under which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𝑑𝐼</m:t>
                        </m:r>
                      </m:num>
                      <m:den>
                        <m:r>
                          <a:rPr lang="en-US" b="0" i="1" smtClean="0">
                            <a:latin typeface="Cambria Math" panose="02040503050406030204" pitchFamily="18" charset="0"/>
                          </a:rPr>
                          <m:t>𝑑𝑡</m:t>
                        </m:r>
                      </m:den>
                    </m:f>
                    <m:r>
                      <a:rPr lang="en-US" b="0" i="1" smtClean="0">
                        <a:latin typeface="Cambria Math" panose="02040503050406030204" pitchFamily="18" charset="0"/>
                      </a:rPr>
                      <m:t>&gt;0</m:t>
                    </m:r>
                  </m:oMath>
                </a14:m>
                <a:endParaRPr lang="en-US"/>
              </a:p>
            </p:txBody>
          </p:sp>
        </mc:Choice>
        <mc:Fallback xmlns="">
          <p:sp>
            <p:nvSpPr>
              <p:cNvPr id="20" name="TextBox 19">
                <a:extLst>
                  <a:ext uri="{FF2B5EF4-FFF2-40B4-BE49-F238E27FC236}">
                    <a16:creationId xmlns:a16="http://schemas.microsoft.com/office/drawing/2014/main" id="{4A2F675F-4C81-53AA-020C-2C0B2F2AA39B}"/>
                  </a:ext>
                </a:extLst>
              </p:cNvPr>
              <p:cNvSpPr txBox="1">
                <a:spLocks noRot="1" noChangeAspect="1" noMove="1" noResize="1" noEditPoints="1" noAdjustHandles="1" noChangeArrowheads="1" noChangeShapeType="1" noTextEdit="1"/>
              </p:cNvSpPr>
              <p:nvPr/>
            </p:nvSpPr>
            <p:spPr>
              <a:xfrm>
                <a:off x="2326047" y="6218276"/>
                <a:ext cx="4336767" cy="491288"/>
              </a:xfrm>
              <a:prstGeom prst="rect">
                <a:avLst/>
              </a:prstGeom>
              <a:blipFill>
                <a:blip r:embed="rId7"/>
                <a:stretch>
                  <a:fillRect l="-1170" b="-7500"/>
                </a:stretch>
              </a:blipFill>
            </p:spPr>
            <p:txBody>
              <a:bodyPr/>
              <a:lstStyle/>
              <a:p>
                <a:r>
                  <a:rPr lang="en-US">
                    <a:noFill/>
                  </a:rPr>
                  <a:t> </a:t>
                </a:r>
              </a:p>
            </p:txBody>
          </p:sp>
        </mc:Fallback>
      </mc:AlternateContent>
    </p:spTree>
    <p:extLst>
      <p:ext uri="{BB962C8B-B14F-4D97-AF65-F5344CB8AC3E}">
        <p14:creationId xmlns:p14="http://schemas.microsoft.com/office/powerpoint/2010/main" val="1331209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E61A-4A15-EF82-106C-A8ACCA3855F2}"/>
              </a:ext>
            </a:extLst>
          </p:cNvPr>
          <p:cNvSpPr>
            <a:spLocks noGrp="1"/>
          </p:cNvSpPr>
          <p:nvPr>
            <p:ph type="title"/>
          </p:nvPr>
        </p:nvSpPr>
        <p:spPr/>
        <p:txBody>
          <a:bodyPr/>
          <a:lstStyle/>
          <a:p>
            <a:r>
              <a:rPr lang="en-US"/>
              <a:t>Acknowledgements</a:t>
            </a:r>
          </a:p>
        </p:txBody>
      </p:sp>
      <p:pic>
        <p:nvPicPr>
          <p:cNvPr id="4098" name="Picture 2" descr="Jason Andrews | Emmett Interdisciplinary Program in Environment and  Resources">
            <a:extLst>
              <a:ext uri="{FF2B5EF4-FFF2-40B4-BE49-F238E27FC236}">
                <a16:creationId xmlns:a16="http://schemas.microsoft.com/office/drawing/2014/main" id="{08D6FC4B-32C5-7391-CA7B-21A32F296DC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2054" y="1925465"/>
            <a:ext cx="3264371" cy="32643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eremy Goldhaber-Fiebert | FSI">
            <a:extLst>
              <a:ext uri="{FF2B5EF4-FFF2-40B4-BE49-F238E27FC236}">
                <a16:creationId xmlns:a16="http://schemas.microsoft.com/office/drawing/2014/main" id="{7DE6A875-F721-C991-51DD-DFF231F141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497" y="1925465"/>
            <a:ext cx="3264371" cy="32643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A95BB5-FE42-EF41-2072-6D7D96517387}"/>
              </a:ext>
            </a:extLst>
          </p:cNvPr>
          <p:cNvSpPr txBox="1"/>
          <p:nvPr/>
        </p:nvSpPr>
        <p:spPr>
          <a:xfrm>
            <a:off x="801890" y="5202190"/>
            <a:ext cx="2644698" cy="885371"/>
          </a:xfrm>
          <a:prstGeom prst="rect">
            <a:avLst/>
          </a:prstGeom>
          <a:noFill/>
        </p:spPr>
        <p:txBody>
          <a:bodyPr wrap="none" rtlCol="0">
            <a:spAutoFit/>
          </a:bodyPr>
          <a:lstStyle/>
          <a:p>
            <a:pPr algn="ctr">
              <a:lnSpc>
                <a:spcPct val="90000"/>
              </a:lnSpc>
              <a:spcBef>
                <a:spcPts val="1000"/>
              </a:spcBef>
            </a:pPr>
            <a:r>
              <a:rPr lang="en-US" sz="2400" b="1" dirty="0"/>
              <a:t>Jason Andrew</a:t>
            </a:r>
          </a:p>
          <a:p>
            <a:pPr algn="ctr">
              <a:lnSpc>
                <a:spcPct val="90000"/>
              </a:lnSpc>
              <a:spcBef>
                <a:spcPts val="1000"/>
              </a:spcBef>
            </a:pPr>
            <a:r>
              <a:rPr lang="en-US" sz="2400" dirty="0"/>
              <a:t>Stanford University</a:t>
            </a:r>
          </a:p>
        </p:txBody>
      </p:sp>
      <p:sp>
        <p:nvSpPr>
          <p:cNvPr id="5" name="TextBox 4">
            <a:extLst>
              <a:ext uri="{FF2B5EF4-FFF2-40B4-BE49-F238E27FC236}">
                <a16:creationId xmlns:a16="http://schemas.microsoft.com/office/drawing/2014/main" id="{656E19AF-20F6-DD61-8DA0-FA582357BA96}"/>
              </a:ext>
            </a:extLst>
          </p:cNvPr>
          <p:cNvSpPr txBox="1"/>
          <p:nvPr/>
        </p:nvSpPr>
        <p:spPr>
          <a:xfrm>
            <a:off x="4030356" y="5202190"/>
            <a:ext cx="3508653" cy="885371"/>
          </a:xfrm>
          <a:prstGeom prst="rect">
            <a:avLst/>
          </a:prstGeom>
          <a:noFill/>
        </p:spPr>
        <p:txBody>
          <a:bodyPr wrap="none" rtlCol="0">
            <a:spAutoFit/>
          </a:bodyPr>
          <a:lstStyle/>
          <a:p>
            <a:pPr algn="ctr">
              <a:lnSpc>
                <a:spcPct val="90000"/>
              </a:lnSpc>
              <a:spcBef>
                <a:spcPts val="1000"/>
              </a:spcBef>
            </a:pPr>
            <a:r>
              <a:rPr lang="en-US" sz="2400" b="1" dirty="0"/>
              <a:t>Jeremy Goldhaber-</a:t>
            </a:r>
            <a:r>
              <a:rPr lang="en-US" sz="2400" b="1" dirty="0" err="1"/>
              <a:t>Fiebert</a:t>
            </a:r>
            <a:endParaRPr lang="en-US" sz="2400" b="1" dirty="0"/>
          </a:p>
          <a:p>
            <a:pPr algn="ctr">
              <a:lnSpc>
                <a:spcPct val="90000"/>
              </a:lnSpc>
              <a:spcBef>
                <a:spcPts val="1000"/>
              </a:spcBef>
            </a:pPr>
            <a:r>
              <a:rPr lang="en-US" sz="2400" dirty="0"/>
              <a:t>Stanford University</a:t>
            </a:r>
          </a:p>
        </p:txBody>
      </p:sp>
      <p:sp>
        <p:nvSpPr>
          <p:cNvPr id="3" name="Content Placeholder 2">
            <a:extLst>
              <a:ext uri="{FF2B5EF4-FFF2-40B4-BE49-F238E27FC236}">
                <a16:creationId xmlns:a16="http://schemas.microsoft.com/office/drawing/2014/main" id="{04083394-1D6E-4BB7-3200-33BF939A772A}"/>
              </a:ext>
            </a:extLst>
          </p:cNvPr>
          <p:cNvSpPr txBox="1">
            <a:spLocks/>
          </p:cNvSpPr>
          <p:nvPr/>
        </p:nvSpPr>
        <p:spPr>
          <a:xfrm>
            <a:off x="7657707" y="5202190"/>
            <a:ext cx="3696093" cy="1331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t>Tess </a:t>
            </a:r>
            <a:r>
              <a:rPr lang="en-US" sz="2400" b="1" dirty="0" err="1"/>
              <a:t>Ryckman</a:t>
            </a:r>
            <a:r>
              <a:rPr lang="en-US" sz="2400" b="1" dirty="0"/>
              <a:t>, PhD</a:t>
            </a:r>
          </a:p>
          <a:p>
            <a:pPr marL="0" indent="0" algn="ctr">
              <a:buFont typeface="Arial" panose="020B0604020202020204" pitchFamily="34" charset="0"/>
              <a:buNone/>
            </a:pPr>
            <a:r>
              <a:rPr lang="en-US" sz="2400" dirty="0"/>
              <a:t>Johns Hopkins University</a:t>
            </a:r>
            <a:endParaRPr lang="en-US" sz="2400" b="1" dirty="0"/>
          </a:p>
        </p:txBody>
      </p:sp>
      <p:pic>
        <p:nvPicPr>
          <p:cNvPr id="6" name="Picture 5" descr="A close-up of a person smiling&#10;&#10;Description automatically generated">
            <a:extLst>
              <a:ext uri="{FF2B5EF4-FFF2-40B4-BE49-F238E27FC236}">
                <a16:creationId xmlns:a16="http://schemas.microsoft.com/office/drawing/2014/main" id="{ADE5F442-05ED-83D6-D4F9-9C3416FBE53B}"/>
              </a:ext>
            </a:extLst>
          </p:cNvPr>
          <p:cNvPicPr>
            <a:picLocks noChangeAspect="1"/>
          </p:cNvPicPr>
          <p:nvPr/>
        </p:nvPicPr>
        <p:blipFill rotWithShape="1">
          <a:blip r:embed="rId5"/>
          <a:srcRect t="3431" b="21648"/>
          <a:stretch/>
        </p:blipFill>
        <p:spPr>
          <a:xfrm>
            <a:off x="7855261" y="1925465"/>
            <a:ext cx="3300984" cy="3298652"/>
          </a:xfrm>
          <a:prstGeom prst="rect">
            <a:avLst/>
          </a:prstGeom>
        </p:spPr>
      </p:pic>
    </p:spTree>
    <p:extLst>
      <p:ext uri="{BB962C8B-B14F-4D97-AF65-F5344CB8AC3E}">
        <p14:creationId xmlns:p14="http://schemas.microsoft.com/office/powerpoint/2010/main" val="2603606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94ED-A0D4-589A-A708-CA4B9430C1EC}"/>
              </a:ext>
            </a:extLst>
          </p:cNvPr>
          <p:cNvSpPr>
            <a:spLocks noGrp="1"/>
          </p:cNvSpPr>
          <p:nvPr>
            <p:ph type="title"/>
          </p:nvPr>
        </p:nvSpPr>
        <p:spPr/>
        <p:txBody>
          <a:bodyPr/>
          <a:lstStyle/>
          <a:p>
            <a:r>
              <a:rPr lang="en-US"/>
              <a:t>R</a:t>
            </a:r>
            <a:r>
              <a:rPr lang="en-US" baseline="-25000"/>
              <a:t>0</a:t>
            </a:r>
            <a:r>
              <a:rPr lang="en-US"/>
              <a:t> estimates for various diseases</a:t>
            </a:r>
          </a:p>
        </p:txBody>
      </p:sp>
      <p:graphicFrame>
        <p:nvGraphicFramePr>
          <p:cNvPr id="4" name="Content Placeholder 3">
            <a:extLst>
              <a:ext uri="{FF2B5EF4-FFF2-40B4-BE49-F238E27FC236}">
                <a16:creationId xmlns:a16="http://schemas.microsoft.com/office/drawing/2014/main" id="{59042629-CEA3-6056-F403-866ACD2CF52B}"/>
              </a:ext>
            </a:extLst>
          </p:cNvPr>
          <p:cNvGraphicFramePr>
            <a:graphicFrameLocks noGrp="1"/>
          </p:cNvGraphicFramePr>
          <p:nvPr>
            <p:ph idx="1"/>
            <p:extLst>
              <p:ext uri="{D42A27DB-BD31-4B8C-83A1-F6EECF244321}">
                <p14:modId xmlns:p14="http://schemas.microsoft.com/office/powerpoint/2010/main" val="3460314767"/>
              </p:ext>
            </p:extLst>
          </p:nvPr>
        </p:nvGraphicFramePr>
        <p:xfrm>
          <a:off x="944524" y="1540145"/>
          <a:ext cx="10318732" cy="3337560"/>
        </p:xfrm>
        <a:graphic>
          <a:graphicData uri="http://schemas.openxmlformats.org/drawingml/2006/table">
            <a:tbl>
              <a:tblPr firstRow="1" bandRow="1">
                <a:tableStyleId>{5C22544A-7EE6-4342-B048-85BDC9FD1C3A}</a:tableStyleId>
              </a:tblPr>
              <a:tblGrid>
                <a:gridCol w="2542955">
                  <a:extLst>
                    <a:ext uri="{9D8B030D-6E8A-4147-A177-3AD203B41FA5}">
                      <a16:colId xmlns:a16="http://schemas.microsoft.com/office/drawing/2014/main" val="3613483987"/>
                    </a:ext>
                  </a:extLst>
                </a:gridCol>
                <a:gridCol w="2137144">
                  <a:extLst>
                    <a:ext uri="{9D8B030D-6E8A-4147-A177-3AD203B41FA5}">
                      <a16:colId xmlns:a16="http://schemas.microsoft.com/office/drawing/2014/main" val="1038186308"/>
                    </a:ext>
                  </a:extLst>
                </a:gridCol>
                <a:gridCol w="5638633">
                  <a:extLst>
                    <a:ext uri="{9D8B030D-6E8A-4147-A177-3AD203B41FA5}">
                      <a16:colId xmlns:a16="http://schemas.microsoft.com/office/drawing/2014/main" val="832829347"/>
                    </a:ext>
                  </a:extLst>
                </a:gridCol>
              </a:tblGrid>
              <a:tr h="370840">
                <a:tc>
                  <a:txBody>
                    <a:bodyPr/>
                    <a:lstStyle/>
                    <a:p>
                      <a:r>
                        <a:rPr lang="en-US"/>
                        <a:t>Disease</a:t>
                      </a:r>
                    </a:p>
                  </a:txBody>
                  <a:tcPr/>
                </a:tc>
                <a:tc>
                  <a:txBody>
                    <a:bodyPr/>
                    <a:lstStyle/>
                    <a:p>
                      <a:r>
                        <a:rPr lang="en-US"/>
                        <a:t>R</a:t>
                      </a:r>
                      <a:r>
                        <a:rPr lang="en-US" baseline="-25000"/>
                        <a:t>0</a:t>
                      </a:r>
                      <a:r>
                        <a:rPr lang="en-US"/>
                        <a:t> Estimates/Range</a:t>
                      </a:r>
                    </a:p>
                  </a:txBody>
                  <a:tcPr/>
                </a:tc>
                <a:tc>
                  <a:txBody>
                    <a:bodyPr/>
                    <a:lstStyle/>
                    <a:p>
                      <a:r>
                        <a:rPr lang="en-US"/>
                        <a:t>Sources (mostly systematic reviews)</a:t>
                      </a:r>
                    </a:p>
                  </a:txBody>
                  <a:tcPr/>
                </a:tc>
                <a:extLst>
                  <a:ext uri="{0D108BD9-81ED-4DB2-BD59-A6C34878D82A}">
                    <a16:rowId xmlns:a16="http://schemas.microsoft.com/office/drawing/2014/main" val="1479546608"/>
                  </a:ext>
                </a:extLst>
              </a:tr>
              <a:tr h="370840">
                <a:tc>
                  <a:txBody>
                    <a:bodyPr/>
                    <a:lstStyle/>
                    <a:p>
                      <a:r>
                        <a:rPr lang="en-US" b="1"/>
                        <a:t>Tuberculosis</a:t>
                      </a:r>
                    </a:p>
                  </a:txBody>
                  <a:tcPr/>
                </a:tc>
                <a:tc>
                  <a:txBody>
                    <a:bodyPr/>
                    <a:lstStyle/>
                    <a:p>
                      <a:r>
                        <a:rPr lang="en-US"/>
                        <a:t>&lt; 1 to 4</a:t>
                      </a:r>
                    </a:p>
                  </a:txBody>
                  <a:tcPr/>
                </a:tc>
                <a:tc>
                  <a:txBody>
                    <a:bodyPr/>
                    <a:lstStyle/>
                    <a:p>
                      <a:r>
                        <a:rPr lang="en-US">
                          <a:hlinkClick r:id="rId3"/>
                        </a:rPr>
                        <a:t>Ma et al. Epidemiology &amp; Infection 2018</a:t>
                      </a:r>
                      <a:endParaRPr lang="en-US"/>
                    </a:p>
                  </a:txBody>
                  <a:tcPr/>
                </a:tc>
                <a:extLst>
                  <a:ext uri="{0D108BD9-81ED-4DB2-BD59-A6C34878D82A}">
                    <a16:rowId xmlns:a16="http://schemas.microsoft.com/office/drawing/2014/main" val="3296789591"/>
                  </a:ext>
                </a:extLst>
              </a:tr>
              <a:tr h="370840">
                <a:tc>
                  <a:txBody>
                    <a:bodyPr/>
                    <a:lstStyle/>
                    <a:p>
                      <a:r>
                        <a:rPr lang="en-US" b="1"/>
                        <a:t>Monkeypox </a:t>
                      </a:r>
                      <a:r>
                        <a:rPr lang="en-US" b="0"/>
                        <a:t>(2022-23)</a:t>
                      </a:r>
                    </a:p>
                  </a:txBody>
                  <a:tcPr/>
                </a:tc>
                <a:tc>
                  <a:txBody>
                    <a:bodyPr/>
                    <a:lstStyle/>
                    <a:p>
                      <a:r>
                        <a:rPr lang="en-US"/>
                        <a:t>&lt; 1 to 3</a:t>
                      </a:r>
                    </a:p>
                  </a:txBody>
                  <a:tcPr/>
                </a:tc>
                <a:tc>
                  <a:txBody>
                    <a:bodyPr/>
                    <a:lstStyle/>
                    <a:p>
                      <a:r>
                        <a:rPr lang="en-US">
                          <a:hlinkClick r:id="rId4"/>
                        </a:rPr>
                        <a:t>Banuet-Martinez et al. Epidemiology &amp; Infection 2023. </a:t>
                      </a:r>
                      <a:endParaRPr lang="en-US"/>
                    </a:p>
                  </a:txBody>
                  <a:tcPr/>
                </a:tc>
                <a:extLst>
                  <a:ext uri="{0D108BD9-81ED-4DB2-BD59-A6C34878D82A}">
                    <a16:rowId xmlns:a16="http://schemas.microsoft.com/office/drawing/2014/main" val="2274807440"/>
                  </a:ext>
                </a:extLst>
              </a:tr>
              <a:tr h="370840">
                <a:tc>
                  <a:txBody>
                    <a:bodyPr/>
                    <a:lstStyle/>
                    <a:p>
                      <a:r>
                        <a:rPr lang="en-US" b="1"/>
                        <a:t>Ebola </a:t>
                      </a:r>
                      <a:r>
                        <a:rPr lang="en-US" b="0"/>
                        <a:t>(2014 outbreak)</a:t>
                      </a:r>
                    </a:p>
                  </a:txBody>
                  <a:tcPr/>
                </a:tc>
                <a:tc>
                  <a:txBody>
                    <a:bodyPr/>
                    <a:lstStyle/>
                    <a:p>
                      <a:r>
                        <a:rPr lang="en-US"/>
                        <a:t>1.3-1.8</a:t>
                      </a:r>
                    </a:p>
                  </a:txBody>
                  <a:tcPr/>
                </a:tc>
                <a:tc>
                  <a:txBody>
                    <a:bodyPr/>
                    <a:lstStyle/>
                    <a:p>
                      <a:r>
                        <a:rPr lang="en-US">
                          <a:hlinkClick r:id="rId5"/>
                        </a:rPr>
                        <a:t>Wong et al. Epidemiology &amp; Infection 2017.</a:t>
                      </a:r>
                      <a:endParaRPr lang="en-US"/>
                    </a:p>
                  </a:txBody>
                  <a:tcPr/>
                </a:tc>
                <a:extLst>
                  <a:ext uri="{0D108BD9-81ED-4DB2-BD59-A6C34878D82A}">
                    <a16:rowId xmlns:a16="http://schemas.microsoft.com/office/drawing/2014/main" val="3709139203"/>
                  </a:ext>
                </a:extLst>
              </a:tr>
              <a:tr h="370840">
                <a:tc>
                  <a:txBody>
                    <a:bodyPr/>
                    <a:lstStyle/>
                    <a:p>
                      <a:r>
                        <a:rPr lang="en-US" b="1"/>
                        <a:t>Seasonal Influenza</a:t>
                      </a:r>
                    </a:p>
                  </a:txBody>
                  <a:tcPr/>
                </a:tc>
                <a:tc>
                  <a:txBody>
                    <a:bodyPr/>
                    <a:lstStyle/>
                    <a:p>
                      <a:r>
                        <a:rPr lang="en-US"/>
                        <a:t>1-2</a:t>
                      </a:r>
                    </a:p>
                  </a:txBody>
                  <a:tcPr/>
                </a:tc>
                <a:tc>
                  <a:txBody>
                    <a:bodyPr/>
                    <a:lstStyle/>
                    <a:p>
                      <a:r>
                        <a:rPr lang="en-US">
                          <a:hlinkClick r:id="rId6"/>
                        </a:rPr>
                        <a:t>Chowell, Miller, &amp; Viboud, Epidemiology &amp; Infection 2008</a:t>
                      </a:r>
                      <a:endParaRPr lang="en-US"/>
                    </a:p>
                  </a:txBody>
                  <a:tcPr/>
                </a:tc>
                <a:extLst>
                  <a:ext uri="{0D108BD9-81ED-4DB2-BD59-A6C34878D82A}">
                    <a16:rowId xmlns:a16="http://schemas.microsoft.com/office/drawing/2014/main" val="1267014945"/>
                  </a:ext>
                </a:extLst>
              </a:tr>
              <a:tr h="370840">
                <a:tc>
                  <a:txBody>
                    <a:bodyPr/>
                    <a:lstStyle/>
                    <a:p>
                      <a:r>
                        <a:rPr lang="en-US" b="1"/>
                        <a:t>COVID-19 </a:t>
                      </a:r>
                      <a:r>
                        <a:rPr lang="en-US" b="0"/>
                        <a:t>(“ancestral”)</a:t>
                      </a:r>
                    </a:p>
                  </a:txBody>
                  <a:tcPr/>
                </a:tc>
                <a:tc>
                  <a:txBody>
                    <a:bodyPr/>
                    <a:lstStyle/>
                    <a:p>
                      <a:r>
                        <a:rPr lang="en-US"/>
                        <a:t>2-5 </a:t>
                      </a:r>
                    </a:p>
                  </a:txBody>
                  <a:tcPr/>
                </a:tc>
                <a:tc>
                  <a:txBody>
                    <a:bodyPr/>
                    <a:lstStyle/>
                    <a:p>
                      <a:r>
                        <a:rPr lang="en-US">
                          <a:hlinkClick r:id="rId7"/>
                        </a:rPr>
                        <a:t>Billah et al. PLOS ONE 2020</a:t>
                      </a:r>
                      <a:r>
                        <a:rPr lang="en-US"/>
                        <a:t>. </a:t>
                      </a:r>
                    </a:p>
                  </a:txBody>
                  <a:tcPr/>
                </a:tc>
                <a:extLst>
                  <a:ext uri="{0D108BD9-81ED-4DB2-BD59-A6C34878D82A}">
                    <a16:rowId xmlns:a16="http://schemas.microsoft.com/office/drawing/2014/main" val="2094606839"/>
                  </a:ext>
                </a:extLst>
              </a:tr>
              <a:tr h="370840">
                <a:tc>
                  <a:txBody>
                    <a:bodyPr/>
                    <a:lstStyle/>
                    <a:p>
                      <a:r>
                        <a:rPr lang="en-US" b="1"/>
                        <a:t>Pertussis </a:t>
                      </a:r>
                    </a:p>
                  </a:txBody>
                  <a:tcPr/>
                </a:tc>
                <a:tc>
                  <a:txBody>
                    <a:bodyPr/>
                    <a:lstStyle/>
                    <a:p>
                      <a:r>
                        <a:rPr lang="en-US"/>
                        <a:t>5-6</a:t>
                      </a:r>
                    </a:p>
                  </a:txBody>
                  <a:tcPr/>
                </a:tc>
                <a:tc>
                  <a:txBody>
                    <a:bodyPr/>
                    <a:lstStyle/>
                    <a:p>
                      <a:r>
                        <a:rPr lang="en-US">
                          <a:hlinkClick r:id="rId8"/>
                        </a:rPr>
                        <a:t>Kretzschmar et al. PLOS Med. 2010</a:t>
                      </a:r>
                      <a:endParaRPr lang="en-US"/>
                    </a:p>
                  </a:txBody>
                  <a:tcPr/>
                </a:tc>
                <a:extLst>
                  <a:ext uri="{0D108BD9-81ED-4DB2-BD59-A6C34878D82A}">
                    <a16:rowId xmlns:a16="http://schemas.microsoft.com/office/drawing/2014/main" val="1672334943"/>
                  </a:ext>
                </a:extLst>
              </a:tr>
              <a:tr h="370840">
                <a:tc gridSpan="3">
                  <a:txBody>
                    <a:bodyPr/>
                    <a:lstStyle/>
                    <a:p>
                      <a:pPr algn="ctr"/>
                      <a:r>
                        <a:rPr lang="en-US" b="1" i="1"/>
                        <a:t>Mumps, Rubella, Varicella </a:t>
                      </a:r>
                      <a:r>
                        <a:rPr lang="en-US" b="0" i="1"/>
                        <a:t>generally in this range</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95726983"/>
                  </a:ext>
                </a:extLst>
              </a:tr>
              <a:tr h="370840">
                <a:tc>
                  <a:txBody>
                    <a:bodyPr/>
                    <a:lstStyle/>
                    <a:p>
                      <a:r>
                        <a:rPr lang="en-US" b="1"/>
                        <a:t>Measles</a:t>
                      </a:r>
                    </a:p>
                  </a:txBody>
                  <a:tcPr/>
                </a:tc>
                <a:tc>
                  <a:txBody>
                    <a:bodyPr/>
                    <a:lstStyle/>
                    <a:p>
                      <a:r>
                        <a:rPr lang="en-US"/>
                        <a:t>12-18</a:t>
                      </a:r>
                    </a:p>
                  </a:txBody>
                  <a:tcPr/>
                </a:tc>
                <a:tc>
                  <a:txBody>
                    <a:bodyPr/>
                    <a:lstStyle/>
                    <a:p>
                      <a:r>
                        <a:rPr lang="en-US">
                          <a:hlinkClick r:id="rId9"/>
                        </a:rPr>
                        <a:t>Guerra et al. Lancet ID 2017</a:t>
                      </a:r>
                      <a:endParaRPr lang="en-US"/>
                    </a:p>
                  </a:txBody>
                  <a:tcPr/>
                </a:tc>
                <a:extLst>
                  <a:ext uri="{0D108BD9-81ED-4DB2-BD59-A6C34878D82A}">
                    <a16:rowId xmlns:a16="http://schemas.microsoft.com/office/drawing/2014/main" val="3643464359"/>
                  </a:ext>
                </a:extLst>
              </a:tr>
            </a:tbl>
          </a:graphicData>
        </a:graphic>
      </p:graphicFrame>
      <p:sp>
        <p:nvSpPr>
          <p:cNvPr id="7" name="TextBox 6">
            <a:extLst>
              <a:ext uri="{FF2B5EF4-FFF2-40B4-BE49-F238E27FC236}">
                <a16:creationId xmlns:a16="http://schemas.microsoft.com/office/drawing/2014/main" id="{68398EFA-FD50-C440-973F-117E666E1D56}"/>
              </a:ext>
            </a:extLst>
          </p:cNvPr>
          <p:cNvSpPr txBox="1"/>
          <p:nvPr/>
        </p:nvSpPr>
        <p:spPr>
          <a:xfrm>
            <a:off x="944524" y="4919008"/>
            <a:ext cx="9921947" cy="1938992"/>
          </a:xfrm>
          <a:prstGeom prst="rect">
            <a:avLst/>
          </a:prstGeom>
          <a:noFill/>
        </p:spPr>
        <p:txBody>
          <a:bodyPr wrap="square">
            <a:spAutoFit/>
          </a:bodyPr>
          <a:lstStyle/>
          <a:p>
            <a:pPr marL="0" indent="0">
              <a:buNone/>
            </a:pPr>
            <a:r>
              <a:rPr lang="en-US" sz="2000"/>
              <a:t>Caveats:</a:t>
            </a:r>
          </a:p>
          <a:p>
            <a:pPr marL="285750" indent="-285750">
              <a:buFont typeface="Arial" panose="020B0604020202020204" pitchFamily="34" charset="0"/>
              <a:buChar char="•"/>
            </a:pPr>
            <a:r>
              <a:rPr lang="en-US" sz="2000"/>
              <a:t>R</a:t>
            </a:r>
            <a:r>
              <a:rPr lang="en-US" sz="2000" baseline="-25000"/>
              <a:t>0</a:t>
            </a:r>
            <a:r>
              <a:rPr lang="en-US" sz="2000"/>
              <a:t> can be setting-specific but still informative</a:t>
            </a:r>
          </a:p>
          <a:p>
            <a:pPr marL="285750" indent="-285750">
              <a:buFont typeface="Arial" panose="020B0604020202020204" pitchFamily="34" charset="0"/>
              <a:buChar char="•"/>
            </a:pPr>
            <a:r>
              <a:rPr lang="en-US" sz="2000"/>
              <a:t>Methods vary across studies</a:t>
            </a:r>
          </a:p>
          <a:p>
            <a:pPr marL="285750" indent="-285750">
              <a:buFont typeface="Arial" panose="020B0604020202020204" pitchFamily="34" charset="0"/>
              <a:buChar char="•"/>
            </a:pPr>
            <a:r>
              <a:rPr lang="en-US" sz="2000"/>
              <a:t>Viruses (and bacteria) evolve</a:t>
            </a:r>
          </a:p>
          <a:p>
            <a:pPr marL="285750" indent="-285750">
              <a:buFont typeface="Arial" panose="020B0604020202020204" pitchFamily="34" charset="0"/>
              <a:buChar char="•"/>
            </a:pPr>
            <a:r>
              <a:rPr lang="en-US" sz="2000"/>
              <a:t>As outbreaks unfold, or for endemic diseases, we might care more about R</a:t>
            </a:r>
            <a:r>
              <a:rPr lang="en-US" sz="2000" baseline="-25000"/>
              <a:t>e</a:t>
            </a:r>
            <a:r>
              <a:rPr lang="en-US" sz="2000"/>
              <a:t> than R</a:t>
            </a:r>
            <a:r>
              <a:rPr lang="en-US" sz="2000" baseline="-25000"/>
              <a:t>0</a:t>
            </a:r>
          </a:p>
          <a:p>
            <a:pPr marL="285750" indent="-285750">
              <a:buFont typeface="Arial" panose="020B0604020202020204" pitchFamily="34" charset="0"/>
              <a:buChar char="•"/>
            </a:pPr>
            <a:endParaRPr lang="en-US" sz="2000"/>
          </a:p>
        </p:txBody>
      </p:sp>
    </p:spTree>
    <p:extLst>
      <p:ext uri="{BB962C8B-B14F-4D97-AF65-F5344CB8AC3E}">
        <p14:creationId xmlns:p14="http://schemas.microsoft.com/office/powerpoint/2010/main" val="3644730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257F-2384-ECF2-AA83-12B782C81B24}"/>
              </a:ext>
            </a:extLst>
          </p:cNvPr>
          <p:cNvSpPr>
            <a:spLocks noGrp="1"/>
          </p:cNvSpPr>
          <p:nvPr>
            <p:ph type="title"/>
          </p:nvPr>
        </p:nvSpPr>
        <p:spPr/>
        <p:txBody>
          <a:bodyPr/>
          <a:lstStyle/>
          <a:p>
            <a:r>
              <a:rPr lang="en-US"/>
              <a:t>Herd immunity</a:t>
            </a:r>
          </a:p>
        </p:txBody>
      </p:sp>
      <p:pic>
        <p:nvPicPr>
          <p:cNvPr id="8" name="How-Herd-Immunity-Works-awesome-science-Educational-gifs">
            <a:hlinkClick r:id="" action="ppaction://media"/>
            <a:extLst>
              <a:ext uri="{FF2B5EF4-FFF2-40B4-BE49-F238E27FC236}">
                <a16:creationId xmlns:a16="http://schemas.microsoft.com/office/drawing/2014/main" id="{C4DA6D34-30A2-1C8E-D9F8-FE9FF72615A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169"/>
          <a:stretch/>
        </p:blipFill>
        <p:spPr>
          <a:xfrm>
            <a:off x="1895070" y="2108807"/>
            <a:ext cx="8620531" cy="4558857"/>
          </a:xfrm>
          <a:prstGeom prst="rect">
            <a:avLst/>
          </a:prstGeom>
        </p:spPr>
      </p:pic>
      <p:sp>
        <p:nvSpPr>
          <p:cNvPr id="12" name="TextBox 11">
            <a:extLst>
              <a:ext uri="{FF2B5EF4-FFF2-40B4-BE49-F238E27FC236}">
                <a16:creationId xmlns:a16="http://schemas.microsoft.com/office/drawing/2014/main" id="{01CCC57E-816B-3971-AC2D-E522AB10A587}"/>
              </a:ext>
            </a:extLst>
          </p:cNvPr>
          <p:cNvSpPr txBox="1"/>
          <p:nvPr/>
        </p:nvSpPr>
        <p:spPr>
          <a:xfrm>
            <a:off x="838200" y="1490633"/>
            <a:ext cx="11295323" cy="400110"/>
          </a:xfrm>
          <a:prstGeom prst="rect">
            <a:avLst/>
          </a:prstGeom>
          <a:noFill/>
        </p:spPr>
        <p:txBody>
          <a:bodyPr wrap="square">
            <a:spAutoFit/>
          </a:bodyPr>
          <a:lstStyle/>
          <a:p>
            <a:r>
              <a:rPr lang="en-US" sz="2000"/>
              <a:t>Population susceptibility is the limiting factor in epidemics - dictating whether they start &amp; when they end</a:t>
            </a:r>
          </a:p>
        </p:txBody>
      </p:sp>
      <p:sp>
        <p:nvSpPr>
          <p:cNvPr id="7" name="TextBox 6">
            <a:extLst>
              <a:ext uri="{FF2B5EF4-FFF2-40B4-BE49-F238E27FC236}">
                <a16:creationId xmlns:a16="http://schemas.microsoft.com/office/drawing/2014/main" id="{9683F0A6-4545-0D35-870D-41289792B20B}"/>
              </a:ext>
            </a:extLst>
          </p:cNvPr>
          <p:cNvSpPr txBox="1"/>
          <p:nvPr/>
        </p:nvSpPr>
        <p:spPr>
          <a:xfrm>
            <a:off x="0" y="6482998"/>
            <a:ext cx="3264195" cy="369332"/>
          </a:xfrm>
          <a:prstGeom prst="rect">
            <a:avLst/>
          </a:prstGeom>
          <a:noFill/>
        </p:spPr>
        <p:txBody>
          <a:bodyPr wrap="square">
            <a:spAutoFit/>
          </a:bodyPr>
          <a:lstStyle/>
          <a:p>
            <a:r>
              <a:rPr lang="en-US"/>
              <a:t>https://imgur.com/gallery/cKsG0</a:t>
            </a:r>
          </a:p>
        </p:txBody>
      </p:sp>
    </p:spTree>
    <p:extLst>
      <p:ext uri="{BB962C8B-B14F-4D97-AF65-F5344CB8AC3E}">
        <p14:creationId xmlns:p14="http://schemas.microsoft.com/office/powerpoint/2010/main" val="33241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endCondLst>
                    <p:cond evt="onNext" delay="0">
                      <p:tgtEl>
                        <p:sldTgt/>
                      </p:tgtEl>
                    </p:cond>
                  </p:end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BCCF-1229-646B-7DF4-C783D0EDD6DD}"/>
              </a:ext>
            </a:extLst>
          </p:cNvPr>
          <p:cNvSpPr>
            <a:spLocks noGrp="1"/>
          </p:cNvSpPr>
          <p:nvPr>
            <p:ph type="title"/>
          </p:nvPr>
        </p:nvSpPr>
        <p:spPr/>
        <p:txBody>
          <a:bodyPr/>
          <a:lstStyle/>
          <a:p>
            <a:r>
              <a:rPr lang="en-US"/>
              <a:t>Incidence &amp; prevalence</a:t>
            </a:r>
          </a:p>
        </p:txBody>
      </p:sp>
      <p:sp>
        <p:nvSpPr>
          <p:cNvPr id="3" name="Content Placeholder 2">
            <a:extLst>
              <a:ext uri="{FF2B5EF4-FFF2-40B4-BE49-F238E27FC236}">
                <a16:creationId xmlns:a16="http://schemas.microsoft.com/office/drawing/2014/main" id="{58317C54-D24F-26FC-57BC-BEB95982FB96}"/>
              </a:ext>
            </a:extLst>
          </p:cNvPr>
          <p:cNvSpPr>
            <a:spLocks noGrp="1"/>
          </p:cNvSpPr>
          <p:nvPr>
            <p:ph idx="1"/>
          </p:nvPr>
        </p:nvSpPr>
        <p:spPr>
          <a:xfrm>
            <a:off x="838200" y="1517073"/>
            <a:ext cx="10515600" cy="4659890"/>
          </a:xfrm>
        </p:spPr>
        <p:txBody>
          <a:bodyPr/>
          <a:lstStyle/>
          <a:p>
            <a:pPr marL="0" indent="0">
              <a:buNone/>
            </a:pPr>
            <a:r>
              <a:rPr lang="en-US"/>
              <a:t>In this diagram, what corresponds to prevalence and/or incidence?</a:t>
            </a:r>
          </a:p>
        </p:txBody>
      </p:sp>
      <p:grpSp>
        <p:nvGrpSpPr>
          <p:cNvPr id="19" name="Group 18">
            <a:extLst>
              <a:ext uri="{FF2B5EF4-FFF2-40B4-BE49-F238E27FC236}">
                <a16:creationId xmlns:a16="http://schemas.microsoft.com/office/drawing/2014/main" id="{345DB053-649E-98E9-D64D-9BFB82A69BDE}"/>
              </a:ext>
            </a:extLst>
          </p:cNvPr>
          <p:cNvGrpSpPr/>
          <p:nvPr/>
        </p:nvGrpSpPr>
        <p:grpSpPr>
          <a:xfrm>
            <a:off x="1974750" y="4256031"/>
            <a:ext cx="7194998" cy="1191187"/>
            <a:chOff x="1766932" y="2655831"/>
            <a:chExt cx="7194998" cy="1191187"/>
          </a:xfrm>
        </p:grpSpPr>
        <p:cxnSp>
          <p:nvCxnSpPr>
            <p:cNvPr id="4" name="Straight Arrow Connector 3">
              <a:extLst>
                <a:ext uri="{FF2B5EF4-FFF2-40B4-BE49-F238E27FC236}">
                  <a16:creationId xmlns:a16="http://schemas.microsoft.com/office/drawing/2014/main" id="{2AC25766-4711-A105-E807-E2EA496D48D3}"/>
                </a:ext>
              </a:extLst>
            </p:cNvPr>
            <p:cNvCxnSpPr/>
            <p:nvPr/>
          </p:nvCxnSpPr>
          <p:spPr>
            <a:xfrm>
              <a:off x="3041940" y="327154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516887C-39B1-DF1D-98FF-F78353D47797}"/>
                </a:ext>
              </a:extLst>
            </p:cNvPr>
            <p:cNvSpPr txBox="1"/>
            <p:nvPr/>
          </p:nvSpPr>
          <p:spPr>
            <a:xfrm>
              <a:off x="3347318" y="2655831"/>
              <a:ext cx="1173545"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43A27D5C-A1A7-71BF-4A08-EDF5FAFC24CA}"/>
                </a:ext>
              </a:extLst>
            </p:cNvPr>
            <p:cNvSpPr txBox="1"/>
            <p:nvPr/>
          </p:nvSpPr>
          <p:spPr>
            <a:xfrm>
              <a:off x="1766932" y="2701997"/>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ACB0E543-C1A3-B785-D8EF-CD19967BBC69}"/>
                </a:ext>
              </a:extLst>
            </p:cNvPr>
            <p:cNvSpPr txBox="1"/>
            <p:nvPr/>
          </p:nvSpPr>
          <p:spPr>
            <a:xfrm>
              <a:off x="4726927" y="2701996"/>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7D39AEA2-2F46-FA0A-9745-4BBDFABB2447}"/>
                </a:ext>
              </a:extLst>
            </p:cNvPr>
            <p:cNvCxnSpPr/>
            <p:nvPr/>
          </p:nvCxnSpPr>
          <p:spPr>
            <a:xfrm>
              <a:off x="6001935" y="327154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4BE3EAE-DE8E-F508-26F0-13A14CCEBBF6}"/>
                </a:ext>
              </a:extLst>
            </p:cNvPr>
            <p:cNvSpPr txBox="1"/>
            <p:nvPr/>
          </p:nvSpPr>
          <p:spPr>
            <a:xfrm>
              <a:off x="7686922" y="2701996"/>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9D5E9494-218A-2638-EC59-39EEF8B887DE}"/>
                </a:ext>
              </a:extLst>
            </p:cNvPr>
            <p:cNvSpPr txBox="1"/>
            <p:nvPr/>
          </p:nvSpPr>
          <p:spPr>
            <a:xfrm>
              <a:off x="3347318" y="3385353"/>
              <a:ext cx="1379609" cy="461665"/>
            </a:xfrm>
            <a:prstGeom prst="rect">
              <a:avLst/>
            </a:prstGeom>
            <a:noFill/>
          </p:spPr>
          <p:txBody>
            <a:bodyPr wrap="square" rtlCol="0">
              <a:spAutoFit/>
            </a:bodyPr>
            <a:lstStyle/>
            <a:p>
              <a:r>
                <a:rPr lang="en-US" sz="2400"/>
                <a:t>infection</a:t>
              </a:r>
            </a:p>
          </p:txBody>
        </p:sp>
        <p:sp>
          <p:nvSpPr>
            <p:cNvPr id="11" name="TextBox 10">
              <a:extLst>
                <a:ext uri="{FF2B5EF4-FFF2-40B4-BE49-F238E27FC236}">
                  <a16:creationId xmlns:a16="http://schemas.microsoft.com/office/drawing/2014/main" id="{98F2845C-1B1B-305C-4D68-123BAB7F49EC}"/>
                </a:ext>
              </a:extLst>
            </p:cNvPr>
            <p:cNvSpPr txBox="1"/>
            <p:nvPr/>
          </p:nvSpPr>
          <p:spPr>
            <a:xfrm>
              <a:off x="6220959" y="3379438"/>
              <a:ext cx="1379609" cy="461665"/>
            </a:xfrm>
            <a:prstGeom prst="rect">
              <a:avLst/>
            </a:prstGeom>
            <a:noFill/>
          </p:spPr>
          <p:txBody>
            <a:bodyPr wrap="square" rtlCol="0">
              <a:spAutoFit/>
            </a:bodyPr>
            <a:lstStyle/>
            <a:p>
              <a:r>
                <a:rPr lang="en-US" sz="2400"/>
                <a:t>recovery</a:t>
              </a:r>
            </a:p>
          </p:txBody>
        </p:sp>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78E3688-6283-1213-B50B-47CE9D8B4BC4}"/>
                  </a:ext>
                </a:extLst>
              </p:cNvPr>
              <p:cNvSpPr txBox="1"/>
              <p:nvPr/>
            </p:nvSpPr>
            <p:spPr>
              <a:xfrm>
                <a:off x="5265567" y="3273015"/>
                <a:ext cx="541568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𝐏𝐫𝐞𝐯𝐚𝐥𝐞𝐧𝐜𝐞</m:t>
                      </m:r>
                      <m:r>
                        <a:rPr lang="en-US" sz="2400" b="1" i="0" smtClean="0">
                          <a:latin typeface="Cambria Math" panose="02040503050406030204" pitchFamily="18" charset="0"/>
                        </a:rPr>
                        <m:t> </m:t>
                      </m:r>
                      <m:r>
                        <m:rPr>
                          <m:sty m:val="p"/>
                        </m:rPr>
                        <a:rPr lang="en-US" sz="2400" b="0" i="0" smtClean="0">
                          <a:latin typeface="Cambria Math" panose="02040503050406030204" pitchFamily="18" charset="0"/>
                        </a:rPr>
                        <m:t>at</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time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t</m:t>
                      </m:r>
                      <m:r>
                        <a:rPr lang="en-US" sz="2400" b="1" i="1" smtClean="0">
                          <a:latin typeface="Cambria Math" panose="02040503050406030204" pitchFamily="18" charset="0"/>
                        </a:rPr>
                        <m:t>=</m:t>
                      </m:r>
                      <m:r>
                        <a:rPr lang="en-US" sz="2400" b="1" i="1" smtClean="0">
                          <a:latin typeface="Cambria Math" panose="02040503050406030204" pitchFamily="18" charset="0"/>
                        </a:rPr>
                        <m:t>𝑰</m:t>
                      </m:r>
                      <m:r>
                        <a:rPr lang="en-US" sz="2400" b="1" i="1" smtClean="0">
                          <a:latin typeface="Cambria Math" panose="02040503050406030204" pitchFamily="18" charset="0"/>
                        </a:rPr>
                        <m:t>(</m:t>
                      </m:r>
                      <m:r>
                        <a:rPr lang="en-US" sz="2400" b="1" i="1" smtClean="0">
                          <a:latin typeface="Cambria Math" panose="02040503050406030204" pitchFamily="18" charset="0"/>
                        </a:rPr>
                        <m:t>𝒕</m:t>
                      </m:r>
                      <m:r>
                        <a:rPr lang="en-US" sz="2400" b="1" i="1" smtClean="0">
                          <a:latin typeface="Cambria Math" panose="02040503050406030204" pitchFamily="18" charset="0"/>
                        </a:rPr>
                        <m:t>)/</m:t>
                      </m:r>
                      <m:r>
                        <a:rPr lang="en-US" sz="2400" b="1" i="1" smtClean="0">
                          <a:latin typeface="Cambria Math" panose="02040503050406030204" pitchFamily="18" charset="0"/>
                        </a:rPr>
                        <m:t>𝑵</m:t>
                      </m:r>
                      <m:r>
                        <a:rPr lang="en-US" sz="2400" b="1" i="1" smtClean="0">
                          <a:latin typeface="Cambria Math" panose="02040503050406030204" pitchFamily="18" charset="0"/>
                        </a:rPr>
                        <m:t>(</m:t>
                      </m:r>
                      <m:r>
                        <a:rPr lang="en-US" sz="2400" b="1" i="1" smtClean="0">
                          <a:latin typeface="Cambria Math" panose="02040503050406030204" pitchFamily="18" charset="0"/>
                        </a:rPr>
                        <m:t>𝒕</m:t>
                      </m:r>
                      <m:r>
                        <a:rPr lang="en-US" sz="2400" b="1" i="1" smtClean="0">
                          <a:latin typeface="Cambria Math" panose="02040503050406030204" pitchFamily="18" charset="0"/>
                        </a:rPr>
                        <m:t>)</m:t>
                      </m:r>
                    </m:oMath>
                  </m:oMathPara>
                </a14:m>
                <a:endParaRPr lang="en-US" sz="2400" b="1" dirty="0"/>
              </a:p>
            </p:txBody>
          </p:sp>
        </mc:Choice>
        <mc:Fallback xmlns="">
          <p:sp>
            <p:nvSpPr>
              <p:cNvPr id="15" name="TextBox 14">
                <a:extLst>
                  <a:ext uri="{FF2B5EF4-FFF2-40B4-BE49-F238E27FC236}">
                    <a16:creationId xmlns:a16="http://schemas.microsoft.com/office/drawing/2014/main" id="{578E3688-6283-1213-B50B-47CE9D8B4BC4}"/>
                  </a:ext>
                </a:extLst>
              </p:cNvPr>
              <p:cNvSpPr txBox="1">
                <a:spLocks noRot="1" noChangeAspect="1" noMove="1" noResize="1" noEditPoints="1" noAdjustHandles="1" noChangeArrowheads="1" noChangeShapeType="1" noTextEdit="1"/>
              </p:cNvSpPr>
              <p:nvPr/>
            </p:nvSpPr>
            <p:spPr>
              <a:xfrm>
                <a:off x="5265567" y="3273015"/>
                <a:ext cx="5415685" cy="461665"/>
              </a:xfrm>
              <a:prstGeom prst="rect">
                <a:avLst/>
              </a:prstGeom>
              <a:blipFill>
                <a:blip r:embed="rId2"/>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3183E5D-2D16-B792-50D2-863B353033EE}"/>
                  </a:ext>
                </a:extLst>
              </p:cNvPr>
              <p:cNvSpPr txBox="1"/>
              <p:nvPr/>
            </p:nvSpPr>
            <p:spPr>
              <a:xfrm>
                <a:off x="762699" y="2401868"/>
                <a:ext cx="9413147" cy="688009"/>
              </a:xfrm>
              <a:prstGeom prst="rect">
                <a:avLst/>
              </a:prstGeom>
              <a:noFill/>
            </p:spPr>
            <p:txBody>
              <a:bodyPr wrap="square" rtlCol="0">
                <a:spAutoFit/>
              </a:bodyPr>
              <a:lstStyle/>
              <a:p>
                <a14:m>
                  <m:oMath xmlns:m="http://schemas.openxmlformats.org/officeDocument/2006/math">
                    <m:r>
                      <m:rPr>
                        <m:sty m:val="p"/>
                      </m:rPr>
                      <a:rPr lang="en-US" sz="2400" b="0" i="0" smtClean="0">
                        <a:latin typeface="Cambria Math" panose="02040503050406030204" pitchFamily="18" charset="0"/>
                      </a:rPr>
                      <m:t>Annual</m:t>
                    </m:r>
                    <m:r>
                      <a:rPr lang="en-US" sz="2400" b="0" i="0" smtClean="0">
                        <a:latin typeface="Cambria Math" panose="02040503050406030204" pitchFamily="18" charset="0"/>
                      </a:rPr>
                      <m:t> </m:t>
                    </m:r>
                    <m:r>
                      <a:rPr lang="en-US" sz="2400" b="1" i="0" smtClean="0">
                        <a:latin typeface="Cambria Math" panose="02040503050406030204" pitchFamily="18" charset="0"/>
                      </a:rPr>
                      <m:t>𝐢𝐧𝐜𝐢𝐝𝐞𝐧𝐜𝐞</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from</m:t>
                    </m:r>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t</m:t>
                        </m:r>
                      </m:e>
                      <m:sub>
                        <m:r>
                          <a:rPr lang="en-US" sz="2400" b="0" i="0" smtClean="0">
                            <a:latin typeface="Cambria Math" panose="02040503050406030204" pitchFamily="18" charset="0"/>
                          </a:rPr>
                          <m:t>0</m:t>
                        </m:r>
                      </m:sub>
                    </m:sSub>
                    <m:r>
                      <m:rPr>
                        <m:sty m:val="p"/>
                      </m:rPr>
                      <a:rPr lang="en-US" sz="2400" b="0" i="0" smtClean="0">
                        <a:latin typeface="Cambria Math" panose="02040503050406030204" pitchFamily="18" charset="0"/>
                      </a:rPr>
                      <m:t>to</m:t>
                    </m:r>
                    <m:r>
                      <a:rPr lang="en-US" sz="2400" b="0" i="0" smtClean="0">
                        <a:latin typeface="Cambria Math" panose="02040503050406030204" pitchFamily="18" charset="0"/>
                      </a:rPr>
                      <m:t> </m:t>
                    </m:r>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t</m:t>
                        </m:r>
                      </m:e>
                      <m:sub>
                        <m:r>
                          <a:rPr lang="en-US" sz="2400" b="0" i="0" smtClean="0">
                            <a:latin typeface="Cambria Math" panose="02040503050406030204" pitchFamily="18" charset="0"/>
                          </a:rPr>
                          <m:t>1</m:t>
                        </m:r>
                      </m:sub>
                    </m:sSub>
                    <m:r>
                      <a:rPr lang="en-US" sz="2400" b="0"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𝜷</m:t>
                        </m:r>
                        <m:r>
                          <a:rPr lang="en-US" sz="2400" b="1" i="1" smtClean="0">
                            <a:latin typeface="Cambria Math" panose="02040503050406030204" pitchFamily="18" charset="0"/>
                          </a:rPr>
                          <m:t>𝑺</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e>
                        </m:d>
                        <m:r>
                          <a:rPr lang="en-US" sz="2400" b="1" i="1" smtClean="0">
                            <a:latin typeface="Cambria Math" panose="02040503050406030204" pitchFamily="18" charset="0"/>
                          </a:rPr>
                          <m:t>𝑰</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e>
                        </m:d>
                      </m:num>
                      <m:den>
                        <m:r>
                          <a:rPr lang="en-US" sz="2400" b="1" i="1" smtClean="0">
                            <a:latin typeface="Cambria Math" panose="02040503050406030204" pitchFamily="18" charset="0"/>
                          </a:rPr>
                          <m:t>𝑵</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𝒕</m:t>
                                </m:r>
                              </m:e>
                              <m:sub>
                                <m:r>
                                  <a:rPr lang="en-US" sz="2400" b="1" i="1" smtClean="0">
                                    <a:latin typeface="Cambria Math" panose="02040503050406030204" pitchFamily="18" charset="0"/>
                                  </a:rPr>
                                  <m:t>𝟎</m:t>
                                </m:r>
                              </m:sub>
                            </m:sSub>
                          </m:e>
                        </m:d>
                      </m:den>
                    </m:f>
                    <m:r>
                      <a:rPr lang="en-US" sz="2400" b="1" i="1" smtClean="0">
                        <a:latin typeface="Cambria Math" panose="02040503050406030204" pitchFamily="18" charset="0"/>
                      </a:rPr>
                      <m:t>  </m:t>
                    </m:r>
                  </m:oMath>
                </a14:m>
                <a:r>
                  <a:rPr lang="en-US" sz="2400"/>
                  <a:t>where beta is an annual rate</a:t>
                </a:r>
              </a:p>
            </p:txBody>
          </p:sp>
        </mc:Choice>
        <mc:Fallback xmlns="">
          <p:sp>
            <p:nvSpPr>
              <p:cNvPr id="16" name="TextBox 15">
                <a:extLst>
                  <a:ext uri="{FF2B5EF4-FFF2-40B4-BE49-F238E27FC236}">
                    <a16:creationId xmlns:a16="http://schemas.microsoft.com/office/drawing/2014/main" id="{A3183E5D-2D16-B792-50D2-863B353033EE}"/>
                  </a:ext>
                </a:extLst>
              </p:cNvPr>
              <p:cNvSpPr txBox="1">
                <a:spLocks noRot="1" noChangeAspect="1" noMove="1" noResize="1" noEditPoints="1" noAdjustHandles="1" noChangeArrowheads="1" noChangeShapeType="1" noTextEdit="1"/>
              </p:cNvSpPr>
              <p:nvPr/>
            </p:nvSpPr>
            <p:spPr>
              <a:xfrm>
                <a:off x="762699" y="2401868"/>
                <a:ext cx="9413147" cy="688009"/>
              </a:xfrm>
              <a:prstGeom prst="rect">
                <a:avLst/>
              </a:prstGeom>
              <a:blipFill>
                <a:blip r:embed="rId3"/>
                <a:stretch>
                  <a:fillRect l="-270" r="-674" b="-1818"/>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2395C8D2-4BFA-4232-020E-055AD0CFFF02}"/>
              </a:ext>
            </a:extLst>
          </p:cNvPr>
          <p:cNvCxnSpPr>
            <a:cxnSpLocks/>
          </p:cNvCxnSpPr>
          <p:nvPr/>
        </p:nvCxnSpPr>
        <p:spPr>
          <a:xfrm flipH="1">
            <a:off x="5572249" y="3705818"/>
            <a:ext cx="856528" cy="538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CFDFA3-7FDB-B376-5CE5-841B71394B57}"/>
              </a:ext>
            </a:extLst>
          </p:cNvPr>
          <p:cNvCxnSpPr>
            <a:cxnSpLocks/>
          </p:cNvCxnSpPr>
          <p:nvPr/>
        </p:nvCxnSpPr>
        <p:spPr>
          <a:xfrm>
            <a:off x="2337955" y="3046570"/>
            <a:ext cx="1754296" cy="1209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55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7C47-F02D-29EF-6416-A0467FB1E8EB}"/>
              </a:ext>
            </a:extLst>
          </p:cNvPr>
          <p:cNvSpPr>
            <a:spLocks noGrp="1"/>
          </p:cNvSpPr>
          <p:nvPr>
            <p:ph type="title"/>
          </p:nvPr>
        </p:nvSpPr>
        <p:spPr>
          <a:xfrm>
            <a:off x="838199" y="365125"/>
            <a:ext cx="10791305" cy="1325563"/>
          </a:xfrm>
        </p:spPr>
        <p:txBody>
          <a:bodyPr/>
          <a:lstStyle/>
          <a:p>
            <a:r>
              <a:rPr lang="en-US"/>
              <a:t>R Session #1: Setting up &amp; running an SIR model</a:t>
            </a:r>
          </a:p>
        </p:txBody>
      </p:sp>
      <p:sp>
        <p:nvSpPr>
          <p:cNvPr id="3" name="Content Placeholder 2">
            <a:extLst>
              <a:ext uri="{FF2B5EF4-FFF2-40B4-BE49-F238E27FC236}">
                <a16:creationId xmlns:a16="http://schemas.microsoft.com/office/drawing/2014/main" id="{E7BD7D74-E346-E2CC-7B2E-74FD2EC4EEFF}"/>
              </a:ext>
            </a:extLst>
          </p:cNvPr>
          <p:cNvSpPr>
            <a:spLocks noGrp="1"/>
          </p:cNvSpPr>
          <p:nvPr>
            <p:ph idx="1"/>
          </p:nvPr>
        </p:nvSpPr>
        <p:spPr>
          <a:xfrm>
            <a:off x="838200" y="1825624"/>
            <a:ext cx="10515600" cy="4872631"/>
          </a:xfrm>
        </p:spPr>
        <p:txBody>
          <a:bodyPr>
            <a:normAutofit/>
          </a:bodyPr>
          <a:lstStyle/>
          <a:p>
            <a:pPr marL="0" indent="0">
              <a:spcAft>
                <a:spcPts val="600"/>
              </a:spcAft>
              <a:buNone/>
            </a:pPr>
            <a:r>
              <a:rPr lang="en-US" dirty="0"/>
              <a:t>What do we need?</a:t>
            </a:r>
          </a:p>
          <a:p>
            <a:pPr marL="914400" lvl="1" indent="-457200">
              <a:buFont typeface="+mj-lt"/>
              <a:buAutoNum type="arabicPeriod"/>
            </a:pPr>
            <a:r>
              <a:rPr lang="en-US" dirty="0"/>
              <a:t>Code and packages</a:t>
            </a:r>
          </a:p>
          <a:p>
            <a:pPr lvl="2"/>
            <a:r>
              <a:rPr lang="en-US" dirty="0"/>
              <a:t>Main package: </a:t>
            </a:r>
            <a:r>
              <a:rPr lang="en-US" b="1" dirty="0" err="1"/>
              <a:t>deSolve</a:t>
            </a:r>
            <a:r>
              <a:rPr lang="en-US" dirty="0"/>
              <a:t> (ODE solver in R)</a:t>
            </a:r>
          </a:p>
          <a:p>
            <a:pPr lvl="2">
              <a:spcAft>
                <a:spcPts val="1200"/>
              </a:spcAft>
            </a:pPr>
            <a:r>
              <a:rPr lang="en-US" dirty="0"/>
              <a:t>Code is provided – we’ll walk through it together</a:t>
            </a:r>
          </a:p>
          <a:p>
            <a:pPr marL="914400" lvl="1" indent="-457200">
              <a:buFont typeface="+mj-lt"/>
              <a:buAutoNum type="arabicPeriod"/>
            </a:pPr>
            <a:r>
              <a:rPr lang="en-US" dirty="0"/>
              <a:t>Parameter values – typically calibrated</a:t>
            </a:r>
          </a:p>
          <a:p>
            <a:pPr lvl="2"/>
            <a:r>
              <a:rPr lang="en-US" b="1" dirty="0"/>
              <a:t>Effective contact rate (beta):</a:t>
            </a:r>
            <a:r>
              <a:rPr lang="en-US" dirty="0"/>
              <a:t> can be informed by empirical data on R</a:t>
            </a:r>
            <a:r>
              <a:rPr lang="en-US" baseline="-25000" dirty="0"/>
              <a:t>0</a:t>
            </a:r>
          </a:p>
          <a:p>
            <a:pPr lvl="2">
              <a:spcAft>
                <a:spcPts val="1200"/>
              </a:spcAft>
            </a:pPr>
            <a:r>
              <a:rPr lang="en-US" b="1" dirty="0"/>
              <a:t>Recovery rate (gamma): </a:t>
            </a:r>
            <a:r>
              <a:rPr lang="en-US" dirty="0"/>
              <a:t>can be informed by empirical data on duration of infectiousness</a:t>
            </a:r>
          </a:p>
          <a:p>
            <a:pPr marL="914400" lvl="1" indent="-457200">
              <a:buFont typeface="+mj-lt"/>
              <a:buAutoNum type="arabicPeriod"/>
            </a:pPr>
            <a:r>
              <a:rPr lang="en-US" dirty="0"/>
              <a:t>Starting population sizes</a:t>
            </a:r>
          </a:p>
          <a:p>
            <a:pPr lvl="2"/>
            <a:r>
              <a:rPr lang="en-US" b="1" dirty="0"/>
              <a:t>New disease/outbreak</a:t>
            </a:r>
            <a:r>
              <a:rPr lang="en-US" dirty="0"/>
              <a:t>: “seed” 1 infected person, everyone starts out susceptible</a:t>
            </a:r>
          </a:p>
          <a:p>
            <a:pPr lvl="2"/>
            <a:r>
              <a:rPr lang="en-US" b="1" dirty="0"/>
              <a:t>Endemic disease</a:t>
            </a:r>
            <a:r>
              <a:rPr lang="en-US" dirty="0"/>
              <a:t>: “burn in” model for several timesteps until it reaches a steady state (that should match empirical data, e.g., on prevalence or seroprevalence)</a:t>
            </a:r>
          </a:p>
        </p:txBody>
      </p:sp>
    </p:spTree>
    <p:extLst>
      <p:ext uri="{BB962C8B-B14F-4D97-AF65-F5344CB8AC3E}">
        <p14:creationId xmlns:p14="http://schemas.microsoft.com/office/powerpoint/2010/main" val="2818642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0039-5C25-DC11-BFC1-BDD4C16E61E5}"/>
              </a:ext>
            </a:extLst>
          </p:cNvPr>
          <p:cNvSpPr>
            <a:spLocks noGrp="1"/>
          </p:cNvSpPr>
          <p:nvPr>
            <p:ph type="title"/>
          </p:nvPr>
        </p:nvSpPr>
        <p:spPr/>
        <p:txBody>
          <a:bodyPr/>
          <a:lstStyle/>
          <a:p>
            <a:r>
              <a:rPr lang="en-US"/>
              <a:t>R Session #1: Introductory SIR model</a:t>
            </a:r>
          </a:p>
        </p:txBody>
      </p:sp>
      <p:sp>
        <p:nvSpPr>
          <p:cNvPr id="3" name="Content Placeholder 2">
            <a:extLst>
              <a:ext uri="{FF2B5EF4-FFF2-40B4-BE49-F238E27FC236}">
                <a16:creationId xmlns:a16="http://schemas.microsoft.com/office/drawing/2014/main" id="{D1F264B7-E602-2098-0EE6-B850A517D5E5}"/>
              </a:ext>
            </a:extLst>
          </p:cNvPr>
          <p:cNvSpPr>
            <a:spLocks noGrp="1"/>
          </p:cNvSpPr>
          <p:nvPr>
            <p:ph idx="1"/>
          </p:nvPr>
        </p:nvSpPr>
        <p:spPr>
          <a:xfrm>
            <a:off x="838200" y="1825625"/>
            <a:ext cx="10515600" cy="4667250"/>
          </a:xfrm>
        </p:spPr>
        <p:txBody>
          <a:bodyPr>
            <a:normAutofit/>
          </a:bodyPr>
          <a:lstStyle/>
          <a:p>
            <a:pPr marL="0" indent="0">
              <a:buNone/>
            </a:pPr>
            <a:r>
              <a:rPr lang="en-US"/>
              <a:t>Demo:</a:t>
            </a:r>
          </a:p>
          <a:p>
            <a:pPr lvl="1"/>
            <a:r>
              <a:rPr lang="en-US"/>
              <a:t>How to set up and run the SIR model in R and visualize model output</a:t>
            </a:r>
          </a:p>
          <a:p>
            <a:pPr lvl="1"/>
            <a:r>
              <a:rPr lang="en-US"/>
              <a:t>How to calculate R0 and Rt from model parameters and output</a:t>
            </a:r>
          </a:p>
          <a:p>
            <a:pPr lvl="2"/>
            <a:r>
              <a:rPr lang="en-US"/>
              <a:t>How does Rt characterize infection dynamics over time?</a:t>
            </a:r>
          </a:p>
          <a:p>
            <a:pPr marL="0" indent="0">
              <a:buNone/>
            </a:pPr>
            <a:r>
              <a:rPr lang="en-US"/>
              <a:t>On your own:</a:t>
            </a:r>
          </a:p>
          <a:p>
            <a:pPr lvl="1"/>
            <a:r>
              <a:rPr lang="en-US"/>
              <a:t>Try running the code that we went through together yourself</a:t>
            </a:r>
          </a:p>
          <a:p>
            <a:pPr lvl="2"/>
            <a:r>
              <a:rPr lang="en-US"/>
              <a:t>Check that you understand what is happening in the code, ask questions!</a:t>
            </a:r>
          </a:p>
          <a:p>
            <a:pPr lvl="1"/>
            <a:r>
              <a:rPr lang="en-US"/>
              <a:t>Assess how infection dynamics change as the two parameters in the SIR model – effective contact rate (beta) and recovery rate (gamma) – vary</a:t>
            </a:r>
          </a:p>
          <a:p>
            <a:pPr lvl="2"/>
            <a:r>
              <a:rPr lang="en-US"/>
              <a:t>Can you compare these changes in infection dynamics to changes in R0?</a:t>
            </a:r>
          </a:p>
          <a:p>
            <a:pPr lvl="2"/>
            <a:r>
              <a:rPr lang="en-US"/>
              <a:t>We’ve provided some starter code</a:t>
            </a:r>
          </a:p>
        </p:txBody>
      </p:sp>
    </p:spTree>
    <p:extLst>
      <p:ext uri="{BB962C8B-B14F-4D97-AF65-F5344CB8AC3E}">
        <p14:creationId xmlns:p14="http://schemas.microsoft.com/office/powerpoint/2010/main" val="9129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DC528-7671-41D5-30BD-91BD6A8EE408}"/>
              </a:ext>
            </a:extLst>
          </p:cNvPr>
          <p:cNvSpPr>
            <a:spLocks noGrp="1"/>
          </p:cNvSpPr>
          <p:nvPr>
            <p:ph type="title"/>
          </p:nvPr>
        </p:nvSpPr>
        <p:spPr/>
        <p:txBody>
          <a:bodyPr/>
          <a:lstStyle/>
          <a:p>
            <a:r>
              <a:rPr lang="en-US"/>
              <a:t>Part 2: </a:t>
            </a:r>
            <a:br>
              <a:rPr lang="en-US"/>
            </a:br>
            <a:r>
              <a:rPr lang="en-US"/>
              <a:t>Embellishments to the SIR Model</a:t>
            </a:r>
          </a:p>
        </p:txBody>
      </p:sp>
      <p:sp>
        <p:nvSpPr>
          <p:cNvPr id="5" name="Text Placeholder 4">
            <a:extLst>
              <a:ext uri="{FF2B5EF4-FFF2-40B4-BE49-F238E27FC236}">
                <a16:creationId xmlns:a16="http://schemas.microsoft.com/office/drawing/2014/main" id="{404AE761-AE2B-F45D-95CD-6E74A4ACE1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2779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60F4-C8B9-7F3C-EE0C-F0D569BF152F}"/>
              </a:ext>
            </a:extLst>
          </p:cNvPr>
          <p:cNvSpPr>
            <a:spLocks noGrp="1"/>
          </p:cNvSpPr>
          <p:nvPr>
            <p:ph type="title"/>
          </p:nvPr>
        </p:nvSpPr>
        <p:spPr/>
        <p:txBody>
          <a:bodyPr/>
          <a:lstStyle/>
          <a:p>
            <a:r>
              <a:rPr lang="en-US"/>
              <a:t>Some limitations of the basic SIR model:</a:t>
            </a:r>
          </a:p>
        </p:txBody>
      </p:sp>
      <p:sp>
        <p:nvSpPr>
          <p:cNvPr id="3" name="Content Placeholder 2">
            <a:extLst>
              <a:ext uri="{FF2B5EF4-FFF2-40B4-BE49-F238E27FC236}">
                <a16:creationId xmlns:a16="http://schemas.microsoft.com/office/drawing/2014/main" id="{42B63BAF-0E92-F90F-1B9D-77E26923E91B}"/>
              </a:ext>
            </a:extLst>
          </p:cNvPr>
          <p:cNvSpPr>
            <a:spLocks noGrp="1"/>
          </p:cNvSpPr>
          <p:nvPr>
            <p:ph idx="1"/>
          </p:nvPr>
        </p:nvSpPr>
        <p:spPr>
          <a:xfrm>
            <a:off x="838199" y="1825625"/>
            <a:ext cx="10784595" cy="4351338"/>
          </a:xfrm>
        </p:spPr>
        <p:txBody>
          <a:bodyPr>
            <a:normAutofit/>
          </a:bodyPr>
          <a:lstStyle/>
          <a:p>
            <a:r>
              <a:rPr lang="en-US" dirty="0"/>
              <a:t>Epidemic always burns through the population eventually</a:t>
            </a:r>
          </a:p>
          <a:p>
            <a:r>
              <a:rPr lang="en-US" dirty="0"/>
              <a:t>Most infectious diseases carry mortality risks (which can alter dynamics)</a:t>
            </a:r>
          </a:p>
          <a:p>
            <a:r>
              <a:rPr lang="en-US" dirty="0"/>
              <a:t>Immunity isn’t usually lifelong</a:t>
            </a:r>
          </a:p>
          <a:p>
            <a:r>
              <a:rPr lang="en-US" dirty="0"/>
              <a:t>Infected </a:t>
            </a:r>
            <a:r>
              <a:rPr lang="en-US" dirty="0">
                <a:latin typeface="Times New Roman" panose="02020603050405020304" pitchFamily="18" charset="0"/>
                <a:cs typeface="Times New Roman" panose="02020603050405020304" pitchFamily="18" charset="0"/>
              </a:rPr>
              <a:t>≠ </a:t>
            </a:r>
            <a:r>
              <a:rPr lang="en-US" dirty="0"/>
              <a:t>infectious (not always)</a:t>
            </a:r>
          </a:p>
          <a:p>
            <a:r>
              <a:rPr lang="en-US" dirty="0"/>
              <a:t>Doesn’t always accommodate interventions</a:t>
            </a:r>
          </a:p>
          <a:p>
            <a:r>
              <a:rPr lang="en-US" dirty="0"/>
              <a:t>Assumes completely homogeneous population</a:t>
            </a:r>
          </a:p>
          <a:p>
            <a:r>
              <a:rPr lang="en-US" dirty="0"/>
              <a:t>Durations are not always exponentially-distributed</a:t>
            </a:r>
          </a:p>
          <a:p>
            <a:endParaRPr lang="en-US" dirty="0"/>
          </a:p>
        </p:txBody>
      </p:sp>
    </p:spTree>
    <p:extLst>
      <p:ext uri="{BB962C8B-B14F-4D97-AF65-F5344CB8AC3E}">
        <p14:creationId xmlns:p14="http://schemas.microsoft.com/office/powerpoint/2010/main" val="3254538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60F4-C8B9-7F3C-EE0C-F0D569BF152F}"/>
              </a:ext>
            </a:extLst>
          </p:cNvPr>
          <p:cNvSpPr>
            <a:spLocks noGrp="1"/>
          </p:cNvSpPr>
          <p:nvPr>
            <p:ph type="title"/>
          </p:nvPr>
        </p:nvSpPr>
        <p:spPr/>
        <p:txBody>
          <a:bodyPr/>
          <a:lstStyle/>
          <a:p>
            <a:r>
              <a:rPr lang="en-US"/>
              <a:t>Some limitations of the basic SIR model:</a:t>
            </a:r>
          </a:p>
        </p:txBody>
      </p:sp>
      <p:sp>
        <p:nvSpPr>
          <p:cNvPr id="3" name="Content Placeholder 2">
            <a:extLst>
              <a:ext uri="{FF2B5EF4-FFF2-40B4-BE49-F238E27FC236}">
                <a16:creationId xmlns:a16="http://schemas.microsoft.com/office/drawing/2014/main" id="{42B63BAF-0E92-F90F-1B9D-77E26923E91B}"/>
              </a:ext>
            </a:extLst>
          </p:cNvPr>
          <p:cNvSpPr>
            <a:spLocks noGrp="1"/>
          </p:cNvSpPr>
          <p:nvPr>
            <p:ph idx="1"/>
          </p:nvPr>
        </p:nvSpPr>
        <p:spPr>
          <a:xfrm>
            <a:off x="838199" y="1825625"/>
            <a:ext cx="10784595" cy="4351338"/>
          </a:xfrm>
        </p:spPr>
        <p:txBody>
          <a:bodyPr>
            <a:normAutofit lnSpcReduction="10000"/>
          </a:bodyPr>
          <a:lstStyle/>
          <a:p>
            <a:r>
              <a:rPr lang="en-US" dirty="0">
                <a:solidFill>
                  <a:srgbClr val="FF0000"/>
                </a:solidFill>
              </a:rPr>
              <a:t>Epidemic always burns through the population eventually</a:t>
            </a:r>
          </a:p>
          <a:p>
            <a:r>
              <a:rPr lang="en-US" dirty="0">
                <a:solidFill>
                  <a:srgbClr val="FF0000"/>
                </a:solidFill>
              </a:rPr>
              <a:t>Most infectious diseases carry mortality risks (which can alter dynamics)</a:t>
            </a:r>
          </a:p>
          <a:p>
            <a:r>
              <a:rPr lang="en-US" dirty="0">
                <a:solidFill>
                  <a:srgbClr val="FF0000"/>
                </a:solidFill>
              </a:rPr>
              <a:t>Immunity isn’t usually lifelong</a:t>
            </a:r>
          </a:p>
          <a:p>
            <a:r>
              <a:rPr lang="en-US" dirty="0">
                <a:solidFill>
                  <a:srgbClr val="FF0000"/>
                </a:solidFill>
              </a:rPr>
              <a:t>Infected </a:t>
            </a:r>
            <a:r>
              <a:rPr lang="en-US" dirty="0">
                <a:solidFill>
                  <a:srgbClr val="FF0000"/>
                </a:solidFill>
                <a:latin typeface="Times New Roman" panose="02020603050405020304" pitchFamily="18" charset="0"/>
                <a:cs typeface="Times New Roman" panose="02020603050405020304" pitchFamily="18" charset="0"/>
              </a:rPr>
              <a:t>≠ </a:t>
            </a:r>
            <a:r>
              <a:rPr lang="en-US" dirty="0">
                <a:solidFill>
                  <a:srgbClr val="FF0000"/>
                </a:solidFill>
              </a:rPr>
              <a:t>infectious (not always)</a:t>
            </a:r>
          </a:p>
          <a:p>
            <a:r>
              <a:rPr lang="en-US" dirty="0">
                <a:solidFill>
                  <a:srgbClr val="FF0000"/>
                </a:solidFill>
              </a:rPr>
              <a:t>Doesn’t always accommodate interventions</a:t>
            </a:r>
          </a:p>
          <a:p>
            <a:r>
              <a:rPr lang="en-US" dirty="0">
                <a:solidFill>
                  <a:schemeClr val="bg1">
                    <a:lumMod val="50000"/>
                  </a:schemeClr>
                </a:solidFill>
              </a:rPr>
              <a:t>Assumes completely homogeneous population -&gt; model heterogeneous mixing pattern</a:t>
            </a:r>
          </a:p>
          <a:p>
            <a:r>
              <a:rPr lang="en-US" dirty="0">
                <a:solidFill>
                  <a:schemeClr val="bg1">
                    <a:lumMod val="50000"/>
                  </a:schemeClr>
                </a:solidFill>
              </a:rPr>
              <a:t>Durations are not always exponentially-distributed -&gt; model time-varying rates</a:t>
            </a:r>
          </a:p>
          <a:p>
            <a:endParaRPr lang="en-US" dirty="0"/>
          </a:p>
        </p:txBody>
      </p:sp>
    </p:spTree>
    <p:extLst>
      <p:ext uri="{BB962C8B-B14F-4D97-AF65-F5344CB8AC3E}">
        <p14:creationId xmlns:p14="http://schemas.microsoft.com/office/powerpoint/2010/main" val="393553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9" name="Content Placeholder 8">
            <a:extLst>
              <a:ext uri="{FF2B5EF4-FFF2-40B4-BE49-F238E27FC236}">
                <a16:creationId xmlns:a16="http://schemas.microsoft.com/office/drawing/2014/main" id="{AA3C99A5-387E-3AFE-0CBD-C3D8F7E10B94}"/>
              </a:ext>
            </a:extLst>
          </p:cNvPr>
          <p:cNvSpPr txBox="1">
            <a:spLocks noGrp="1"/>
          </p:cNvSpPr>
          <p:nvPr>
            <p:ph idx="1"/>
          </p:nvPr>
        </p:nvSpPr>
        <p:spPr>
          <a:xfrm>
            <a:off x="838200" y="1825625"/>
            <a:ext cx="9528672" cy="4185761"/>
          </a:xfrm>
          <a:prstGeom prst="rect">
            <a:avLst/>
          </a:prstGeom>
          <a:noFill/>
        </p:spPr>
        <p:txBody>
          <a:bodyPr wrap="square">
            <a:spAutoFit/>
          </a:bodyPr>
          <a:lstStyle/>
          <a:p>
            <a:pPr marL="0" indent="0">
              <a:buNone/>
            </a:pPr>
            <a:r>
              <a:rPr lang="en-US" sz="2400" b="1"/>
              <a:t>Motivation:</a:t>
            </a:r>
          </a:p>
          <a:p>
            <a:pPr marL="0" indent="0">
              <a:buNone/>
            </a:pPr>
            <a:endParaRPr lang="en-US" sz="2400"/>
          </a:p>
          <a:p>
            <a:pPr marL="0" indent="0">
              <a:buNone/>
            </a:pPr>
            <a:r>
              <a:rPr lang="en-US" sz="2400" u="sng"/>
              <a:t>From Part 1</a:t>
            </a:r>
            <a:r>
              <a:rPr lang="en-US" sz="2400"/>
              <a:t>: Population susceptibility is the limiting factor in epidemics - dictating whether they start &amp; when they end.</a:t>
            </a:r>
          </a:p>
          <a:p>
            <a:pPr marL="0" indent="0">
              <a:buNone/>
            </a:pPr>
            <a:endParaRPr lang="en-US" sz="2400"/>
          </a:p>
          <a:p>
            <a:pPr marL="396875" indent="-396875">
              <a:buNone/>
            </a:pPr>
            <a:r>
              <a:rPr lang="en-US" sz="2400">
                <a:latin typeface="Times New Roman" panose="02020603050405020304" pitchFamily="18" charset="0"/>
                <a:cs typeface="Times New Roman" panose="02020603050405020304" pitchFamily="18" charset="0"/>
              </a:rPr>
              <a:t>→ </a:t>
            </a:r>
            <a:r>
              <a:rPr lang="en-US" sz="2400"/>
              <a:t>models that don’t allow for replenishment of </a:t>
            </a:r>
            <a:r>
              <a:rPr lang="en-US" sz="2400" err="1"/>
              <a:t>susceptibles</a:t>
            </a:r>
            <a:r>
              <a:rPr lang="en-US" sz="2400"/>
              <a:t> will always predict that epidemics burn out eventually.</a:t>
            </a:r>
          </a:p>
          <a:p>
            <a:pPr marL="396875" indent="-396875">
              <a:buNone/>
            </a:pPr>
            <a:endParaRPr lang="en-US" sz="2400"/>
          </a:p>
          <a:p>
            <a:pPr marL="0" indent="0">
              <a:buNone/>
            </a:pPr>
            <a:r>
              <a:rPr lang="en-US" sz="2400" b="1"/>
              <a:t>Incorporating births and deaths allows for more realistic disease dynamics, including endemicity.</a:t>
            </a:r>
          </a:p>
        </p:txBody>
      </p:sp>
    </p:spTree>
    <p:extLst>
      <p:ext uri="{BB962C8B-B14F-4D97-AF65-F5344CB8AC3E}">
        <p14:creationId xmlns:p14="http://schemas.microsoft.com/office/powerpoint/2010/main" val="109421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5" name="Content Placeholder 4">
            <a:extLst>
              <a:ext uri="{FF2B5EF4-FFF2-40B4-BE49-F238E27FC236}">
                <a16:creationId xmlns:a16="http://schemas.microsoft.com/office/drawing/2014/main" id="{C376C646-3691-CCDC-54DE-AACC928FA319}"/>
              </a:ext>
            </a:extLst>
          </p:cNvPr>
          <p:cNvSpPr>
            <a:spLocks noGrp="1"/>
          </p:cNvSpPr>
          <p:nvPr>
            <p:ph idx="1"/>
          </p:nvPr>
        </p:nvSpPr>
        <p:spPr>
          <a:xfrm>
            <a:off x="838200" y="1825625"/>
            <a:ext cx="10515600" cy="551815"/>
          </a:xfrm>
        </p:spPr>
        <p:txBody>
          <a:bodyPr/>
          <a:lstStyle/>
          <a:p>
            <a:pPr marL="0" indent="0">
              <a:buNone/>
            </a:pPr>
            <a:r>
              <a:rPr lang="en-US"/>
              <a:t>First consider modeling demography outside of an ID model. </a:t>
            </a:r>
          </a:p>
        </p:txBody>
      </p:sp>
      <p:sp>
        <p:nvSpPr>
          <p:cNvPr id="7" name="TextBox 6">
            <a:extLst>
              <a:ext uri="{FF2B5EF4-FFF2-40B4-BE49-F238E27FC236}">
                <a16:creationId xmlns:a16="http://schemas.microsoft.com/office/drawing/2014/main" id="{4D31CB31-DF2D-6843-5E85-303BA3A7C750}"/>
              </a:ext>
            </a:extLst>
          </p:cNvPr>
          <p:cNvSpPr txBox="1"/>
          <p:nvPr/>
        </p:nvSpPr>
        <p:spPr>
          <a:xfrm>
            <a:off x="1053327" y="3731741"/>
            <a:ext cx="1275008" cy="1015663"/>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sz="6000"/>
              <a:t>N</a:t>
            </a:r>
          </a:p>
        </p:txBody>
      </p:sp>
      <p:sp>
        <p:nvSpPr>
          <p:cNvPr id="8" name="TextBox 7">
            <a:extLst>
              <a:ext uri="{FF2B5EF4-FFF2-40B4-BE49-F238E27FC236}">
                <a16:creationId xmlns:a16="http://schemas.microsoft.com/office/drawing/2014/main" id="{9D04B6BE-DD27-F6D4-1A10-1C5CC30DD51E}"/>
              </a:ext>
            </a:extLst>
          </p:cNvPr>
          <p:cNvSpPr txBox="1"/>
          <p:nvPr/>
        </p:nvSpPr>
        <p:spPr>
          <a:xfrm>
            <a:off x="1810964" y="4829667"/>
            <a:ext cx="2778306" cy="461665"/>
          </a:xfrm>
          <a:prstGeom prst="rect">
            <a:avLst/>
          </a:prstGeom>
          <a:noFill/>
        </p:spPr>
        <p:txBody>
          <a:bodyPr wrap="square" rtlCol="0">
            <a:spAutoFit/>
          </a:bodyPr>
          <a:lstStyle/>
          <a:p>
            <a:r>
              <a:rPr lang="en-US" sz="2400"/>
              <a:t>outflows = deaths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7E6D9B-DCA4-ACDD-63C9-2652C66228CD}"/>
                  </a:ext>
                </a:extLst>
              </p:cNvPr>
              <p:cNvSpPr txBox="1"/>
              <p:nvPr/>
            </p:nvSpPr>
            <p:spPr>
              <a:xfrm>
                <a:off x="714405" y="4819313"/>
                <a:ext cx="145228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𝒅</m:t>
                      </m:r>
                    </m:oMath>
                  </m:oMathPara>
                </a14:m>
                <a:endParaRPr lang="en-US" sz="2000" b="1"/>
              </a:p>
            </p:txBody>
          </p:sp>
        </mc:Choice>
        <mc:Fallback xmlns="">
          <p:sp>
            <p:nvSpPr>
              <p:cNvPr id="12" name="TextBox 11">
                <a:extLst>
                  <a:ext uri="{FF2B5EF4-FFF2-40B4-BE49-F238E27FC236}">
                    <a16:creationId xmlns:a16="http://schemas.microsoft.com/office/drawing/2014/main" id="{B77E6D9B-DCA4-ACDD-63C9-2652C66228CD}"/>
                  </a:ext>
                </a:extLst>
              </p:cNvPr>
              <p:cNvSpPr txBox="1">
                <a:spLocks noRot="1" noChangeAspect="1" noMove="1" noResize="1" noEditPoints="1" noAdjustHandles="1" noChangeArrowheads="1" noChangeShapeType="1" noTextEdit="1"/>
              </p:cNvSpPr>
              <p:nvPr/>
            </p:nvSpPr>
            <p:spPr>
              <a:xfrm>
                <a:off x="714405" y="4819313"/>
                <a:ext cx="1452282" cy="400110"/>
              </a:xfrm>
              <a:prstGeom prst="rect">
                <a:avLst/>
              </a:prstGeom>
              <a:blipFill>
                <a:blip r:embed="rId2"/>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528DE858-0125-77E9-4AFB-03B0007F9312}"/>
              </a:ext>
            </a:extLst>
          </p:cNvPr>
          <p:cNvCxnSpPr>
            <a:cxnSpLocks/>
          </p:cNvCxnSpPr>
          <p:nvPr/>
        </p:nvCxnSpPr>
        <p:spPr>
          <a:xfrm>
            <a:off x="1690831" y="4747404"/>
            <a:ext cx="0" cy="7039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descr="A graph of a number of different colored lines&#10;&#10;Description automatically generated">
            <a:extLst>
              <a:ext uri="{FF2B5EF4-FFF2-40B4-BE49-F238E27FC236}">
                <a16:creationId xmlns:a16="http://schemas.microsoft.com/office/drawing/2014/main" id="{E9281E05-1154-7E37-1F9C-4DDAE997D477}"/>
              </a:ext>
            </a:extLst>
          </p:cNvPr>
          <p:cNvPicPr>
            <a:picLocks noChangeAspect="1"/>
          </p:cNvPicPr>
          <p:nvPr/>
        </p:nvPicPr>
        <p:blipFill>
          <a:blip r:embed="rId3"/>
          <a:stretch>
            <a:fillRect/>
          </a:stretch>
        </p:blipFill>
        <p:spPr>
          <a:xfrm>
            <a:off x="4355516" y="2377440"/>
            <a:ext cx="7317036" cy="4181163"/>
          </a:xfrm>
          <a:prstGeom prst="rect">
            <a:avLst/>
          </a:prstGeom>
        </p:spPr>
      </p:pic>
    </p:spTree>
    <p:extLst>
      <p:ext uri="{BB962C8B-B14F-4D97-AF65-F5344CB8AC3E}">
        <p14:creationId xmlns:p14="http://schemas.microsoft.com/office/powerpoint/2010/main" val="13168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a:latin typeface="Calibri" panose="020F0502020204030204" pitchFamily="34" charset="0"/>
                <a:cs typeface="Calibri" panose="020F0502020204030204" pitchFamily="34" charset="0"/>
              </a:rPr>
              <a:t>Communicable vs. non-communicable</a:t>
            </a:r>
            <a:r>
              <a:rPr lang="ko-KR" altLang="en-US" sz="3600">
                <a:latin typeface="Calibri" panose="020F0502020204030204" pitchFamily="34" charset="0"/>
                <a:cs typeface="Calibri" panose="020F0502020204030204" pitchFamily="34" charset="0"/>
              </a:rPr>
              <a:t> </a:t>
            </a:r>
            <a:r>
              <a:rPr lang="en-US" altLang="ko-KR" sz="3600">
                <a:latin typeface="Calibri" panose="020F0502020204030204" pitchFamily="34" charset="0"/>
                <a:cs typeface="Calibri" panose="020F0502020204030204" pitchFamily="34" charset="0"/>
              </a:rPr>
              <a:t>diseases</a:t>
            </a:r>
            <a:endParaRPr lang="en-US" sz="3600">
              <a:latin typeface="Calibri" panose="020F0502020204030204" pitchFamily="34" charset="0"/>
              <a:cs typeface="Calibri" panose="020F0502020204030204" pitchFamily="34" charset="0"/>
            </a:endParaRPr>
          </a:p>
        </p:txBody>
      </p:sp>
      <p:pic>
        <p:nvPicPr>
          <p:cNvPr id="5122" name="Picture 2" descr="Children Sick Sickness Ill Illness Disease Flu Problem Health Stick Figure  Pictogram Icons Stock Vector by ©leremy 96898244">
            <a:extLst>
              <a:ext uri="{FF2B5EF4-FFF2-40B4-BE49-F238E27FC236}">
                <a16:creationId xmlns:a16="http://schemas.microsoft.com/office/drawing/2014/main" id="{610BC980-2136-C5DD-4F02-DCE2E2026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6817" b="74234"/>
          <a:stretch/>
        </p:blipFill>
        <p:spPr bwMode="auto">
          <a:xfrm>
            <a:off x="665206" y="2597199"/>
            <a:ext cx="1546654" cy="30228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ildren Sick Sickness Ill Illness Disease Flu Problem Health Stick Figure  Pictogram Icons Stock Vector by ©leremy 96898244">
            <a:extLst>
              <a:ext uri="{FF2B5EF4-FFF2-40B4-BE49-F238E27FC236}">
                <a16:creationId xmlns:a16="http://schemas.microsoft.com/office/drawing/2014/main" id="{F2249927-F9C8-C899-E164-24AB28969D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58" r="62372" b="75135"/>
          <a:stretch/>
        </p:blipFill>
        <p:spPr bwMode="auto">
          <a:xfrm>
            <a:off x="5251621" y="2772359"/>
            <a:ext cx="1103872" cy="267252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29664476-2FC9-1385-08CD-8DF8AB810708}"/>
              </a:ext>
            </a:extLst>
          </p:cNvPr>
          <p:cNvCxnSpPr/>
          <p:nvPr/>
        </p:nvCxnSpPr>
        <p:spPr>
          <a:xfrm>
            <a:off x="2570206" y="4108621"/>
            <a:ext cx="24466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24" name="Picture 4" descr="gene Icon - Free PNG &amp; SVG 3524471 - Noun Project">
            <a:extLst>
              <a:ext uri="{FF2B5EF4-FFF2-40B4-BE49-F238E27FC236}">
                <a16:creationId xmlns:a16="http://schemas.microsoft.com/office/drawing/2014/main" id="{AA1B4734-D39F-C434-2EAA-E5CC6270C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2182" y="1752044"/>
            <a:ext cx="636824" cy="63682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Bacteria&quot; Icon - Download for free – Iconduck">
            <a:extLst>
              <a:ext uri="{FF2B5EF4-FFF2-40B4-BE49-F238E27FC236}">
                <a16:creationId xmlns:a16="http://schemas.microsoft.com/office/drawing/2014/main" id="{8494C3B2-8BB3-44AC-B9D0-B83FF04158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9059" y="2170720"/>
            <a:ext cx="556055" cy="57865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Virus - Free healthcare and medical icons">
            <a:extLst>
              <a:ext uri="{FF2B5EF4-FFF2-40B4-BE49-F238E27FC236}">
                <a16:creationId xmlns:a16="http://schemas.microsoft.com/office/drawing/2014/main" id="{C093FA98-4E05-FD3F-2F28-8E06D3BDD7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492" y="2876555"/>
            <a:ext cx="636824" cy="63682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Fast Food Icon Vector Art, Icons, and Graphics for Free Download">
            <a:extLst>
              <a:ext uri="{FF2B5EF4-FFF2-40B4-BE49-F238E27FC236}">
                <a16:creationId xmlns:a16="http://schemas.microsoft.com/office/drawing/2014/main" id="{5EA61557-5267-C11A-B5CA-A39BC2A70B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2533" y="3194967"/>
            <a:ext cx="839207" cy="839207"/>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smoking Icon for Free Download | FreeImages">
            <a:extLst>
              <a:ext uri="{FF2B5EF4-FFF2-40B4-BE49-F238E27FC236}">
                <a16:creationId xmlns:a16="http://schemas.microsoft.com/office/drawing/2014/main" id="{5E0E42AE-A08D-3196-4A8D-272BF5A27A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9352" y="2060603"/>
            <a:ext cx="636825" cy="63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89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5" name="Content Placeholder 4">
            <a:extLst>
              <a:ext uri="{FF2B5EF4-FFF2-40B4-BE49-F238E27FC236}">
                <a16:creationId xmlns:a16="http://schemas.microsoft.com/office/drawing/2014/main" id="{C376C646-3691-CCDC-54DE-AACC928FA319}"/>
              </a:ext>
            </a:extLst>
          </p:cNvPr>
          <p:cNvSpPr>
            <a:spLocks noGrp="1"/>
          </p:cNvSpPr>
          <p:nvPr>
            <p:ph idx="1"/>
          </p:nvPr>
        </p:nvSpPr>
        <p:spPr>
          <a:xfrm>
            <a:off x="838200" y="1792574"/>
            <a:ext cx="10515600" cy="551815"/>
          </a:xfrm>
        </p:spPr>
        <p:txBody>
          <a:bodyPr/>
          <a:lstStyle/>
          <a:p>
            <a:pPr marL="0" indent="0">
              <a:buNone/>
            </a:pPr>
            <a:r>
              <a:rPr lang="en-US"/>
              <a:t>First consider modeling demography outside of an ID model. </a:t>
            </a:r>
          </a:p>
        </p:txBody>
      </p:sp>
      <p:sp>
        <p:nvSpPr>
          <p:cNvPr id="7" name="TextBox 6">
            <a:extLst>
              <a:ext uri="{FF2B5EF4-FFF2-40B4-BE49-F238E27FC236}">
                <a16:creationId xmlns:a16="http://schemas.microsoft.com/office/drawing/2014/main" id="{4D31CB31-DF2D-6843-5E85-303BA3A7C750}"/>
              </a:ext>
            </a:extLst>
          </p:cNvPr>
          <p:cNvSpPr txBox="1"/>
          <p:nvPr/>
        </p:nvSpPr>
        <p:spPr>
          <a:xfrm>
            <a:off x="1053327" y="3731741"/>
            <a:ext cx="1275008" cy="1015663"/>
          </a:xfrm>
          <a:prstGeom prst="rect">
            <a:avLst/>
          </a:prstGeom>
          <a:solidFill>
            <a:schemeClr val="accent3">
              <a:lumMod val="20000"/>
              <a:lumOff val="80000"/>
            </a:schemeClr>
          </a:solidFill>
          <a:ln>
            <a:solidFill>
              <a:schemeClr val="tx1"/>
            </a:solidFill>
          </a:ln>
        </p:spPr>
        <p:txBody>
          <a:bodyPr wrap="square" rtlCol="0">
            <a:spAutoFit/>
          </a:bodyPr>
          <a:lstStyle/>
          <a:p>
            <a:pPr algn="ctr"/>
            <a:r>
              <a:rPr lang="en-US" sz="6000"/>
              <a:t>N</a:t>
            </a:r>
          </a:p>
        </p:txBody>
      </p:sp>
      <p:sp>
        <p:nvSpPr>
          <p:cNvPr id="8" name="TextBox 7">
            <a:extLst>
              <a:ext uri="{FF2B5EF4-FFF2-40B4-BE49-F238E27FC236}">
                <a16:creationId xmlns:a16="http://schemas.microsoft.com/office/drawing/2014/main" id="{9D04B6BE-DD27-F6D4-1A10-1C5CC30DD51E}"/>
              </a:ext>
            </a:extLst>
          </p:cNvPr>
          <p:cNvSpPr txBox="1"/>
          <p:nvPr/>
        </p:nvSpPr>
        <p:spPr>
          <a:xfrm>
            <a:off x="1810964" y="4829667"/>
            <a:ext cx="2778306" cy="461665"/>
          </a:xfrm>
          <a:prstGeom prst="rect">
            <a:avLst/>
          </a:prstGeom>
          <a:noFill/>
        </p:spPr>
        <p:txBody>
          <a:bodyPr wrap="square" rtlCol="0">
            <a:spAutoFit/>
          </a:bodyPr>
          <a:lstStyle/>
          <a:p>
            <a:r>
              <a:rPr lang="en-US" sz="2400"/>
              <a:t>outflows = deaths</a:t>
            </a:r>
          </a:p>
        </p:txBody>
      </p:sp>
      <p:cxnSp>
        <p:nvCxnSpPr>
          <p:cNvPr id="9" name="Straight Arrow Connector 8">
            <a:extLst>
              <a:ext uri="{FF2B5EF4-FFF2-40B4-BE49-F238E27FC236}">
                <a16:creationId xmlns:a16="http://schemas.microsoft.com/office/drawing/2014/main" id="{168B1B92-3F98-435B-7E09-E50A9A78C553}"/>
              </a:ext>
            </a:extLst>
          </p:cNvPr>
          <p:cNvCxnSpPr>
            <a:cxnSpLocks/>
          </p:cNvCxnSpPr>
          <p:nvPr/>
        </p:nvCxnSpPr>
        <p:spPr>
          <a:xfrm>
            <a:off x="1690831" y="3027788"/>
            <a:ext cx="0" cy="7039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41ED786-7CCC-6860-10B4-873A60A61EBF}"/>
              </a:ext>
            </a:extLst>
          </p:cNvPr>
          <p:cNvSpPr txBox="1"/>
          <p:nvPr/>
        </p:nvSpPr>
        <p:spPr>
          <a:xfrm>
            <a:off x="1810964" y="3198167"/>
            <a:ext cx="2101340" cy="461665"/>
          </a:xfrm>
          <a:prstGeom prst="rect">
            <a:avLst/>
          </a:prstGeom>
          <a:noFill/>
        </p:spPr>
        <p:txBody>
          <a:bodyPr wrap="square" rtlCol="0">
            <a:spAutoFit/>
          </a:bodyPr>
          <a:lstStyle/>
          <a:p>
            <a:r>
              <a:rPr lang="en-US" sz="2400"/>
              <a:t>inflows = births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C3A8A5-8E01-094B-13A1-A6EC8F35EF14}"/>
                  </a:ext>
                </a:extLst>
              </p:cNvPr>
              <p:cNvSpPr txBox="1"/>
              <p:nvPr/>
            </p:nvSpPr>
            <p:spPr>
              <a:xfrm>
                <a:off x="613570" y="3157647"/>
                <a:ext cx="145228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𝒃</m:t>
                      </m:r>
                    </m:oMath>
                  </m:oMathPara>
                </a14:m>
                <a:endParaRPr lang="en-US" sz="2000" b="1"/>
              </a:p>
            </p:txBody>
          </p:sp>
        </mc:Choice>
        <mc:Fallback xmlns="">
          <p:sp>
            <p:nvSpPr>
              <p:cNvPr id="11" name="TextBox 10">
                <a:extLst>
                  <a:ext uri="{FF2B5EF4-FFF2-40B4-BE49-F238E27FC236}">
                    <a16:creationId xmlns:a16="http://schemas.microsoft.com/office/drawing/2014/main" id="{E8C3A8A5-8E01-094B-13A1-A6EC8F35EF14}"/>
                  </a:ext>
                </a:extLst>
              </p:cNvPr>
              <p:cNvSpPr txBox="1">
                <a:spLocks noRot="1" noChangeAspect="1" noMove="1" noResize="1" noEditPoints="1" noAdjustHandles="1" noChangeArrowheads="1" noChangeShapeType="1" noTextEdit="1"/>
              </p:cNvSpPr>
              <p:nvPr/>
            </p:nvSpPr>
            <p:spPr>
              <a:xfrm>
                <a:off x="613570" y="3157647"/>
                <a:ext cx="1452282"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7E6D9B-DCA4-ACDD-63C9-2652C66228CD}"/>
                  </a:ext>
                </a:extLst>
              </p:cNvPr>
              <p:cNvSpPr txBox="1"/>
              <p:nvPr/>
            </p:nvSpPr>
            <p:spPr>
              <a:xfrm>
                <a:off x="714405" y="4819313"/>
                <a:ext cx="145228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𝒅</m:t>
                      </m:r>
                    </m:oMath>
                  </m:oMathPara>
                </a14:m>
                <a:endParaRPr lang="en-US" sz="2000" b="1"/>
              </a:p>
            </p:txBody>
          </p:sp>
        </mc:Choice>
        <mc:Fallback xmlns="">
          <p:sp>
            <p:nvSpPr>
              <p:cNvPr id="12" name="TextBox 11">
                <a:extLst>
                  <a:ext uri="{FF2B5EF4-FFF2-40B4-BE49-F238E27FC236}">
                    <a16:creationId xmlns:a16="http://schemas.microsoft.com/office/drawing/2014/main" id="{B77E6D9B-DCA4-ACDD-63C9-2652C66228CD}"/>
                  </a:ext>
                </a:extLst>
              </p:cNvPr>
              <p:cNvSpPr txBox="1">
                <a:spLocks noRot="1" noChangeAspect="1" noMove="1" noResize="1" noEditPoints="1" noAdjustHandles="1" noChangeArrowheads="1" noChangeShapeType="1" noTextEdit="1"/>
              </p:cNvSpPr>
              <p:nvPr/>
            </p:nvSpPr>
            <p:spPr>
              <a:xfrm>
                <a:off x="714405" y="4819313"/>
                <a:ext cx="1452282" cy="400110"/>
              </a:xfrm>
              <a:prstGeom prst="rect">
                <a:avLst/>
              </a:prstGeom>
              <a:blipFill>
                <a:blip r:embed="rId3"/>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528DE858-0125-77E9-4AFB-03B0007F9312}"/>
              </a:ext>
            </a:extLst>
          </p:cNvPr>
          <p:cNvCxnSpPr>
            <a:cxnSpLocks/>
          </p:cNvCxnSpPr>
          <p:nvPr/>
        </p:nvCxnSpPr>
        <p:spPr>
          <a:xfrm>
            <a:off x="1690831" y="4747404"/>
            <a:ext cx="0" cy="70395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graph of a number of years&#10;&#10;Description automatically generated">
            <a:extLst>
              <a:ext uri="{FF2B5EF4-FFF2-40B4-BE49-F238E27FC236}">
                <a16:creationId xmlns:a16="http://schemas.microsoft.com/office/drawing/2014/main" id="{C0585130-CDE9-44B0-A6D8-229B7AB7228F}"/>
              </a:ext>
            </a:extLst>
          </p:cNvPr>
          <p:cNvPicPr>
            <a:picLocks noChangeAspect="1"/>
          </p:cNvPicPr>
          <p:nvPr/>
        </p:nvPicPr>
        <p:blipFill>
          <a:blip r:embed="rId4"/>
          <a:stretch>
            <a:fillRect/>
          </a:stretch>
        </p:blipFill>
        <p:spPr>
          <a:xfrm>
            <a:off x="4305757" y="2344389"/>
            <a:ext cx="7460255" cy="4263003"/>
          </a:xfrm>
          <a:prstGeom prst="rect">
            <a:avLst/>
          </a:prstGeom>
        </p:spPr>
      </p:pic>
      <p:sp>
        <p:nvSpPr>
          <p:cNvPr id="2" name="TextBox 1">
            <a:extLst>
              <a:ext uri="{FF2B5EF4-FFF2-40B4-BE49-F238E27FC236}">
                <a16:creationId xmlns:a16="http://schemas.microsoft.com/office/drawing/2014/main" id="{D8B00C24-E8F6-94CE-077D-933E5505D369}"/>
              </a:ext>
            </a:extLst>
          </p:cNvPr>
          <p:cNvSpPr txBox="1"/>
          <p:nvPr/>
        </p:nvSpPr>
        <p:spPr>
          <a:xfrm>
            <a:off x="11398393" y="4003222"/>
            <a:ext cx="412750" cy="276999"/>
          </a:xfrm>
          <a:prstGeom prst="rect">
            <a:avLst/>
          </a:prstGeom>
          <a:solidFill>
            <a:schemeClr val="bg1"/>
          </a:solidFill>
        </p:spPr>
        <p:txBody>
          <a:bodyPr wrap="square" rtlCol="0">
            <a:spAutoFit/>
          </a:bodyPr>
          <a:lstStyle/>
          <a:p>
            <a:r>
              <a:rPr lang="en-US" sz="1200">
                <a:latin typeface="Arial" panose="020B0604020202020204" pitchFamily="34" charset="0"/>
                <a:cs typeface="Arial" panose="020B0604020202020204" pitchFamily="34" charset="0"/>
              </a:rPr>
              <a:t>d</a:t>
            </a:r>
          </a:p>
        </p:txBody>
      </p:sp>
      <p:sp>
        <p:nvSpPr>
          <p:cNvPr id="3" name="TextBox 2">
            <a:extLst>
              <a:ext uri="{FF2B5EF4-FFF2-40B4-BE49-F238E27FC236}">
                <a16:creationId xmlns:a16="http://schemas.microsoft.com/office/drawing/2014/main" id="{B44682CD-EFB3-D990-D38B-8BB03BCC260E}"/>
              </a:ext>
            </a:extLst>
          </p:cNvPr>
          <p:cNvSpPr txBox="1"/>
          <p:nvPr/>
        </p:nvSpPr>
        <p:spPr>
          <a:xfrm>
            <a:off x="11398393" y="4258622"/>
            <a:ext cx="412750" cy="276999"/>
          </a:xfrm>
          <a:prstGeom prst="rect">
            <a:avLst/>
          </a:prstGeom>
          <a:solidFill>
            <a:schemeClr val="bg1"/>
          </a:solidFill>
        </p:spPr>
        <p:txBody>
          <a:bodyPr wrap="square" rtlCol="0">
            <a:spAutoFit/>
          </a:bodyPr>
          <a:lstStyle/>
          <a:p>
            <a:r>
              <a:rPr lang="en-US" sz="1200">
                <a:latin typeface="Arial" panose="020B0604020202020204" pitchFamily="34" charset="0"/>
                <a:cs typeface="Arial" panose="020B0604020202020204" pitchFamily="34" charset="0"/>
              </a:rPr>
              <a:t>d</a:t>
            </a:r>
          </a:p>
        </p:txBody>
      </p:sp>
      <p:sp>
        <p:nvSpPr>
          <p:cNvPr id="6" name="TextBox 5">
            <a:extLst>
              <a:ext uri="{FF2B5EF4-FFF2-40B4-BE49-F238E27FC236}">
                <a16:creationId xmlns:a16="http://schemas.microsoft.com/office/drawing/2014/main" id="{74A79DC4-687D-3F8F-FEB9-D3A43AEF4516}"/>
              </a:ext>
            </a:extLst>
          </p:cNvPr>
          <p:cNvSpPr txBox="1"/>
          <p:nvPr/>
        </p:nvSpPr>
        <p:spPr>
          <a:xfrm>
            <a:off x="11398536" y="4511593"/>
            <a:ext cx="412750" cy="276999"/>
          </a:xfrm>
          <a:prstGeom prst="rect">
            <a:avLst/>
          </a:prstGeom>
          <a:solidFill>
            <a:schemeClr val="bg1"/>
          </a:solidFill>
        </p:spPr>
        <p:txBody>
          <a:bodyPr wrap="square" rtlCol="0">
            <a:spAutoFit/>
          </a:bodyPr>
          <a:lstStyle/>
          <a:p>
            <a:r>
              <a:rPr lang="en-US" sz="1200">
                <a:latin typeface="Arial" panose="020B0604020202020204" pitchFamily="34" charset="0"/>
                <a:cs typeface="Arial" panose="020B0604020202020204" pitchFamily="34" charset="0"/>
              </a:rPr>
              <a:t>d</a:t>
            </a:r>
          </a:p>
        </p:txBody>
      </p:sp>
    </p:spTree>
    <p:extLst>
      <p:ext uri="{BB962C8B-B14F-4D97-AF65-F5344CB8AC3E}">
        <p14:creationId xmlns:p14="http://schemas.microsoft.com/office/powerpoint/2010/main" val="209304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5" name="Content Placeholder 4">
            <a:extLst>
              <a:ext uri="{FF2B5EF4-FFF2-40B4-BE49-F238E27FC236}">
                <a16:creationId xmlns:a16="http://schemas.microsoft.com/office/drawing/2014/main" id="{C376C646-3691-CCDC-54DE-AACC928FA319}"/>
              </a:ext>
            </a:extLst>
          </p:cNvPr>
          <p:cNvSpPr>
            <a:spLocks noGrp="1"/>
          </p:cNvSpPr>
          <p:nvPr>
            <p:ph idx="1"/>
          </p:nvPr>
        </p:nvSpPr>
        <p:spPr>
          <a:xfrm>
            <a:off x="838200" y="1637835"/>
            <a:ext cx="10515600" cy="551815"/>
          </a:xfrm>
        </p:spPr>
        <p:txBody>
          <a:bodyPr/>
          <a:lstStyle/>
          <a:p>
            <a:pPr marL="0" indent="0">
              <a:buNone/>
            </a:pPr>
            <a:r>
              <a:rPr lang="en-US"/>
              <a:t>Now let’s consider adding demographics to our SIR model. </a:t>
            </a:r>
          </a:p>
        </p:txBody>
      </p:sp>
      <p:cxnSp>
        <p:nvCxnSpPr>
          <p:cNvPr id="3" name="Straight Arrow Connector 2">
            <a:extLst>
              <a:ext uri="{FF2B5EF4-FFF2-40B4-BE49-F238E27FC236}">
                <a16:creationId xmlns:a16="http://schemas.microsoft.com/office/drawing/2014/main" id="{29B7A03D-25FE-D6B0-550D-2ED99B26216F}"/>
              </a:ext>
            </a:extLst>
          </p:cNvPr>
          <p:cNvCxnSpPr/>
          <p:nvPr/>
        </p:nvCxnSpPr>
        <p:spPr>
          <a:xfrm>
            <a:off x="3605679"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CDD8D0-FEEF-1E4C-3DD8-2EFCF011F5F6}"/>
              </a:ext>
            </a:extLst>
          </p:cNvPr>
          <p:cNvSpPr txBox="1"/>
          <p:nvPr/>
        </p:nvSpPr>
        <p:spPr>
          <a:xfrm>
            <a:off x="3923535" y="2192181"/>
            <a:ext cx="1161067"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9" name="TextBox 8">
            <a:extLst>
              <a:ext uri="{FF2B5EF4-FFF2-40B4-BE49-F238E27FC236}">
                <a16:creationId xmlns:a16="http://schemas.microsoft.com/office/drawing/2014/main" id="{A1382898-2A81-73E9-C5A7-8F98DE321F68}"/>
              </a:ext>
            </a:extLst>
          </p:cNvPr>
          <p:cNvSpPr txBox="1"/>
          <p:nvPr/>
        </p:nvSpPr>
        <p:spPr>
          <a:xfrm>
            <a:off x="2330671" y="2238347"/>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0" name="TextBox 9">
            <a:extLst>
              <a:ext uri="{FF2B5EF4-FFF2-40B4-BE49-F238E27FC236}">
                <a16:creationId xmlns:a16="http://schemas.microsoft.com/office/drawing/2014/main" id="{31DBDAE4-AC76-90DA-2EEC-A6B3DFC3DFC5}"/>
              </a:ext>
            </a:extLst>
          </p:cNvPr>
          <p:cNvSpPr txBox="1"/>
          <p:nvPr/>
        </p:nvSpPr>
        <p:spPr>
          <a:xfrm>
            <a:off x="5290666" y="2238346"/>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1" name="Straight Arrow Connector 10">
            <a:extLst>
              <a:ext uri="{FF2B5EF4-FFF2-40B4-BE49-F238E27FC236}">
                <a16:creationId xmlns:a16="http://schemas.microsoft.com/office/drawing/2014/main" id="{88B9CC3B-1524-8007-1E69-299C679E98D6}"/>
              </a:ext>
            </a:extLst>
          </p:cNvPr>
          <p:cNvCxnSpPr/>
          <p:nvPr/>
        </p:nvCxnSpPr>
        <p:spPr>
          <a:xfrm>
            <a:off x="6565674"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C8A8AB-91DE-6505-D2B6-1808A6D806D3}"/>
              </a:ext>
            </a:extLst>
          </p:cNvPr>
          <p:cNvSpPr txBox="1"/>
          <p:nvPr/>
        </p:nvSpPr>
        <p:spPr>
          <a:xfrm>
            <a:off x="8250661" y="2238346"/>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4" name="TextBox 13">
            <a:extLst>
              <a:ext uri="{FF2B5EF4-FFF2-40B4-BE49-F238E27FC236}">
                <a16:creationId xmlns:a16="http://schemas.microsoft.com/office/drawing/2014/main" id="{3E2AC880-91A2-EE01-8BCD-D912ADFF5F80}"/>
              </a:ext>
            </a:extLst>
          </p:cNvPr>
          <p:cNvSpPr txBox="1"/>
          <p:nvPr/>
        </p:nvSpPr>
        <p:spPr>
          <a:xfrm>
            <a:off x="7207225" y="2124339"/>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9" name="Straight Arrow Connector 18">
            <a:extLst>
              <a:ext uri="{FF2B5EF4-FFF2-40B4-BE49-F238E27FC236}">
                <a16:creationId xmlns:a16="http://schemas.microsoft.com/office/drawing/2014/main" id="{54DC936A-2FFD-0078-6A5A-FBE7067F61EA}"/>
              </a:ext>
            </a:extLst>
          </p:cNvPr>
          <p:cNvCxnSpPr>
            <a:cxnSpLocks/>
          </p:cNvCxnSpPr>
          <p:nvPr/>
        </p:nvCxnSpPr>
        <p:spPr>
          <a:xfrm>
            <a:off x="2942831"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2D0882-94D2-0A52-7EEE-AC4F9DF41609}"/>
              </a:ext>
            </a:extLst>
          </p:cNvPr>
          <p:cNvCxnSpPr>
            <a:cxnSpLocks/>
          </p:cNvCxnSpPr>
          <p:nvPr/>
        </p:nvCxnSpPr>
        <p:spPr>
          <a:xfrm>
            <a:off x="5915549"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DA75A57-ACBE-FB42-5983-1F728F55ED2B}"/>
              </a:ext>
            </a:extLst>
          </p:cNvPr>
          <p:cNvCxnSpPr>
            <a:cxnSpLocks/>
          </p:cNvCxnSpPr>
          <p:nvPr/>
        </p:nvCxnSpPr>
        <p:spPr>
          <a:xfrm>
            <a:off x="8868070"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6D5634C-DE92-956E-1447-9CD99E4B1F4C}"/>
              </a:ext>
            </a:extLst>
          </p:cNvPr>
          <p:cNvCxnSpPr>
            <a:cxnSpLocks/>
          </p:cNvCxnSpPr>
          <p:nvPr/>
        </p:nvCxnSpPr>
        <p:spPr>
          <a:xfrm>
            <a:off x="1636098" y="2807899"/>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E337370-A6B9-2012-8A6F-E6433971E432}"/>
                  </a:ext>
                </a:extLst>
              </p:cNvPr>
              <p:cNvSpPr txBox="1"/>
              <p:nvPr/>
            </p:nvSpPr>
            <p:spPr>
              <a:xfrm>
                <a:off x="192385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2E337370-A6B9-2012-8A6F-E6433971E432}"/>
                  </a:ext>
                </a:extLst>
              </p:cNvPr>
              <p:cNvSpPr txBox="1">
                <a:spLocks noRot="1" noChangeAspect="1" noMove="1" noResize="1" noEditPoints="1" noAdjustHandles="1" noChangeArrowheads="1" noChangeShapeType="1" noTextEdit="1"/>
              </p:cNvSpPr>
              <p:nvPr/>
            </p:nvSpPr>
            <p:spPr>
              <a:xfrm>
                <a:off x="1923858" y="3192619"/>
                <a:ext cx="1452282"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F05C8B-BCEF-2824-EB96-8567FDCCD016}"/>
                  </a:ext>
                </a:extLst>
              </p:cNvPr>
              <p:cNvSpPr txBox="1"/>
              <p:nvPr/>
            </p:nvSpPr>
            <p:spPr>
              <a:xfrm>
                <a:off x="4876378" y="319744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9" name="TextBox 28">
                <a:extLst>
                  <a:ext uri="{FF2B5EF4-FFF2-40B4-BE49-F238E27FC236}">
                    <a16:creationId xmlns:a16="http://schemas.microsoft.com/office/drawing/2014/main" id="{0CF05C8B-BCEF-2824-EB96-8567FDCCD016}"/>
                  </a:ext>
                </a:extLst>
              </p:cNvPr>
              <p:cNvSpPr txBox="1">
                <a:spLocks noRot="1" noChangeAspect="1" noMove="1" noResize="1" noEditPoints="1" noAdjustHandles="1" noChangeArrowheads="1" noChangeShapeType="1" noTextEdit="1"/>
              </p:cNvSpPr>
              <p:nvPr/>
            </p:nvSpPr>
            <p:spPr>
              <a:xfrm>
                <a:off x="4876378" y="3197445"/>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4C7FD15-621B-C5B6-0EDE-3AFFB43F8194}"/>
                  </a:ext>
                </a:extLst>
              </p:cNvPr>
              <p:cNvSpPr txBox="1"/>
              <p:nvPr/>
            </p:nvSpPr>
            <p:spPr>
              <a:xfrm>
                <a:off x="782889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0" name="TextBox 29">
                <a:extLst>
                  <a:ext uri="{FF2B5EF4-FFF2-40B4-BE49-F238E27FC236}">
                    <a16:creationId xmlns:a16="http://schemas.microsoft.com/office/drawing/2014/main" id="{94C7FD15-621B-C5B6-0EDE-3AFFB43F8194}"/>
                  </a:ext>
                </a:extLst>
              </p:cNvPr>
              <p:cNvSpPr txBox="1">
                <a:spLocks noRot="1" noChangeAspect="1" noMove="1" noResize="1" noEditPoints="1" noAdjustHandles="1" noChangeArrowheads="1" noChangeShapeType="1" noTextEdit="1"/>
              </p:cNvSpPr>
              <p:nvPr/>
            </p:nvSpPr>
            <p:spPr>
              <a:xfrm>
                <a:off x="7828898" y="3192619"/>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37FBB20-3FD4-E29F-1A3B-3B831D957F29}"/>
                  </a:ext>
                </a:extLst>
              </p:cNvPr>
              <p:cNvSpPr txBox="1"/>
              <p:nvPr/>
            </p:nvSpPr>
            <p:spPr>
              <a:xfrm>
                <a:off x="1227389" y="2274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31" name="TextBox 30">
                <a:extLst>
                  <a:ext uri="{FF2B5EF4-FFF2-40B4-BE49-F238E27FC236}">
                    <a16:creationId xmlns:a16="http://schemas.microsoft.com/office/drawing/2014/main" id="{937FBB20-3FD4-E29F-1A3B-3B831D957F29}"/>
                  </a:ext>
                </a:extLst>
              </p:cNvPr>
              <p:cNvSpPr txBox="1">
                <a:spLocks noRot="1" noChangeAspect="1" noMove="1" noResize="1" noEditPoints="1" noAdjustHandles="1" noChangeArrowheads="1" noChangeShapeType="1" noTextEdit="1"/>
              </p:cNvSpPr>
              <p:nvPr/>
            </p:nvSpPr>
            <p:spPr>
              <a:xfrm>
                <a:off x="1227389" y="2274860"/>
                <a:ext cx="1452282" cy="523220"/>
              </a:xfrm>
              <a:prstGeom prst="rect">
                <a:avLst/>
              </a:prstGeom>
              <a:blipFill>
                <a:blip r:embed="rId5"/>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6341B477-2026-B6A7-328F-2E534E57F5CC}"/>
              </a:ext>
            </a:extLst>
          </p:cNvPr>
          <p:cNvSpPr txBox="1"/>
          <p:nvPr/>
        </p:nvSpPr>
        <p:spPr>
          <a:xfrm>
            <a:off x="6080338" y="3309444"/>
            <a:ext cx="2170323" cy="646331"/>
          </a:xfrm>
          <a:prstGeom prst="rect">
            <a:avLst/>
          </a:prstGeom>
          <a:noFill/>
        </p:spPr>
        <p:txBody>
          <a:bodyPr wrap="square" rtlCol="0">
            <a:spAutoFit/>
          </a:bodyPr>
          <a:lstStyle/>
          <a:p>
            <a:r>
              <a:rPr lang="en-US"/>
              <a:t>No disease-specific mortality </a:t>
            </a:r>
            <a:r>
              <a:rPr lang="en-US" i="1"/>
              <a:t>for now</a:t>
            </a:r>
            <a:endParaRPr lang="en-US"/>
          </a:p>
        </p:txBody>
      </p:sp>
      <p:sp>
        <p:nvSpPr>
          <p:cNvPr id="33" name="TextBox 32">
            <a:extLst>
              <a:ext uri="{FF2B5EF4-FFF2-40B4-BE49-F238E27FC236}">
                <a16:creationId xmlns:a16="http://schemas.microsoft.com/office/drawing/2014/main" id="{D5C69475-7347-8251-760C-A117A877FD4B}"/>
              </a:ext>
            </a:extLst>
          </p:cNvPr>
          <p:cNvSpPr txBox="1"/>
          <p:nvPr/>
        </p:nvSpPr>
        <p:spPr>
          <a:xfrm>
            <a:off x="935278" y="2838443"/>
            <a:ext cx="1401639" cy="923330"/>
          </a:xfrm>
          <a:prstGeom prst="rect">
            <a:avLst/>
          </a:prstGeom>
          <a:noFill/>
        </p:spPr>
        <p:txBody>
          <a:bodyPr wrap="square" rtlCol="0">
            <a:spAutoFit/>
          </a:bodyPr>
          <a:lstStyle/>
          <a:p>
            <a:r>
              <a:rPr lang="en-US"/>
              <a:t>Everyone starts out susceptible</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26D3101-78B6-5CC9-6EED-DF13DFDF6E96}"/>
                  </a:ext>
                </a:extLst>
              </p:cNvPr>
              <p:cNvSpPr txBox="1"/>
              <p:nvPr/>
            </p:nvSpPr>
            <p:spPr>
              <a:xfrm>
                <a:off x="699161" y="4058407"/>
                <a:ext cx="5636422" cy="675954"/>
              </a:xfrm>
              <a:prstGeom prst="rect">
                <a:avLst/>
              </a:prstGeom>
              <a:noFill/>
            </p:spPr>
            <p:txBody>
              <a:bodyPr wrap="square" lIns="0" tIns="0" rIns="0" bIns="0" rtlCol="0">
                <a:spAutoFit/>
              </a:bodyPr>
              <a:lstStyle/>
              <a:p>
                <a14:m>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𝑏</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𝑅</m:t>
                    </m:r>
                    <m:r>
                      <a:rPr lang="en-US" sz="3000" b="0" i="1" smtClean="0">
                        <a:latin typeface="Cambria Math" panose="02040503050406030204" pitchFamily="18" charset="0"/>
                        <a:ea typeface="Cambria Math" charset="0"/>
                        <a:cs typeface="Cambria Math" charset="0"/>
                      </a:rPr>
                      <m:t>)</m:t>
                    </m:r>
                  </m:oMath>
                </a14:m>
                <a:r>
                  <a:rPr lang="en-US" sz="3000"/>
                  <a:t> </a:t>
                </a:r>
              </a:p>
            </p:txBody>
          </p:sp>
        </mc:Choice>
        <mc:Fallback xmlns="">
          <p:sp>
            <p:nvSpPr>
              <p:cNvPr id="34" name="TextBox 33">
                <a:extLst>
                  <a:ext uri="{FF2B5EF4-FFF2-40B4-BE49-F238E27FC236}">
                    <a16:creationId xmlns:a16="http://schemas.microsoft.com/office/drawing/2014/main" id="{226D3101-78B6-5CC9-6EED-DF13DFDF6E96}"/>
                  </a:ext>
                </a:extLst>
              </p:cNvPr>
              <p:cNvSpPr txBox="1">
                <a:spLocks noRot="1" noChangeAspect="1" noMove="1" noResize="1" noEditPoints="1" noAdjustHandles="1" noChangeArrowheads="1" noChangeShapeType="1" noTextEdit="1"/>
              </p:cNvSpPr>
              <p:nvPr/>
            </p:nvSpPr>
            <p:spPr>
              <a:xfrm>
                <a:off x="699161" y="4058407"/>
                <a:ext cx="5636422" cy="675954"/>
              </a:xfrm>
              <a:prstGeom prst="rect">
                <a:avLst/>
              </a:prstGeom>
              <a:blipFill>
                <a:blip r:embed="rId6"/>
                <a:stretch>
                  <a:fillRect l="-1802" t="-18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FD839EE-710D-0AB8-67FF-887C75B4C099}"/>
                  </a:ext>
                </a:extLst>
              </p:cNvPr>
              <p:cNvSpPr txBox="1"/>
              <p:nvPr/>
            </p:nvSpPr>
            <p:spPr>
              <a:xfrm>
                <a:off x="699161" y="4896280"/>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oMath>
                </a14:m>
                <a:endParaRPr lang="en-US" sz="3000">
                  <a:latin typeface="Cambria Math" charset="0"/>
                  <a:ea typeface="Cambria Math" charset="0"/>
                  <a:cs typeface="Cambria Math" charset="0"/>
                </a:endParaRPr>
              </a:p>
            </p:txBody>
          </p:sp>
        </mc:Choice>
        <mc:Fallback xmlns="">
          <p:sp>
            <p:nvSpPr>
              <p:cNvPr id="35" name="TextBox 34">
                <a:extLst>
                  <a:ext uri="{FF2B5EF4-FFF2-40B4-BE49-F238E27FC236}">
                    <a16:creationId xmlns:a16="http://schemas.microsoft.com/office/drawing/2014/main" id="{CFD839EE-710D-0AB8-67FF-887C75B4C099}"/>
                  </a:ext>
                </a:extLst>
              </p:cNvPr>
              <p:cNvSpPr txBox="1">
                <a:spLocks noRot="1" noChangeAspect="1" noMove="1" noResize="1" noEditPoints="1" noAdjustHandles="1" noChangeArrowheads="1" noChangeShapeType="1" noTextEdit="1"/>
              </p:cNvSpPr>
              <p:nvPr/>
            </p:nvSpPr>
            <p:spPr>
              <a:xfrm>
                <a:off x="699161" y="4896280"/>
                <a:ext cx="4626883" cy="720967"/>
              </a:xfrm>
              <a:prstGeom prst="rect">
                <a:avLst/>
              </a:prstGeom>
              <a:blipFill>
                <a:blip r:embed="rId7"/>
                <a:stretch>
                  <a:fillRect l="-2192" t="-1724"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4">
                <a:extLst>
                  <a:ext uri="{FF2B5EF4-FFF2-40B4-BE49-F238E27FC236}">
                    <a16:creationId xmlns:a16="http://schemas.microsoft.com/office/drawing/2014/main" id="{AD117A54-AAC5-74F6-15EE-F4FFA8CE0E62}"/>
                  </a:ext>
                </a:extLst>
              </p:cNvPr>
              <p:cNvSpPr txBox="1">
                <a:spLocks/>
              </p:cNvSpPr>
              <p:nvPr/>
            </p:nvSpPr>
            <p:spPr>
              <a:xfrm>
                <a:off x="6100941" y="4668351"/>
                <a:ext cx="5636422" cy="194965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Often, set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𝑑</m:t>
                    </m:r>
                  </m:oMath>
                </a14:m>
                <a:r>
                  <a:rPr lang="en-US" dirty="0"/>
                  <a:t> for simplicity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But – incorporating growing/shrinking populations can be more realistic</a:t>
                </a:r>
              </a:p>
            </p:txBody>
          </p:sp>
        </mc:Choice>
        <mc:Fallback xmlns="">
          <p:sp>
            <p:nvSpPr>
              <p:cNvPr id="37" name="Content Placeholder 4">
                <a:extLst>
                  <a:ext uri="{FF2B5EF4-FFF2-40B4-BE49-F238E27FC236}">
                    <a16:creationId xmlns:a16="http://schemas.microsoft.com/office/drawing/2014/main" id="{AD117A54-AAC5-74F6-15EE-F4FFA8CE0E62}"/>
                  </a:ext>
                </a:extLst>
              </p:cNvPr>
              <p:cNvSpPr txBox="1">
                <a:spLocks noRot="1" noChangeAspect="1" noMove="1" noResize="1" noEditPoints="1" noAdjustHandles="1" noChangeArrowheads="1" noChangeShapeType="1" noTextEdit="1"/>
              </p:cNvSpPr>
              <p:nvPr/>
            </p:nvSpPr>
            <p:spPr>
              <a:xfrm>
                <a:off x="6100941" y="4668351"/>
                <a:ext cx="5636422" cy="1949653"/>
              </a:xfrm>
              <a:prstGeom prst="rect">
                <a:avLst/>
              </a:prstGeom>
              <a:blipFill>
                <a:blip r:embed="rId8"/>
                <a:stretch>
                  <a:fillRect l="-2022" t="-4516"/>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DECEF84F-B684-7714-90F6-A8DDF8AA4FE0}"/>
              </a:ext>
            </a:extLst>
          </p:cNvPr>
          <p:cNvGrpSpPr/>
          <p:nvPr/>
        </p:nvGrpSpPr>
        <p:grpSpPr>
          <a:xfrm>
            <a:off x="295628" y="5783789"/>
            <a:ext cx="3577404" cy="793551"/>
            <a:chOff x="295628" y="5783789"/>
            <a:chExt cx="3577404" cy="793551"/>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7286B8-F6DD-A7DC-D27B-DB123149E57B}"/>
                    </a:ext>
                  </a:extLst>
                </p:cNvPr>
                <p:cNvSpPr txBox="1"/>
                <p:nvPr/>
              </p:nvSpPr>
              <p:spPr>
                <a:xfrm>
                  <a:off x="295628" y="5984868"/>
                  <a:ext cx="357740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ea typeface="Cambria Math" charset="0"/>
                            <a:cs typeface="Cambria Math" charset="0"/>
                          </a:rPr>
                          <m:t>=</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𝑑𝑅</m:t>
                        </m:r>
                        <m:r>
                          <a:rPr lang="en-US" sz="3000" b="0" i="1" smtClean="0">
                            <a:latin typeface="Cambria Math" charset="0"/>
                            <a:ea typeface="Cambria Math" charset="0"/>
                            <a:cs typeface="Cambria Math" charset="0"/>
                          </a:rPr>
                          <m:t> </m:t>
                        </m:r>
                      </m:oMath>
                    </m:oMathPara>
                  </a14:m>
                  <a:endParaRPr lang="en-US" sz="3000"/>
                </a:p>
              </p:txBody>
            </p:sp>
          </mc:Choice>
          <mc:Fallback xmlns="">
            <p:sp>
              <p:nvSpPr>
                <p:cNvPr id="36" name="TextBox 35">
                  <a:extLst>
                    <a:ext uri="{FF2B5EF4-FFF2-40B4-BE49-F238E27FC236}">
                      <a16:creationId xmlns:a16="http://schemas.microsoft.com/office/drawing/2014/main" id="{587286B8-F6DD-A7DC-D27B-DB123149E57B}"/>
                    </a:ext>
                  </a:extLst>
                </p:cNvPr>
                <p:cNvSpPr txBox="1">
                  <a:spLocks noRot="1" noChangeAspect="1" noMove="1" noResize="1" noEditPoints="1" noAdjustHandles="1" noChangeArrowheads="1" noChangeShapeType="1" noTextEdit="1"/>
                </p:cNvSpPr>
                <p:nvPr/>
              </p:nvSpPr>
              <p:spPr>
                <a:xfrm>
                  <a:off x="295628" y="5984868"/>
                  <a:ext cx="3577404" cy="461665"/>
                </a:xfrm>
                <a:prstGeom prst="rect">
                  <a:avLst/>
                </a:prstGeom>
                <a:blipFill>
                  <a:blip r:embed="rId9"/>
                  <a:stretch>
                    <a:fillRect t="-8108" b="-37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E9C0BD-0D11-509F-4259-B5F86A3896C6}"/>
                    </a:ext>
                  </a:extLst>
                </p:cNvPr>
                <p:cNvSpPr txBox="1"/>
                <p:nvPr/>
              </p:nvSpPr>
              <p:spPr>
                <a:xfrm>
                  <a:off x="361730" y="5783789"/>
                  <a:ext cx="1058959"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𝑑</m:t>
                            </m:r>
                            <m:r>
                              <a:rPr lang="en-US" sz="2400" b="0" i="1" smtClean="0">
                                <a:latin typeface="Cambria Math" panose="02040503050406030204" pitchFamily="18" charset="0"/>
                                <a:ea typeface="Cambria Math" charset="0"/>
                                <a:cs typeface="Cambria Math" charset="0"/>
                              </a:rPr>
                              <m:t>𝑅</m:t>
                            </m:r>
                          </m:num>
                          <m:den>
                            <m:r>
                              <a:rPr lang="en-US" sz="2400" b="0" i="1" smtClean="0">
                                <a:latin typeface="Cambria Math" charset="0"/>
                                <a:ea typeface="Cambria Math" charset="0"/>
                                <a:cs typeface="Cambria Math" charset="0"/>
                              </a:rPr>
                              <m:t>𝑑𝑡</m:t>
                            </m:r>
                          </m:den>
                        </m:f>
                      </m:oMath>
                    </m:oMathPara>
                  </a14:m>
                  <a:endParaRPr lang="en-US" sz="2400"/>
                </a:p>
              </p:txBody>
            </p:sp>
          </mc:Choice>
          <mc:Fallback xmlns="">
            <p:sp>
              <p:nvSpPr>
                <p:cNvPr id="40" name="TextBox 39">
                  <a:extLst>
                    <a:ext uri="{FF2B5EF4-FFF2-40B4-BE49-F238E27FC236}">
                      <a16:creationId xmlns:a16="http://schemas.microsoft.com/office/drawing/2014/main" id="{9EE9C0BD-0D11-509F-4259-B5F86A3896C6}"/>
                    </a:ext>
                  </a:extLst>
                </p:cNvPr>
                <p:cNvSpPr txBox="1">
                  <a:spLocks noRot="1" noChangeAspect="1" noMove="1" noResize="1" noEditPoints="1" noAdjustHandles="1" noChangeArrowheads="1" noChangeShapeType="1" noTextEdit="1"/>
                </p:cNvSpPr>
                <p:nvPr/>
              </p:nvSpPr>
              <p:spPr>
                <a:xfrm>
                  <a:off x="361730" y="5783789"/>
                  <a:ext cx="1058959" cy="793551"/>
                </a:xfrm>
                <a:prstGeom prst="rect">
                  <a:avLst/>
                </a:prstGeom>
                <a:blipFill>
                  <a:blip r:embed="rId10"/>
                  <a:stretch>
                    <a:fillRect b="-634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4EBAB85-AA6C-72E6-8E6E-2CF65826293A}"/>
                  </a:ext>
                </a:extLst>
              </p:cNvPr>
              <p:cNvSpPr txBox="1"/>
              <p:nvPr/>
            </p:nvSpPr>
            <p:spPr>
              <a:xfrm>
                <a:off x="7940325" y="50897"/>
                <a:ext cx="4404457" cy="369332"/>
              </a:xfrm>
              <a:prstGeom prst="rect">
                <a:avLst/>
              </a:prstGeom>
              <a:noFill/>
            </p:spPr>
            <p:txBody>
              <a:bodyPr wrap="square" rtlCol="0">
                <a:spAutoFit/>
              </a:bodyPr>
              <a:lstStyle/>
              <a:p>
                <a:pPr algn="ctr"/>
                <a:r>
                  <a:rPr lang="en-US" b="1">
                    <a:solidFill>
                      <a:schemeClr val="tx1"/>
                    </a:solidFill>
                  </a:rPr>
                  <a:t>We’ve dropped the </a:t>
                </a:r>
                <a14:m>
                  <m:oMath xmlns:m="http://schemas.openxmlformats.org/officeDocument/2006/math">
                    <m:r>
                      <a:rPr lang="en-US" b="1" i="1" dirty="0" smtClean="0">
                        <a:solidFill>
                          <a:schemeClr val="tx1"/>
                        </a:solidFill>
                        <a:latin typeface="Cambria Math" panose="02040503050406030204" pitchFamily="18" charset="0"/>
                      </a:rPr>
                      <m:t>𝒕</m:t>
                    </m:r>
                  </m:oMath>
                </a14:m>
                <a:r>
                  <a:rPr lang="en-US" b="1">
                    <a:solidFill>
                      <a:schemeClr val="tx1"/>
                    </a:solidFill>
                  </a:rPr>
                  <a:t> here for brevity. </a:t>
                </a:r>
              </a:p>
            </p:txBody>
          </p:sp>
        </mc:Choice>
        <mc:Fallback xmlns="">
          <p:sp>
            <p:nvSpPr>
              <p:cNvPr id="2" name="TextBox 1">
                <a:extLst>
                  <a:ext uri="{FF2B5EF4-FFF2-40B4-BE49-F238E27FC236}">
                    <a16:creationId xmlns:a16="http://schemas.microsoft.com/office/drawing/2014/main" id="{64EBAB85-AA6C-72E6-8E6E-2CF65826293A}"/>
                  </a:ext>
                </a:extLst>
              </p:cNvPr>
              <p:cNvSpPr txBox="1">
                <a:spLocks noRot="1" noChangeAspect="1" noMove="1" noResize="1" noEditPoints="1" noAdjustHandles="1" noChangeArrowheads="1" noChangeShapeType="1" noTextEdit="1"/>
              </p:cNvSpPr>
              <p:nvPr/>
            </p:nvSpPr>
            <p:spPr>
              <a:xfrm>
                <a:off x="7940325" y="50897"/>
                <a:ext cx="4404457" cy="369332"/>
              </a:xfrm>
              <a:prstGeom prst="rect">
                <a:avLst/>
              </a:prstGeom>
              <a:blipFill>
                <a:blip r:embed="rId11"/>
                <a:stretch>
                  <a:fillRect t="-6452" b="-22581"/>
                </a:stretch>
              </a:blipFill>
            </p:spPr>
            <p:txBody>
              <a:bodyPr/>
              <a:lstStyle/>
              <a:p>
                <a:r>
                  <a:rPr lang="en-US">
                    <a:noFill/>
                  </a:rPr>
                  <a:t> </a:t>
                </a:r>
              </a:p>
            </p:txBody>
          </p:sp>
        </mc:Fallback>
      </mc:AlternateContent>
    </p:spTree>
    <p:extLst>
      <p:ext uri="{BB962C8B-B14F-4D97-AF65-F5344CB8AC3E}">
        <p14:creationId xmlns:p14="http://schemas.microsoft.com/office/powerpoint/2010/main" val="167596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0" grpId="0"/>
      <p:bldP spid="31" grpId="0"/>
      <p:bldP spid="32" grpId="0"/>
      <p:bldP spid="33" grpId="0"/>
      <p:bldP spid="34" grpId="0"/>
      <p:bldP spid="35" grpId="0"/>
      <p:bldP spid="37"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5" name="Content Placeholder 4">
            <a:extLst>
              <a:ext uri="{FF2B5EF4-FFF2-40B4-BE49-F238E27FC236}">
                <a16:creationId xmlns:a16="http://schemas.microsoft.com/office/drawing/2014/main" id="{C376C646-3691-CCDC-54DE-AACC928FA319}"/>
              </a:ext>
            </a:extLst>
          </p:cNvPr>
          <p:cNvSpPr>
            <a:spLocks noGrp="1"/>
          </p:cNvSpPr>
          <p:nvPr>
            <p:ph idx="1"/>
          </p:nvPr>
        </p:nvSpPr>
        <p:spPr>
          <a:xfrm>
            <a:off x="838200" y="1637835"/>
            <a:ext cx="10515600" cy="551815"/>
          </a:xfrm>
        </p:spPr>
        <p:txBody>
          <a:bodyPr/>
          <a:lstStyle/>
          <a:p>
            <a:pPr marL="0" indent="0">
              <a:buNone/>
            </a:pPr>
            <a:r>
              <a:rPr lang="en-US"/>
              <a:t>Now let’s consider adding demographics to our SIR model. </a:t>
            </a:r>
          </a:p>
        </p:txBody>
      </p:sp>
      <p:cxnSp>
        <p:nvCxnSpPr>
          <p:cNvPr id="3" name="Straight Arrow Connector 2">
            <a:extLst>
              <a:ext uri="{FF2B5EF4-FFF2-40B4-BE49-F238E27FC236}">
                <a16:creationId xmlns:a16="http://schemas.microsoft.com/office/drawing/2014/main" id="{29B7A03D-25FE-D6B0-550D-2ED99B26216F}"/>
              </a:ext>
            </a:extLst>
          </p:cNvPr>
          <p:cNvCxnSpPr/>
          <p:nvPr/>
        </p:nvCxnSpPr>
        <p:spPr>
          <a:xfrm>
            <a:off x="3605679"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CDD8D0-FEEF-1E4C-3DD8-2EFCF011F5F6}"/>
              </a:ext>
            </a:extLst>
          </p:cNvPr>
          <p:cNvSpPr txBox="1"/>
          <p:nvPr/>
        </p:nvSpPr>
        <p:spPr>
          <a:xfrm>
            <a:off x="4027443" y="2192181"/>
            <a:ext cx="105716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9" name="TextBox 8">
            <a:extLst>
              <a:ext uri="{FF2B5EF4-FFF2-40B4-BE49-F238E27FC236}">
                <a16:creationId xmlns:a16="http://schemas.microsoft.com/office/drawing/2014/main" id="{A1382898-2A81-73E9-C5A7-8F98DE321F68}"/>
              </a:ext>
            </a:extLst>
          </p:cNvPr>
          <p:cNvSpPr txBox="1"/>
          <p:nvPr/>
        </p:nvSpPr>
        <p:spPr>
          <a:xfrm>
            <a:off x="2330671" y="2238347"/>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0" name="TextBox 9">
            <a:extLst>
              <a:ext uri="{FF2B5EF4-FFF2-40B4-BE49-F238E27FC236}">
                <a16:creationId xmlns:a16="http://schemas.microsoft.com/office/drawing/2014/main" id="{31DBDAE4-AC76-90DA-2EEC-A6B3DFC3DFC5}"/>
              </a:ext>
            </a:extLst>
          </p:cNvPr>
          <p:cNvSpPr txBox="1"/>
          <p:nvPr/>
        </p:nvSpPr>
        <p:spPr>
          <a:xfrm>
            <a:off x="5290666" y="2238346"/>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1" name="Straight Arrow Connector 10">
            <a:extLst>
              <a:ext uri="{FF2B5EF4-FFF2-40B4-BE49-F238E27FC236}">
                <a16:creationId xmlns:a16="http://schemas.microsoft.com/office/drawing/2014/main" id="{88B9CC3B-1524-8007-1E69-299C679E98D6}"/>
              </a:ext>
            </a:extLst>
          </p:cNvPr>
          <p:cNvCxnSpPr/>
          <p:nvPr/>
        </p:nvCxnSpPr>
        <p:spPr>
          <a:xfrm>
            <a:off x="6565674"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C8A8AB-91DE-6505-D2B6-1808A6D806D3}"/>
              </a:ext>
            </a:extLst>
          </p:cNvPr>
          <p:cNvSpPr txBox="1"/>
          <p:nvPr/>
        </p:nvSpPr>
        <p:spPr>
          <a:xfrm>
            <a:off x="8250661" y="2238346"/>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4" name="TextBox 13">
            <a:extLst>
              <a:ext uri="{FF2B5EF4-FFF2-40B4-BE49-F238E27FC236}">
                <a16:creationId xmlns:a16="http://schemas.microsoft.com/office/drawing/2014/main" id="{3E2AC880-91A2-EE01-8BCD-D912ADFF5F80}"/>
              </a:ext>
            </a:extLst>
          </p:cNvPr>
          <p:cNvSpPr txBox="1"/>
          <p:nvPr/>
        </p:nvSpPr>
        <p:spPr>
          <a:xfrm>
            <a:off x="7207225" y="2124339"/>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9" name="Straight Arrow Connector 18">
            <a:extLst>
              <a:ext uri="{FF2B5EF4-FFF2-40B4-BE49-F238E27FC236}">
                <a16:creationId xmlns:a16="http://schemas.microsoft.com/office/drawing/2014/main" id="{54DC936A-2FFD-0078-6A5A-FBE7067F61EA}"/>
              </a:ext>
            </a:extLst>
          </p:cNvPr>
          <p:cNvCxnSpPr>
            <a:cxnSpLocks/>
          </p:cNvCxnSpPr>
          <p:nvPr/>
        </p:nvCxnSpPr>
        <p:spPr>
          <a:xfrm>
            <a:off x="2942831"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2D0882-94D2-0A52-7EEE-AC4F9DF41609}"/>
              </a:ext>
            </a:extLst>
          </p:cNvPr>
          <p:cNvCxnSpPr>
            <a:cxnSpLocks/>
          </p:cNvCxnSpPr>
          <p:nvPr/>
        </p:nvCxnSpPr>
        <p:spPr>
          <a:xfrm>
            <a:off x="5915549"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DA75A57-ACBE-FB42-5983-1F728F55ED2B}"/>
              </a:ext>
            </a:extLst>
          </p:cNvPr>
          <p:cNvCxnSpPr>
            <a:cxnSpLocks/>
          </p:cNvCxnSpPr>
          <p:nvPr/>
        </p:nvCxnSpPr>
        <p:spPr>
          <a:xfrm>
            <a:off x="8868070"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6D5634C-DE92-956E-1447-9CD99E4B1F4C}"/>
              </a:ext>
            </a:extLst>
          </p:cNvPr>
          <p:cNvCxnSpPr>
            <a:cxnSpLocks/>
          </p:cNvCxnSpPr>
          <p:nvPr/>
        </p:nvCxnSpPr>
        <p:spPr>
          <a:xfrm>
            <a:off x="1636098" y="2807899"/>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E337370-A6B9-2012-8A6F-E6433971E432}"/>
                  </a:ext>
                </a:extLst>
              </p:cNvPr>
              <p:cNvSpPr txBox="1"/>
              <p:nvPr/>
            </p:nvSpPr>
            <p:spPr>
              <a:xfrm>
                <a:off x="192385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2E337370-A6B9-2012-8A6F-E6433971E432}"/>
                  </a:ext>
                </a:extLst>
              </p:cNvPr>
              <p:cNvSpPr txBox="1">
                <a:spLocks noRot="1" noChangeAspect="1" noMove="1" noResize="1" noEditPoints="1" noAdjustHandles="1" noChangeArrowheads="1" noChangeShapeType="1" noTextEdit="1"/>
              </p:cNvSpPr>
              <p:nvPr/>
            </p:nvSpPr>
            <p:spPr>
              <a:xfrm>
                <a:off x="1923858" y="3192619"/>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F05C8B-BCEF-2824-EB96-8567FDCCD016}"/>
                  </a:ext>
                </a:extLst>
              </p:cNvPr>
              <p:cNvSpPr txBox="1"/>
              <p:nvPr/>
            </p:nvSpPr>
            <p:spPr>
              <a:xfrm>
                <a:off x="4876378" y="319744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9" name="TextBox 28">
                <a:extLst>
                  <a:ext uri="{FF2B5EF4-FFF2-40B4-BE49-F238E27FC236}">
                    <a16:creationId xmlns:a16="http://schemas.microsoft.com/office/drawing/2014/main" id="{0CF05C8B-BCEF-2824-EB96-8567FDCCD016}"/>
                  </a:ext>
                </a:extLst>
              </p:cNvPr>
              <p:cNvSpPr txBox="1">
                <a:spLocks noRot="1" noChangeAspect="1" noMove="1" noResize="1" noEditPoints="1" noAdjustHandles="1" noChangeArrowheads="1" noChangeShapeType="1" noTextEdit="1"/>
              </p:cNvSpPr>
              <p:nvPr/>
            </p:nvSpPr>
            <p:spPr>
              <a:xfrm>
                <a:off x="4876378" y="3197445"/>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4C7FD15-621B-C5B6-0EDE-3AFFB43F8194}"/>
                  </a:ext>
                </a:extLst>
              </p:cNvPr>
              <p:cNvSpPr txBox="1"/>
              <p:nvPr/>
            </p:nvSpPr>
            <p:spPr>
              <a:xfrm>
                <a:off x="782889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0" name="TextBox 29">
                <a:extLst>
                  <a:ext uri="{FF2B5EF4-FFF2-40B4-BE49-F238E27FC236}">
                    <a16:creationId xmlns:a16="http://schemas.microsoft.com/office/drawing/2014/main" id="{94C7FD15-621B-C5B6-0EDE-3AFFB43F8194}"/>
                  </a:ext>
                </a:extLst>
              </p:cNvPr>
              <p:cNvSpPr txBox="1">
                <a:spLocks noRot="1" noChangeAspect="1" noMove="1" noResize="1" noEditPoints="1" noAdjustHandles="1" noChangeArrowheads="1" noChangeShapeType="1" noTextEdit="1"/>
              </p:cNvSpPr>
              <p:nvPr/>
            </p:nvSpPr>
            <p:spPr>
              <a:xfrm>
                <a:off x="7828898" y="3192619"/>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37FBB20-3FD4-E29F-1A3B-3B831D957F29}"/>
                  </a:ext>
                </a:extLst>
              </p:cNvPr>
              <p:cNvSpPr txBox="1"/>
              <p:nvPr/>
            </p:nvSpPr>
            <p:spPr>
              <a:xfrm>
                <a:off x="1227389" y="2274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31" name="TextBox 30">
                <a:extLst>
                  <a:ext uri="{FF2B5EF4-FFF2-40B4-BE49-F238E27FC236}">
                    <a16:creationId xmlns:a16="http://schemas.microsoft.com/office/drawing/2014/main" id="{937FBB20-3FD4-E29F-1A3B-3B831D957F29}"/>
                  </a:ext>
                </a:extLst>
              </p:cNvPr>
              <p:cNvSpPr txBox="1">
                <a:spLocks noRot="1" noChangeAspect="1" noMove="1" noResize="1" noEditPoints="1" noAdjustHandles="1" noChangeArrowheads="1" noChangeShapeType="1" noTextEdit="1"/>
              </p:cNvSpPr>
              <p:nvPr/>
            </p:nvSpPr>
            <p:spPr>
              <a:xfrm>
                <a:off x="1227389" y="2274860"/>
                <a:ext cx="1452282"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26D3101-78B6-5CC9-6EED-DF13DFDF6E96}"/>
                  </a:ext>
                </a:extLst>
              </p:cNvPr>
              <p:cNvSpPr txBox="1"/>
              <p:nvPr/>
            </p:nvSpPr>
            <p:spPr>
              <a:xfrm>
                <a:off x="699161" y="4058407"/>
                <a:ext cx="5636422" cy="675954"/>
              </a:xfrm>
              <a:prstGeom prst="rect">
                <a:avLst/>
              </a:prstGeom>
              <a:noFill/>
            </p:spPr>
            <p:txBody>
              <a:bodyPr wrap="square" lIns="0" tIns="0" rIns="0" bIns="0" rtlCol="0">
                <a:spAutoFit/>
              </a:bodyPr>
              <a:lstStyle/>
              <a:p>
                <a14:m>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𝑏</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𝑅</m:t>
                    </m:r>
                    <m:r>
                      <a:rPr lang="en-US" sz="3000" b="0" i="1" smtClean="0">
                        <a:latin typeface="Cambria Math" panose="02040503050406030204" pitchFamily="18" charset="0"/>
                        <a:ea typeface="Cambria Math" charset="0"/>
                        <a:cs typeface="Cambria Math" charset="0"/>
                      </a:rPr>
                      <m:t>)</m:t>
                    </m:r>
                  </m:oMath>
                </a14:m>
                <a:r>
                  <a:rPr lang="en-US" sz="3000"/>
                  <a:t> </a:t>
                </a:r>
              </a:p>
            </p:txBody>
          </p:sp>
        </mc:Choice>
        <mc:Fallback xmlns="">
          <p:sp>
            <p:nvSpPr>
              <p:cNvPr id="34" name="TextBox 33">
                <a:extLst>
                  <a:ext uri="{FF2B5EF4-FFF2-40B4-BE49-F238E27FC236}">
                    <a16:creationId xmlns:a16="http://schemas.microsoft.com/office/drawing/2014/main" id="{226D3101-78B6-5CC9-6EED-DF13DFDF6E96}"/>
                  </a:ext>
                </a:extLst>
              </p:cNvPr>
              <p:cNvSpPr txBox="1">
                <a:spLocks noRot="1" noChangeAspect="1" noMove="1" noResize="1" noEditPoints="1" noAdjustHandles="1" noChangeArrowheads="1" noChangeShapeType="1" noTextEdit="1"/>
              </p:cNvSpPr>
              <p:nvPr/>
            </p:nvSpPr>
            <p:spPr>
              <a:xfrm>
                <a:off x="699161" y="4058407"/>
                <a:ext cx="5636422" cy="675954"/>
              </a:xfrm>
              <a:prstGeom prst="rect">
                <a:avLst/>
              </a:prstGeom>
              <a:blipFill>
                <a:blip r:embed="rId7"/>
                <a:stretch>
                  <a:fillRect l="-1802" t="-18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FD839EE-710D-0AB8-67FF-887C75B4C099}"/>
                  </a:ext>
                </a:extLst>
              </p:cNvPr>
              <p:cNvSpPr txBox="1"/>
              <p:nvPr/>
            </p:nvSpPr>
            <p:spPr>
              <a:xfrm>
                <a:off x="699161" y="4896280"/>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oMath>
                </a14:m>
                <a:endParaRPr lang="en-US" sz="3000">
                  <a:latin typeface="Cambria Math" charset="0"/>
                  <a:ea typeface="Cambria Math" charset="0"/>
                  <a:cs typeface="Cambria Math" charset="0"/>
                </a:endParaRPr>
              </a:p>
            </p:txBody>
          </p:sp>
        </mc:Choice>
        <mc:Fallback xmlns="">
          <p:sp>
            <p:nvSpPr>
              <p:cNvPr id="35" name="TextBox 34">
                <a:extLst>
                  <a:ext uri="{FF2B5EF4-FFF2-40B4-BE49-F238E27FC236}">
                    <a16:creationId xmlns:a16="http://schemas.microsoft.com/office/drawing/2014/main" id="{CFD839EE-710D-0AB8-67FF-887C75B4C099}"/>
                  </a:ext>
                </a:extLst>
              </p:cNvPr>
              <p:cNvSpPr txBox="1">
                <a:spLocks noRot="1" noChangeAspect="1" noMove="1" noResize="1" noEditPoints="1" noAdjustHandles="1" noChangeArrowheads="1" noChangeShapeType="1" noTextEdit="1"/>
              </p:cNvSpPr>
              <p:nvPr/>
            </p:nvSpPr>
            <p:spPr>
              <a:xfrm>
                <a:off x="699161" y="4896280"/>
                <a:ext cx="4626883" cy="720967"/>
              </a:xfrm>
              <a:prstGeom prst="rect">
                <a:avLst/>
              </a:prstGeom>
              <a:blipFill>
                <a:blip r:embed="rId8"/>
                <a:stretch>
                  <a:fillRect l="-2192" t="-1724" b="-12069"/>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DECEF84F-B684-7714-90F6-A8DDF8AA4FE0}"/>
              </a:ext>
            </a:extLst>
          </p:cNvPr>
          <p:cNvGrpSpPr/>
          <p:nvPr/>
        </p:nvGrpSpPr>
        <p:grpSpPr>
          <a:xfrm>
            <a:off x="295628" y="5783789"/>
            <a:ext cx="3577404" cy="793551"/>
            <a:chOff x="295628" y="5783789"/>
            <a:chExt cx="3577404" cy="793551"/>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7286B8-F6DD-A7DC-D27B-DB123149E57B}"/>
                    </a:ext>
                  </a:extLst>
                </p:cNvPr>
                <p:cNvSpPr txBox="1"/>
                <p:nvPr/>
              </p:nvSpPr>
              <p:spPr>
                <a:xfrm>
                  <a:off x="295628" y="5984868"/>
                  <a:ext cx="357740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ea typeface="Cambria Math" charset="0"/>
                            <a:cs typeface="Cambria Math" charset="0"/>
                          </a:rPr>
                          <m:t>=</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𝑑𝑅</m:t>
                        </m:r>
                        <m:r>
                          <a:rPr lang="en-US" sz="3000" b="0" i="1" smtClean="0">
                            <a:latin typeface="Cambria Math" charset="0"/>
                            <a:ea typeface="Cambria Math" charset="0"/>
                            <a:cs typeface="Cambria Math" charset="0"/>
                          </a:rPr>
                          <m:t> </m:t>
                        </m:r>
                      </m:oMath>
                    </m:oMathPara>
                  </a14:m>
                  <a:endParaRPr lang="en-US" sz="3000"/>
                </a:p>
              </p:txBody>
            </p:sp>
          </mc:Choice>
          <mc:Fallback xmlns="">
            <p:sp>
              <p:nvSpPr>
                <p:cNvPr id="36" name="TextBox 35">
                  <a:extLst>
                    <a:ext uri="{FF2B5EF4-FFF2-40B4-BE49-F238E27FC236}">
                      <a16:creationId xmlns:a16="http://schemas.microsoft.com/office/drawing/2014/main" id="{587286B8-F6DD-A7DC-D27B-DB123149E57B}"/>
                    </a:ext>
                  </a:extLst>
                </p:cNvPr>
                <p:cNvSpPr txBox="1">
                  <a:spLocks noRot="1" noChangeAspect="1" noMove="1" noResize="1" noEditPoints="1" noAdjustHandles="1" noChangeArrowheads="1" noChangeShapeType="1" noTextEdit="1"/>
                </p:cNvSpPr>
                <p:nvPr/>
              </p:nvSpPr>
              <p:spPr>
                <a:xfrm>
                  <a:off x="295628" y="5984868"/>
                  <a:ext cx="3577404" cy="461665"/>
                </a:xfrm>
                <a:prstGeom prst="rect">
                  <a:avLst/>
                </a:prstGeom>
                <a:blipFill>
                  <a:blip r:embed="rId9"/>
                  <a:stretch>
                    <a:fillRect t="-8108" b="-37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E9C0BD-0D11-509F-4259-B5F86A3896C6}"/>
                    </a:ext>
                  </a:extLst>
                </p:cNvPr>
                <p:cNvSpPr txBox="1"/>
                <p:nvPr/>
              </p:nvSpPr>
              <p:spPr>
                <a:xfrm>
                  <a:off x="361730" y="5783789"/>
                  <a:ext cx="1058959"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𝑑</m:t>
                            </m:r>
                            <m:r>
                              <a:rPr lang="en-US" sz="2400" b="0" i="1" smtClean="0">
                                <a:latin typeface="Cambria Math" panose="02040503050406030204" pitchFamily="18" charset="0"/>
                                <a:ea typeface="Cambria Math" charset="0"/>
                                <a:cs typeface="Cambria Math" charset="0"/>
                              </a:rPr>
                              <m:t>𝑅</m:t>
                            </m:r>
                          </m:num>
                          <m:den>
                            <m:r>
                              <a:rPr lang="en-US" sz="2400" b="0" i="1" smtClean="0">
                                <a:latin typeface="Cambria Math" charset="0"/>
                                <a:ea typeface="Cambria Math" charset="0"/>
                                <a:cs typeface="Cambria Math" charset="0"/>
                              </a:rPr>
                              <m:t>𝑑𝑡</m:t>
                            </m:r>
                          </m:den>
                        </m:f>
                      </m:oMath>
                    </m:oMathPara>
                  </a14:m>
                  <a:endParaRPr lang="en-US" sz="2400"/>
                </a:p>
              </p:txBody>
            </p:sp>
          </mc:Choice>
          <mc:Fallback xmlns="">
            <p:sp>
              <p:nvSpPr>
                <p:cNvPr id="40" name="TextBox 39">
                  <a:extLst>
                    <a:ext uri="{FF2B5EF4-FFF2-40B4-BE49-F238E27FC236}">
                      <a16:creationId xmlns:a16="http://schemas.microsoft.com/office/drawing/2014/main" id="{9EE9C0BD-0D11-509F-4259-B5F86A3896C6}"/>
                    </a:ext>
                  </a:extLst>
                </p:cNvPr>
                <p:cNvSpPr txBox="1">
                  <a:spLocks noRot="1" noChangeAspect="1" noMove="1" noResize="1" noEditPoints="1" noAdjustHandles="1" noChangeArrowheads="1" noChangeShapeType="1" noTextEdit="1"/>
                </p:cNvSpPr>
                <p:nvPr/>
              </p:nvSpPr>
              <p:spPr>
                <a:xfrm>
                  <a:off x="361730" y="5783789"/>
                  <a:ext cx="1058959" cy="793551"/>
                </a:xfrm>
                <a:prstGeom prst="rect">
                  <a:avLst/>
                </a:prstGeom>
                <a:blipFill>
                  <a:blip r:embed="rId10"/>
                  <a:stretch>
                    <a:fillRect b="-634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Content Placeholder 4">
                <a:extLst>
                  <a:ext uri="{FF2B5EF4-FFF2-40B4-BE49-F238E27FC236}">
                    <a16:creationId xmlns:a16="http://schemas.microsoft.com/office/drawing/2014/main" id="{B96BFD5D-FBF9-8791-297F-4849AF455E6F}"/>
                  </a:ext>
                </a:extLst>
              </p:cNvPr>
              <p:cNvSpPr txBox="1">
                <a:spLocks/>
              </p:cNvSpPr>
              <p:nvPr/>
            </p:nvSpPr>
            <p:spPr>
              <a:xfrm>
                <a:off x="6259950" y="4298343"/>
                <a:ext cx="5636422" cy="239991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Font typeface="Arial" panose="020B0604020202020204" pitchFamily="34" charset="0"/>
                  <a:buNone/>
                </a:pPr>
                <a:r>
                  <a:rPr lang="en-US" sz="2000" dirty="0"/>
                  <a:t>Recall -  without demography: epidemic takes off when </a:t>
                </a:r>
                <a14:m>
                  <m:oMath xmlns:m="http://schemas.openxmlformats.org/officeDocument/2006/math">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𝑺</m:t>
                        </m:r>
                      </m:num>
                      <m:den>
                        <m:r>
                          <a:rPr lang="en-US" sz="2000" b="1" i="1" smtClean="0">
                            <a:latin typeface="Cambria Math" panose="02040503050406030204" pitchFamily="18" charset="0"/>
                          </a:rPr>
                          <m:t>𝑵</m:t>
                        </m:r>
                      </m:den>
                    </m:f>
                    <m:r>
                      <a:rPr lang="en-US" sz="2000" b="1" i="1" smtClean="0">
                        <a:latin typeface="Cambria Math" panose="02040503050406030204" pitchFamily="18" charset="0"/>
                      </a:rPr>
                      <m:t>&gt;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𝜸</m:t>
                        </m:r>
                      </m:num>
                      <m:den>
                        <m:r>
                          <a:rPr lang="en-US" sz="2000" b="1" i="1" smtClean="0">
                            <a:latin typeface="Cambria Math" panose="02040503050406030204" pitchFamily="18" charset="0"/>
                          </a:rPr>
                          <m:t>𝜷</m:t>
                        </m:r>
                      </m:den>
                    </m:f>
                  </m:oMath>
                </a14:m>
                <a:endParaRPr lang="en-US" sz="2000" b="1" dirty="0"/>
              </a:p>
              <a:p>
                <a:pPr marL="0" indent="0">
                  <a:spcAft>
                    <a:spcPts val="1200"/>
                  </a:spcAft>
                  <a:buFont typeface="Arial" panose="020B0604020202020204" pitchFamily="34" charset="0"/>
                  <a:buNone/>
                </a:pPr>
                <a:r>
                  <a:rPr lang="en-US" sz="2000" dirty="0"/>
                  <a:t>With demography: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𝑑𝐼</m:t>
                        </m:r>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&gt;0 </m:t>
                    </m:r>
                  </m:oMath>
                </a14:m>
                <a:r>
                  <a:rPr lang="en-US" sz="2000" dirty="0"/>
                  <a:t>when </a:t>
                </a:r>
                <a14:m>
                  <m:oMath xmlns:m="http://schemas.openxmlformats.org/officeDocument/2006/math">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𝑺</m:t>
                        </m:r>
                      </m:num>
                      <m:den>
                        <m:r>
                          <a:rPr lang="en-US" sz="2000" b="1" i="1" smtClean="0">
                            <a:latin typeface="Cambria Math" panose="02040503050406030204" pitchFamily="18" charset="0"/>
                          </a:rPr>
                          <m:t>𝑵</m:t>
                        </m:r>
                      </m:den>
                    </m:f>
                    <m:r>
                      <a:rPr lang="en-US" sz="2000" b="1" i="1" smtClean="0">
                        <a:latin typeface="Cambria Math" panose="02040503050406030204" pitchFamily="18" charset="0"/>
                      </a:rPr>
                      <m:t>&gt;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𝜸</m:t>
                        </m:r>
                        <m:r>
                          <a:rPr lang="en-US" sz="2000" b="1" i="1" smtClean="0">
                            <a:latin typeface="Cambria Math" panose="02040503050406030204" pitchFamily="18" charset="0"/>
                          </a:rPr>
                          <m:t>+</m:t>
                        </m:r>
                        <m:r>
                          <a:rPr lang="en-US" sz="2000" b="1" i="1" smtClean="0">
                            <a:latin typeface="Cambria Math" panose="02040503050406030204" pitchFamily="18" charset="0"/>
                          </a:rPr>
                          <m:t>𝒅</m:t>
                        </m:r>
                      </m:num>
                      <m:den>
                        <m:r>
                          <a:rPr lang="en-US" sz="2000" b="1" i="1" smtClean="0">
                            <a:latin typeface="Cambria Math" panose="02040503050406030204" pitchFamily="18" charset="0"/>
                          </a:rPr>
                          <m:t>𝜷</m:t>
                        </m:r>
                      </m:den>
                    </m:f>
                  </m:oMath>
                </a14:m>
                <a:r>
                  <a:rPr lang="en-US" sz="2000" b="1" dirty="0"/>
                  <a:t> </a:t>
                </a:r>
                <a:r>
                  <a:rPr lang="en-US" sz="2000" dirty="0"/>
                  <a:t>→</a:t>
                </a:r>
                <a:r>
                  <a:rPr lang="en-US" sz="2000" b="1"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𝛽</m:t>
                        </m:r>
                      </m:num>
                      <m:den>
                        <m:r>
                          <a:rPr lang="en-US" sz="2000" b="0" i="1" smtClean="0">
                            <a:latin typeface="Cambria Math" panose="02040503050406030204" pitchFamily="18" charset="0"/>
                          </a:rPr>
                          <m:t>𝛾</m:t>
                        </m:r>
                        <m:r>
                          <a:rPr lang="en-US" sz="2000" b="0" i="1" smtClean="0">
                            <a:latin typeface="Cambria Math" panose="02040503050406030204" pitchFamily="18" charset="0"/>
                          </a:rPr>
                          <m:t>+</m:t>
                        </m:r>
                        <m:r>
                          <a:rPr lang="en-US" sz="2000" b="0" i="1" smtClean="0">
                            <a:latin typeface="Cambria Math" panose="02040503050406030204" pitchFamily="18" charset="0"/>
                          </a:rPr>
                          <m:t>𝑑</m:t>
                        </m:r>
                      </m:den>
                    </m:f>
                  </m:oMath>
                </a14:m>
                <a:endParaRPr lang="en-US" sz="2000" dirty="0"/>
              </a:p>
              <a:p>
                <a:pPr marL="0" indent="0">
                  <a:spcAft>
                    <a:spcPts val="1200"/>
                  </a:spcAft>
                  <a:buFont typeface="Arial" panose="020B0604020202020204" pitchFamily="34" charset="0"/>
                  <a:buNone/>
                </a:pPr>
                <a:r>
                  <a:rPr lang="en-US" sz="2000" dirty="0"/>
                  <a:t>Why? Mortality shortens the duration of infectiousness</a:t>
                </a:r>
              </a:p>
            </p:txBody>
          </p:sp>
        </mc:Choice>
        <mc:Fallback xmlns="">
          <p:sp>
            <p:nvSpPr>
              <p:cNvPr id="2" name="Content Placeholder 4">
                <a:extLst>
                  <a:ext uri="{FF2B5EF4-FFF2-40B4-BE49-F238E27FC236}">
                    <a16:creationId xmlns:a16="http://schemas.microsoft.com/office/drawing/2014/main" id="{B96BFD5D-FBF9-8791-297F-4849AF455E6F}"/>
                  </a:ext>
                </a:extLst>
              </p:cNvPr>
              <p:cNvSpPr txBox="1">
                <a:spLocks noRot="1" noChangeAspect="1" noMove="1" noResize="1" noEditPoints="1" noAdjustHandles="1" noChangeArrowheads="1" noChangeShapeType="1" noTextEdit="1"/>
              </p:cNvSpPr>
              <p:nvPr/>
            </p:nvSpPr>
            <p:spPr>
              <a:xfrm>
                <a:off x="6259950" y="4298343"/>
                <a:ext cx="5636422" cy="2399912"/>
              </a:xfrm>
              <a:prstGeom prst="rect">
                <a:avLst/>
              </a:prstGeom>
              <a:blipFill>
                <a:blip r:embed="rId11"/>
                <a:stretch>
                  <a:fillRect l="-1081" t="-2538" r="-649"/>
                </a:stretch>
              </a:blipFill>
            </p:spPr>
            <p:txBody>
              <a:bodyPr/>
              <a:lstStyle/>
              <a:p>
                <a:r>
                  <a:rPr lang="en-US">
                    <a:noFill/>
                  </a:rPr>
                  <a:t> </a:t>
                </a:r>
              </a:p>
            </p:txBody>
          </p:sp>
        </mc:Fallback>
      </mc:AlternateContent>
    </p:spTree>
    <p:extLst>
      <p:ext uri="{BB962C8B-B14F-4D97-AF65-F5344CB8AC3E}">
        <p14:creationId xmlns:p14="http://schemas.microsoft.com/office/powerpoint/2010/main" val="164461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2991B926-4858-D1BC-4A3E-42C8907A27BF}"/>
              </a:ext>
            </a:extLst>
          </p:cNvPr>
          <p:cNvPicPr>
            <a:picLocks noChangeAspect="1"/>
          </p:cNvPicPr>
          <p:nvPr/>
        </p:nvPicPr>
        <p:blipFill>
          <a:blip r:embed="rId2"/>
          <a:stretch>
            <a:fillRect/>
          </a:stretch>
        </p:blipFill>
        <p:spPr>
          <a:xfrm>
            <a:off x="5855548" y="2012150"/>
            <a:ext cx="5952925" cy="3063240"/>
          </a:xfrm>
          <a:prstGeom prst="rect">
            <a:avLst/>
          </a:prstGeom>
          <a:ln>
            <a:solidFill>
              <a:schemeClr val="tx1"/>
            </a:solidFill>
          </a:ln>
        </p:spPr>
      </p:pic>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SIR with demography: R code</a:t>
            </a:r>
          </a:p>
        </p:txBody>
      </p:sp>
      <p:grpSp>
        <p:nvGrpSpPr>
          <p:cNvPr id="30" name="Group 29">
            <a:extLst>
              <a:ext uri="{FF2B5EF4-FFF2-40B4-BE49-F238E27FC236}">
                <a16:creationId xmlns:a16="http://schemas.microsoft.com/office/drawing/2014/main" id="{52760BE1-CDF0-8F35-6600-6A427D0239D2}"/>
              </a:ext>
            </a:extLst>
          </p:cNvPr>
          <p:cNvGrpSpPr/>
          <p:nvPr/>
        </p:nvGrpSpPr>
        <p:grpSpPr>
          <a:xfrm>
            <a:off x="228865" y="2012150"/>
            <a:ext cx="5385230" cy="3063240"/>
            <a:chOff x="228865" y="2012150"/>
            <a:chExt cx="5385230" cy="3063240"/>
          </a:xfrm>
        </p:grpSpPr>
        <p:pic>
          <p:nvPicPr>
            <p:cNvPr id="24" name="Picture 23">
              <a:extLst>
                <a:ext uri="{FF2B5EF4-FFF2-40B4-BE49-F238E27FC236}">
                  <a16:creationId xmlns:a16="http://schemas.microsoft.com/office/drawing/2014/main" id="{5A1F8DD1-F0B9-2DB2-E74C-28918AB7BDD6}"/>
                </a:ext>
              </a:extLst>
            </p:cNvPr>
            <p:cNvPicPr>
              <a:picLocks noChangeAspect="1"/>
            </p:cNvPicPr>
            <p:nvPr/>
          </p:nvPicPr>
          <p:blipFill>
            <a:blip r:embed="rId3"/>
            <a:stretch>
              <a:fillRect/>
            </a:stretch>
          </p:blipFill>
          <p:spPr>
            <a:xfrm>
              <a:off x="228865" y="2012150"/>
              <a:ext cx="5385230" cy="3063240"/>
            </a:xfrm>
            <a:prstGeom prst="rect">
              <a:avLst/>
            </a:prstGeom>
            <a:ln>
              <a:solidFill>
                <a:schemeClr val="tx1"/>
              </a:solidFill>
            </a:ln>
          </p:spPr>
        </p:pic>
        <p:grpSp>
          <p:nvGrpSpPr>
            <p:cNvPr id="9" name="Group 8">
              <a:extLst>
                <a:ext uri="{FF2B5EF4-FFF2-40B4-BE49-F238E27FC236}">
                  <a16:creationId xmlns:a16="http://schemas.microsoft.com/office/drawing/2014/main" id="{CED0238A-756A-8CB2-DA80-8CA590B94EE8}"/>
                </a:ext>
              </a:extLst>
            </p:cNvPr>
            <p:cNvGrpSpPr/>
            <p:nvPr/>
          </p:nvGrpSpPr>
          <p:grpSpPr>
            <a:xfrm>
              <a:off x="2468750" y="2472276"/>
              <a:ext cx="3142160" cy="714376"/>
              <a:chOff x="2335179" y="2161816"/>
              <a:chExt cx="4062681" cy="714376"/>
            </a:xfrm>
          </p:grpSpPr>
          <p:sp>
            <p:nvSpPr>
              <p:cNvPr id="6" name="Rectangle 5">
                <a:extLst>
                  <a:ext uri="{FF2B5EF4-FFF2-40B4-BE49-F238E27FC236}">
                    <a16:creationId xmlns:a16="http://schemas.microsoft.com/office/drawing/2014/main" id="{171C74B5-28EE-BC4B-790A-F61843041C3A}"/>
                  </a:ext>
                </a:extLst>
              </p:cNvPr>
              <p:cNvSpPr/>
              <p:nvPr/>
            </p:nvSpPr>
            <p:spPr>
              <a:xfrm>
                <a:off x="5352022" y="2519004"/>
                <a:ext cx="1045838" cy="3571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86DD28-7118-62E4-D20A-968CA6AE942D}"/>
                  </a:ext>
                </a:extLst>
              </p:cNvPr>
              <p:cNvSpPr/>
              <p:nvPr/>
            </p:nvSpPr>
            <p:spPr>
              <a:xfrm>
                <a:off x="2335179" y="2161816"/>
                <a:ext cx="4062681" cy="3571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Rectangle 14">
            <a:extLst>
              <a:ext uri="{FF2B5EF4-FFF2-40B4-BE49-F238E27FC236}">
                <a16:creationId xmlns:a16="http://schemas.microsoft.com/office/drawing/2014/main" id="{3D0B89ED-7DD5-C47D-3CD7-62DF753EA346}"/>
              </a:ext>
            </a:extLst>
          </p:cNvPr>
          <p:cNvSpPr/>
          <p:nvPr/>
        </p:nvSpPr>
        <p:spPr>
          <a:xfrm>
            <a:off x="8551643" y="3112592"/>
            <a:ext cx="2610928" cy="264544"/>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34CE814-329B-91B0-D81F-FDB64259E374}"/>
              </a:ext>
            </a:extLst>
          </p:cNvPr>
          <p:cNvSpPr/>
          <p:nvPr/>
        </p:nvSpPr>
        <p:spPr>
          <a:xfrm>
            <a:off x="8410745" y="3377135"/>
            <a:ext cx="1279584" cy="253031"/>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46B910-A2B3-3EF2-3635-50BE16D1C60F}"/>
              </a:ext>
            </a:extLst>
          </p:cNvPr>
          <p:cNvSpPr/>
          <p:nvPr/>
        </p:nvSpPr>
        <p:spPr>
          <a:xfrm>
            <a:off x="7993801" y="3630167"/>
            <a:ext cx="1618891" cy="253032"/>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07AC6F0C-545D-569C-FE89-0B07BD12A0BB}"/>
              </a:ext>
            </a:extLst>
          </p:cNvPr>
          <p:cNvGrpSpPr/>
          <p:nvPr/>
        </p:nvGrpSpPr>
        <p:grpSpPr>
          <a:xfrm>
            <a:off x="2785159" y="5376821"/>
            <a:ext cx="9077325" cy="1285875"/>
            <a:chOff x="1620597" y="5348696"/>
            <a:chExt cx="9077325" cy="1285875"/>
          </a:xfrm>
        </p:grpSpPr>
        <p:pic>
          <p:nvPicPr>
            <p:cNvPr id="28" name="Picture 27">
              <a:extLst>
                <a:ext uri="{FF2B5EF4-FFF2-40B4-BE49-F238E27FC236}">
                  <a16:creationId xmlns:a16="http://schemas.microsoft.com/office/drawing/2014/main" id="{363605CA-30EC-4990-2774-A715391E8FE5}"/>
                </a:ext>
              </a:extLst>
            </p:cNvPr>
            <p:cNvPicPr>
              <a:picLocks noChangeAspect="1"/>
            </p:cNvPicPr>
            <p:nvPr/>
          </p:nvPicPr>
          <p:blipFill>
            <a:blip r:embed="rId4"/>
            <a:stretch>
              <a:fillRect/>
            </a:stretch>
          </p:blipFill>
          <p:spPr>
            <a:xfrm>
              <a:off x="1620597" y="5348696"/>
              <a:ext cx="9077325" cy="1285875"/>
            </a:xfrm>
            <a:prstGeom prst="rect">
              <a:avLst/>
            </a:prstGeom>
          </p:spPr>
        </p:pic>
        <p:sp>
          <p:nvSpPr>
            <p:cNvPr id="20" name="Rectangle 19">
              <a:extLst>
                <a:ext uri="{FF2B5EF4-FFF2-40B4-BE49-F238E27FC236}">
                  <a16:creationId xmlns:a16="http://schemas.microsoft.com/office/drawing/2014/main" id="{AD106AC3-6092-08AB-EF1E-20C14B10C285}"/>
                </a:ext>
              </a:extLst>
            </p:cNvPr>
            <p:cNvSpPr/>
            <p:nvPr/>
          </p:nvSpPr>
          <p:spPr>
            <a:xfrm>
              <a:off x="4972919" y="5815214"/>
              <a:ext cx="4194085" cy="573548"/>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8042C8BE-CF30-5DBC-4DAE-AE983F09E03F}"/>
              </a:ext>
            </a:extLst>
          </p:cNvPr>
          <p:cNvSpPr txBox="1"/>
          <p:nvPr/>
        </p:nvSpPr>
        <p:spPr>
          <a:xfrm>
            <a:off x="1357223" y="1569698"/>
            <a:ext cx="2794958" cy="369332"/>
          </a:xfrm>
          <a:prstGeom prst="rect">
            <a:avLst/>
          </a:prstGeom>
          <a:noFill/>
        </p:spPr>
        <p:txBody>
          <a:bodyPr wrap="square" rtlCol="0">
            <a:spAutoFit/>
          </a:bodyPr>
          <a:lstStyle/>
          <a:p>
            <a:r>
              <a:rPr lang="en-US" b="1" u="sng"/>
              <a:t>SIR without demography</a:t>
            </a:r>
          </a:p>
        </p:txBody>
      </p:sp>
      <p:sp>
        <p:nvSpPr>
          <p:cNvPr id="22" name="TextBox 21">
            <a:extLst>
              <a:ext uri="{FF2B5EF4-FFF2-40B4-BE49-F238E27FC236}">
                <a16:creationId xmlns:a16="http://schemas.microsoft.com/office/drawing/2014/main" id="{7AFA46FD-F3BF-4B83-3A98-583837834C42}"/>
              </a:ext>
            </a:extLst>
          </p:cNvPr>
          <p:cNvSpPr txBox="1"/>
          <p:nvPr/>
        </p:nvSpPr>
        <p:spPr>
          <a:xfrm>
            <a:off x="7323822" y="1572607"/>
            <a:ext cx="2794958" cy="369332"/>
          </a:xfrm>
          <a:prstGeom prst="rect">
            <a:avLst/>
          </a:prstGeom>
          <a:noFill/>
        </p:spPr>
        <p:txBody>
          <a:bodyPr wrap="square" rtlCol="0">
            <a:spAutoFit/>
          </a:bodyPr>
          <a:lstStyle/>
          <a:p>
            <a:r>
              <a:rPr lang="en-US" b="1" u="sng"/>
              <a:t>SIR with demography</a:t>
            </a:r>
          </a:p>
        </p:txBody>
      </p:sp>
    </p:spTree>
    <p:extLst>
      <p:ext uri="{BB962C8B-B14F-4D97-AF65-F5344CB8AC3E}">
        <p14:creationId xmlns:p14="http://schemas.microsoft.com/office/powerpoint/2010/main" val="3743372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p:txBody>
          <a:bodyPr/>
          <a:lstStyle/>
          <a:p>
            <a:r>
              <a:rPr lang="en-US"/>
              <a:t>Adding demography: SIR w/ births &amp; deaths</a:t>
            </a:r>
          </a:p>
        </p:txBody>
      </p:sp>
      <p:sp>
        <p:nvSpPr>
          <p:cNvPr id="5" name="Content Placeholder 4">
            <a:extLst>
              <a:ext uri="{FF2B5EF4-FFF2-40B4-BE49-F238E27FC236}">
                <a16:creationId xmlns:a16="http://schemas.microsoft.com/office/drawing/2014/main" id="{C376C646-3691-CCDC-54DE-AACC928FA319}"/>
              </a:ext>
            </a:extLst>
          </p:cNvPr>
          <p:cNvSpPr>
            <a:spLocks noGrp="1"/>
          </p:cNvSpPr>
          <p:nvPr>
            <p:ph idx="1"/>
          </p:nvPr>
        </p:nvSpPr>
        <p:spPr>
          <a:xfrm>
            <a:off x="838200" y="1637835"/>
            <a:ext cx="10515600" cy="551815"/>
          </a:xfrm>
        </p:spPr>
        <p:txBody>
          <a:bodyPr/>
          <a:lstStyle/>
          <a:p>
            <a:pPr marL="0" indent="0">
              <a:buNone/>
            </a:pPr>
            <a:r>
              <a:rPr lang="en-US"/>
              <a:t>Incorporating disease-specific mortality</a:t>
            </a:r>
          </a:p>
        </p:txBody>
      </p:sp>
      <p:cxnSp>
        <p:nvCxnSpPr>
          <p:cNvPr id="3" name="Straight Arrow Connector 2">
            <a:extLst>
              <a:ext uri="{FF2B5EF4-FFF2-40B4-BE49-F238E27FC236}">
                <a16:creationId xmlns:a16="http://schemas.microsoft.com/office/drawing/2014/main" id="{29B7A03D-25FE-D6B0-550D-2ED99B26216F}"/>
              </a:ext>
            </a:extLst>
          </p:cNvPr>
          <p:cNvCxnSpPr/>
          <p:nvPr/>
        </p:nvCxnSpPr>
        <p:spPr>
          <a:xfrm>
            <a:off x="3605679"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CDD8D0-FEEF-1E4C-3DD8-2EFCF011F5F6}"/>
              </a:ext>
            </a:extLst>
          </p:cNvPr>
          <p:cNvSpPr txBox="1"/>
          <p:nvPr/>
        </p:nvSpPr>
        <p:spPr>
          <a:xfrm>
            <a:off x="3873033" y="2192181"/>
            <a:ext cx="121157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 </a:t>
            </a:r>
          </a:p>
        </p:txBody>
      </p:sp>
      <p:sp>
        <p:nvSpPr>
          <p:cNvPr id="9" name="TextBox 8">
            <a:extLst>
              <a:ext uri="{FF2B5EF4-FFF2-40B4-BE49-F238E27FC236}">
                <a16:creationId xmlns:a16="http://schemas.microsoft.com/office/drawing/2014/main" id="{A1382898-2A81-73E9-C5A7-8F98DE321F68}"/>
              </a:ext>
            </a:extLst>
          </p:cNvPr>
          <p:cNvSpPr txBox="1"/>
          <p:nvPr/>
        </p:nvSpPr>
        <p:spPr>
          <a:xfrm>
            <a:off x="2330671" y="2238347"/>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0" name="TextBox 9">
            <a:extLst>
              <a:ext uri="{FF2B5EF4-FFF2-40B4-BE49-F238E27FC236}">
                <a16:creationId xmlns:a16="http://schemas.microsoft.com/office/drawing/2014/main" id="{31DBDAE4-AC76-90DA-2EEC-A6B3DFC3DFC5}"/>
              </a:ext>
            </a:extLst>
          </p:cNvPr>
          <p:cNvSpPr txBox="1"/>
          <p:nvPr/>
        </p:nvSpPr>
        <p:spPr>
          <a:xfrm>
            <a:off x="5290666" y="2238346"/>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1" name="Straight Arrow Connector 10">
            <a:extLst>
              <a:ext uri="{FF2B5EF4-FFF2-40B4-BE49-F238E27FC236}">
                <a16:creationId xmlns:a16="http://schemas.microsoft.com/office/drawing/2014/main" id="{88B9CC3B-1524-8007-1E69-299C679E98D6}"/>
              </a:ext>
            </a:extLst>
          </p:cNvPr>
          <p:cNvCxnSpPr/>
          <p:nvPr/>
        </p:nvCxnSpPr>
        <p:spPr>
          <a:xfrm>
            <a:off x="6565674" y="280789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8C8A8AB-91DE-6505-D2B6-1808A6D806D3}"/>
              </a:ext>
            </a:extLst>
          </p:cNvPr>
          <p:cNvSpPr txBox="1"/>
          <p:nvPr/>
        </p:nvSpPr>
        <p:spPr>
          <a:xfrm>
            <a:off x="8250661" y="2238346"/>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4" name="TextBox 13">
            <a:extLst>
              <a:ext uri="{FF2B5EF4-FFF2-40B4-BE49-F238E27FC236}">
                <a16:creationId xmlns:a16="http://schemas.microsoft.com/office/drawing/2014/main" id="{3E2AC880-91A2-EE01-8BCD-D912ADFF5F80}"/>
              </a:ext>
            </a:extLst>
          </p:cNvPr>
          <p:cNvSpPr txBox="1"/>
          <p:nvPr/>
        </p:nvSpPr>
        <p:spPr>
          <a:xfrm>
            <a:off x="7207225" y="2124339"/>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9" name="Straight Arrow Connector 18">
            <a:extLst>
              <a:ext uri="{FF2B5EF4-FFF2-40B4-BE49-F238E27FC236}">
                <a16:creationId xmlns:a16="http://schemas.microsoft.com/office/drawing/2014/main" id="{54DC936A-2FFD-0078-6A5A-FBE7067F61EA}"/>
              </a:ext>
            </a:extLst>
          </p:cNvPr>
          <p:cNvCxnSpPr>
            <a:cxnSpLocks/>
          </p:cNvCxnSpPr>
          <p:nvPr/>
        </p:nvCxnSpPr>
        <p:spPr>
          <a:xfrm>
            <a:off x="2942831"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2D0882-94D2-0A52-7EEE-AC4F9DF41609}"/>
              </a:ext>
            </a:extLst>
          </p:cNvPr>
          <p:cNvCxnSpPr>
            <a:cxnSpLocks/>
          </p:cNvCxnSpPr>
          <p:nvPr/>
        </p:nvCxnSpPr>
        <p:spPr>
          <a:xfrm>
            <a:off x="5915549"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DA75A57-ACBE-FB42-5983-1F728F55ED2B}"/>
              </a:ext>
            </a:extLst>
          </p:cNvPr>
          <p:cNvCxnSpPr>
            <a:cxnSpLocks/>
          </p:cNvCxnSpPr>
          <p:nvPr/>
        </p:nvCxnSpPr>
        <p:spPr>
          <a:xfrm>
            <a:off x="8868070" y="3254009"/>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6D5634C-DE92-956E-1447-9CD99E4B1F4C}"/>
              </a:ext>
            </a:extLst>
          </p:cNvPr>
          <p:cNvCxnSpPr>
            <a:cxnSpLocks/>
          </p:cNvCxnSpPr>
          <p:nvPr/>
        </p:nvCxnSpPr>
        <p:spPr>
          <a:xfrm>
            <a:off x="1636098" y="2807899"/>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E337370-A6B9-2012-8A6F-E6433971E432}"/>
                  </a:ext>
                </a:extLst>
              </p:cNvPr>
              <p:cNvSpPr txBox="1"/>
              <p:nvPr/>
            </p:nvSpPr>
            <p:spPr>
              <a:xfrm>
                <a:off x="192385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2E337370-A6B9-2012-8A6F-E6433971E432}"/>
                  </a:ext>
                </a:extLst>
              </p:cNvPr>
              <p:cNvSpPr txBox="1">
                <a:spLocks noRot="1" noChangeAspect="1" noMove="1" noResize="1" noEditPoints="1" noAdjustHandles="1" noChangeArrowheads="1" noChangeShapeType="1" noTextEdit="1"/>
              </p:cNvSpPr>
              <p:nvPr/>
            </p:nvSpPr>
            <p:spPr>
              <a:xfrm>
                <a:off x="1923858" y="3192619"/>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CF05C8B-BCEF-2824-EB96-8567FDCCD016}"/>
                  </a:ext>
                </a:extLst>
              </p:cNvPr>
              <p:cNvSpPr txBox="1"/>
              <p:nvPr/>
            </p:nvSpPr>
            <p:spPr>
              <a:xfrm>
                <a:off x="4643718" y="319657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𝐼</m:t>
                          </m:r>
                        </m:sub>
                      </m:sSub>
                    </m:oMath>
                  </m:oMathPara>
                </a14:m>
                <a:endParaRPr lang="en-US" sz="2800"/>
              </a:p>
            </p:txBody>
          </p:sp>
        </mc:Choice>
        <mc:Fallback xmlns="">
          <p:sp>
            <p:nvSpPr>
              <p:cNvPr id="29" name="TextBox 28">
                <a:extLst>
                  <a:ext uri="{FF2B5EF4-FFF2-40B4-BE49-F238E27FC236}">
                    <a16:creationId xmlns:a16="http://schemas.microsoft.com/office/drawing/2014/main" id="{0CF05C8B-BCEF-2824-EB96-8567FDCCD016}"/>
                  </a:ext>
                </a:extLst>
              </p:cNvPr>
              <p:cNvSpPr txBox="1">
                <a:spLocks noRot="1" noChangeAspect="1" noMove="1" noResize="1" noEditPoints="1" noAdjustHandles="1" noChangeArrowheads="1" noChangeShapeType="1" noTextEdit="1"/>
              </p:cNvSpPr>
              <p:nvPr/>
            </p:nvSpPr>
            <p:spPr>
              <a:xfrm>
                <a:off x="4643718" y="3196575"/>
                <a:ext cx="1452282" cy="523220"/>
              </a:xfrm>
              <a:prstGeom prst="rect">
                <a:avLst/>
              </a:prstGeom>
              <a:blipFill>
                <a:blip r:embed="rId4"/>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4C7FD15-621B-C5B6-0EDE-3AFFB43F8194}"/>
                  </a:ext>
                </a:extLst>
              </p:cNvPr>
              <p:cNvSpPr txBox="1"/>
              <p:nvPr/>
            </p:nvSpPr>
            <p:spPr>
              <a:xfrm>
                <a:off x="7828898" y="319261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0" name="TextBox 29">
                <a:extLst>
                  <a:ext uri="{FF2B5EF4-FFF2-40B4-BE49-F238E27FC236}">
                    <a16:creationId xmlns:a16="http://schemas.microsoft.com/office/drawing/2014/main" id="{94C7FD15-621B-C5B6-0EDE-3AFFB43F8194}"/>
                  </a:ext>
                </a:extLst>
              </p:cNvPr>
              <p:cNvSpPr txBox="1">
                <a:spLocks noRot="1" noChangeAspect="1" noMove="1" noResize="1" noEditPoints="1" noAdjustHandles="1" noChangeArrowheads="1" noChangeShapeType="1" noTextEdit="1"/>
              </p:cNvSpPr>
              <p:nvPr/>
            </p:nvSpPr>
            <p:spPr>
              <a:xfrm>
                <a:off x="7828898" y="3192619"/>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37FBB20-3FD4-E29F-1A3B-3B831D957F29}"/>
                  </a:ext>
                </a:extLst>
              </p:cNvPr>
              <p:cNvSpPr txBox="1"/>
              <p:nvPr/>
            </p:nvSpPr>
            <p:spPr>
              <a:xfrm>
                <a:off x="1227389" y="2274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31" name="TextBox 30">
                <a:extLst>
                  <a:ext uri="{FF2B5EF4-FFF2-40B4-BE49-F238E27FC236}">
                    <a16:creationId xmlns:a16="http://schemas.microsoft.com/office/drawing/2014/main" id="{937FBB20-3FD4-E29F-1A3B-3B831D957F29}"/>
                  </a:ext>
                </a:extLst>
              </p:cNvPr>
              <p:cNvSpPr txBox="1">
                <a:spLocks noRot="1" noChangeAspect="1" noMove="1" noResize="1" noEditPoints="1" noAdjustHandles="1" noChangeArrowheads="1" noChangeShapeType="1" noTextEdit="1"/>
              </p:cNvSpPr>
              <p:nvPr/>
            </p:nvSpPr>
            <p:spPr>
              <a:xfrm>
                <a:off x="1227389" y="2274860"/>
                <a:ext cx="1452282"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26D3101-78B6-5CC9-6EED-DF13DFDF6E96}"/>
                  </a:ext>
                </a:extLst>
              </p:cNvPr>
              <p:cNvSpPr txBox="1"/>
              <p:nvPr/>
            </p:nvSpPr>
            <p:spPr>
              <a:xfrm>
                <a:off x="699161" y="4058407"/>
                <a:ext cx="5636422" cy="675954"/>
              </a:xfrm>
              <a:prstGeom prst="rect">
                <a:avLst/>
              </a:prstGeom>
              <a:noFill/>
            </p:spPr>
            <p:txBody>
              <a:bodyPr wrap="square" lIns="0" tIns="0" rIns="0" bIns="0" rtlCol="0">
                <a:spAutoFit/>
              </a:bodyPr>
              <a:lstStyle/>
              <a:p>
                <a14:m>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𝑏</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𝑅</m:t>
                    </m:r>
                    <m:r>
                      <a:rPr lang="en-US" sz="3000" b="0" i="1" smtClean="0">
                        <a:latin typeface="Cambria Math" panose="02040503050406030204" pitchFamily="18" charset="0"/>
                        <a:ea typeface="Cambria Math" charset="0"/>
                        <a:cs typeface="Cambria Math" charset="0"/>
                      </a:rPr>
                      <m:t>)</m:t>
                    </m:r>
                  </m:oMath>
                </a14:m>
                <a:r>
                  <a:rPr lang="en-US" sz="3000"/>
                  <a:t> </a:t>
                </a:r>
              </a:p>
            </p:txBody>
          </p:sp>
        </mc:Choice>
        <mc:Fallback xmlns="">
          <p:sp>
            <p:nvSpPr>
              <p:cNvPr id="34" name="TextBox 33">
                <a:extLst>
                  <a:ext uri="{FF2B5EF4-FFF2-40B4-BE49-F238E27FC236}">
                    <a16:creationId xmlns:a16="http://schemas.microsoft.com/office/drawing/2014/main" id="{226D3101-78B6-5CC9-6EED-DF13DFDF6E96}"/>
                  </a:ext>
                </a:extLst>
              </p:cNvPr>
              <p:cNvSpPr txBox="1">
                <a:spLocks noRot="1" noChangeAspect="1" noMove="1" noResize="1" noEditPoints="1" noAdjustHandles="1" noChangeArrowheads="1" noChangeShapeType="1" noTextEdit="1"/>
              </p:cNvSpPr>
              <p:nvPr/>
            </p:nvSpPr>
            <p:spPr>
              <a:xfrm>
                <a:off x="699161" y="4058407"/>
                <a:ext cx="5636422" cy="675954"/>
              </a:xfrm>
              <a:prstGeom prst="rect">
                <a:avLst/>
              </a:prstGeom>
              <a:blipFill>
                <a:blip r:embed="rId7"/>
                <a:stretch>
                  <a:fillRect l="-1802" t="-1852" b="-148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FD839EE-710D-0AB8-67FF-887C75B4C099}"/>
                  </a:ext>
                </a:extLst>
              </p:cNvPr>
              <p:cNvSpPr txBox="1"/>
              <p:nvPr/>
            </p:nvSpPr>
            <p:spPr>
              <a:xfrm>
                <a:off x="699161" y="4896280"/>
                <a:ext cx="4626883" cy="723596"/>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r>
                      <a:rPr lang="en-US" sz="3000" b="0" i="1" smtClean="0">
                        <a:latin typeface="Cambria Math" panose="02040503050406030204" pitchFamily="18" charset="0"/>
                        <a:ea typeface="Cambria Math" charset="0"/>
                        <a:cs typeface="Cambria Math" charset="0"/>
                      </a:rPr>
                      <m:t> −</m:t>
                    </m:r>
                    <m:sSub>
                      <m:sSubPr>
                        <m:ctrlPr>
                          <a:rPr lang="en-US" sz="3000" b="0" i="1" smtClean="0">
                            <a:latin typeface="Cambria Math" panose="02040503050406030204" pitchFamily="18" charset="0"/>
                            <a:ea typeface="Cambria Math" charset="0"/>
                            <a:cs typeface="Cambria Math" charset="0"/>
                          </a:rPr>
                        </m:ctrlPr>
                      </m:sSubPr>
                      <m:e>
                        <m:r>
                          <a:rPr lang="en-US" sz="3000" b="0" i="1" smtClean="0">
                            <a:latin typeface="Cambria Math" panose="02040503050406030204" pitchFamily="18" charset="0"/>
                            <a:ea typeface="Cambria Math" charset="0"/>
                            <a:cs typeface="Cambria Math" charset="0"/>
                          </a:rPr>
                          <m:t>𝑑</m:t>
                        </m:r>
                      </m:e>
                      <m:sub>
                        <m:r>
                          <a:rPr lang="en-US" sz="3000" b="0" i="1" smtClean="0">
                            <a:latin typeface="Cambria Math" panose="02040503050406030204" pitchFamily="18" charset="0"/>
                            <a:ea typeface="Cambria Math" charset="0"/>
                            <a:cs typeface="Cambria Math" charset="0"/>
                          </a:rPr>
                          <m:t>𝐼</m:t>
                        </m:r>
                      </m:sub>
                    </m:sSub>
                    <m:r>
                      <a:rPr lang="en-US" sz="3000" b="0" i="1" smtClean="0">
                        <a:latin typeface="Cambria Math" panose="02040503050406030204" pitchFamily="18" charset="0"/>
                        <a:ea typeface="Cambria Math" charset="0"/>
                        <a:cs typeface="Cambria Math" charset="0"/>
                      </a:rPr>
                      <m:t>𝐼</m:t>
                    </m:r>
                  </m:oMath>
                </a14:m>
                <a:endParaRPr lang="en-US" sz="3000">
                  <a:latin typeface="Cambria Math" charset="0"/>
                  <a:ea typeface="Cambria Math" charset="0"/>
                  <a:cs typeface="Cambria Math" charset="0"/>
                </a:endParaRPr>
              </a:p>
            </p:txBody>
          </p:sp>
        </mc:Choice>
        <mc:Fallback xmlns="">
          <p:sp>
            <p:nvSpPr>
              <p:cNvPr id="35" name="TextBox 34">
                <a:extLst>
                  <a:ext uri="{FF2B5EF4-FFF2-40B4-BE49-F238E27FC236}">
                    <a16:creationId xmlns:a16="http://schemas.microsoft.com/office/drawing/2014/main" id="{CFD839EE-710D-0AB8-67FF-887C75B4C099}"/>
                  </a:ext>
                </a:extLst>
              </p:cNvPr>
              <p:cNvSpPr txBox="1">
                <a:spLocks noRot="1" noChangeAspect="1" noMove="1" noResize="1" noEditPoints="1" noAdjustHandles="1" noChangeArrowheads="1" noChangeShapeType="1" noTextEdit="1"/>
              </p:cNvSpPr>
              <p:nvPr/>
            </p:nvSpPr>
            <p:spPr>
              <a:xfrm>
                <a:off x="699161" y="4896280"/>
                <a:ext cx="4626883" cy="723596"/>
              </a:xfrm>
              <a:prstGeom prst="rect">
                <a:avLst/>
              </a:prstGeom>
              <a:blipFill>
                <a:blip r:embed="rId8"/>
                <a:stretch>
                  <a:fillRect l="-2192" t="-1724" b="-12069"/>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DECEF84F-B684-7714-90F6-A8DDF8AA4FE0}"/>
              </a:ext>
            </a:extLst>
          </p:cNvPr>
          <p:cNvGrpSpPr/>
          <p:nvPr/>
        </p:nvGrpSpPr>
        <p:grpSpPr>
          <a:xfrm>
            <a:off x="295628" y="5783789"/>
            <a:ext cx="3577404" cy="793551"/>
            <a:chOff x="295628" y="5783789"/>
            <a:chExt cx="3577404" cy="793551"/>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87286B8-F6DD-A7DC-D27B-DB123149E57B}"/>
                    </a:ext>
                  </a:extLst>
                </p:cNvPr>
                <p:cNvSpPr txBox="1"/>
                <p:nvPr/>
              </p:nvSpPr>
              <p:spPr>
                <a:xfrm>
                  <a:off x="295628" y="5984868"/>
                  <a:ext cx="357740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ea typeface="Cambria Math" charset="0"/>
                            <a:cs typeface="Cambria Math" charset="0"/>
                          </a:rPr>
                          <m:t>=</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𝑑𝑅</m:t>
                        </m:r>
                        <m:r>
                          <a:rPr lang="en-US" sz="3000" b="0" i="1" smtClean="0">
                            <a:latin typeface="Cambria Math" charset="0"/>
                            <a:ea typeface="Cambria Math" charset="0"/>
                            <a:cs typeface="Cambria Math" charset="0"/>
                          </a:rPr>
                          <m:t> </m:t>
                        </m:r>
                      </m:oMath>
                    </m:oMathPara>
                  </a14:m>
                  <a:endParaRPr lang="en-US" sz="3000"/>
                </a:p>
              </p:txBody>
            </p:sp>
          </mc:Choice>
          <mc:Fallback xmlns="">
            <p:sp>
              <p:nvSpPr>
                <p:cNvPr id="36" name="TextBox 35">
                  <a:extLst>
                    <a:ext uri="{FF2B5EF4-FFF2-40B4-BE49-F238E27FC236}">
                      <a16:creationId xmlns:a16="http://schemas.microsoft.com/office/drawing/2014/main" id="{587286B8-F6DD-A7DC-D27B-DB123149E57B}"/>
                    </a:ext>
                  </a:extLst>
                </p:cNvPr>
                <p:cNvSpPr txBox="1">
                  <a:spLocks noRot="1" noChangeAspect="1" noMove="1" noResize="1" noEditPoints="1" noAdjustHandles="1" noChangeArrowheads="1" noChangeShapeType="1" noTextEdit="1"/>
                </p:cNvSpPr>
                <p:nvPr/>
              </p:nvSpPr>
              <p:spPr>
                <a:xfrm>
                  <a:off x="295628" y="5984868"/>
                  <a:ext cx="3577404" cy="461665"/>
                </a:xfrm>
                <a:prstGeom prst="rect">
                  <a:avLst/>
                </a:prstGeom>
                <a:blipFill>
                  <a:blip r:embed="rId9"/>
                  <a:stretch>
                    <a:fillRect t="-8108" b="-378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E9C0BD-0D11-509F-4259-B5F86A3896C6}"/>
                    </a:ext>
                  </a:extLst>
                </p:cNvPr>
                <p:cNvSpPr txBox="1"/>
                <p:nvPr/>
              </p:nvSpPr>
              <p:spPr>
                <a:xfrm>
                  <a:off x="361730" y="5783789"/>
                  <a:ext cx="1058959"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𝑑</m:t>
                            </m:r>
                            <m:r>
                              <a:rPr lang="en-US" sz="2400" b="0" i="1" smtClean="0">
                                <a:latin typeface="Cambria Math" panose="02040503050406030204" pitchFamily="18" charset="0"/>
                                <a:ea typeface="Cambria Math" charset="0"/>
                                <a:cs typeface="Cambria Math" charset="0"/>
                              </a:rPr>
                              <m:t>𝑅</m:t>
                            </m:r>
                          </m:num>
                          <m:den>
                            <m:r>
                              <a:rPr lang="en-US" sz="2400" b="0" i="1" smtClean="0">
                                <a:latin typeface="Cambria Math" charset="0"/>
                                <a:ea typeface="Cambria Math" charset="0"/>
                                <a:cs typeface="Cambria Math" charset="0"/>
                              </a:rPr>
                              <m:t>𝑑𝑡</m:t>
                            </m:r>
                          </m:den>
                        </m:f>
                      </m:oMath>
                    </m:oMathPara>
                  </a14:m>
                  <a:endParaRPr lang="en-US" sz="2400"/>
                </a:p>
              </p:txBody>
            </p:sp>
          </mc:Choice>
          <mc:Fallback xmlns="">
            <p:sp>
              <p:nvSpPr>
                <p:cNvPr id="40" name="TextBox 39">
                  <a:extLst>
                    <a:ext uri="{FF2B5EF4-FFF2-40B4-BE49-F238E27FC236}">
                      <a16:creationId xmlns:a16="http://schemas.microsoft.com/office/drawing/2014/main" id="{9EE9C0BD-0D11-509F-4259-B5F86A3896C6}"/>
                    </a:ext>
                  </a:extLst>
                </p:cNvPr>
                <p:cNvSpPr txBox="1">
                  <a:spLocks noRot="1" noChangeAspect="1" noMove="1" noResize="1" noEditPoints="1" noAdjustHandles="1" noChangeArrowheads="1" noChangeShapeType="1" noTextEdit="1"/>
                </p:cNvSpPr>
                <p:nvPr/>
              </p:nvSpPr>
              <p:spPr>
                <a:xfrm>
                  <a:off x="361730" y="5783789"/>
                  <a:ext cx="1058959" cy="793551"/>
                </a:xfrm>
                <a:prstGeom prst="rect">
                  <a:avLst/>
                </a:prstGeom>
                <a:blipFill>
                  <a:blip r:embed="rId10"/>
                  <a:stretch>
                    <a:fillRect b="-634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841707-4460-B60E-E3BA-7F497F294324}"/>
                  </a:ext>
                </a:extLst>
              </p:cNvPr>
              <p:cNvSpPr txBox="1"/>
              <p:nvPr/>
            </p:nvSpPr>
            <p:spPr>
              <a:xfrm>
                <a:off x="4900356" y="320782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8" name="TextBox 7">
                <a:extLst>
                  <a:ext uri="{FF2B5EF4-FFF2-40B4-BE49-F238E27FC236}">
                    <a16:creationId xmlns:a16="http://schemas.microsoft.com/office/drawing/2014/main" id="{3B841707-4460-B60E-E3BA-7F497F294324}"/>
                  </a:ext>
                </a:extLst>
              </p:cNvPr>
              <p:cNvSpPr txBox="1">
                <a:spLocks noRot="1" noChangeAspect="1" noMove="1" noResize="1" noEditPoints="1" noAdjustHandles="1" noChangeArrowheads="1" noChangeShapeType="1" noTextEdit="1"/>
              </p:cNvSpPr>
              <p:nvPr/>
            </p:nvSpPr>
            <p:spPr>
              <a:xfrm>
                <a:off x="4900356" y="3207829"/>
                <a:ext cx="1452282" cy="523220"/>
              </a:xfrm>
              <a:prstGeom prst="rect">
                <a:avLst/>
              </a:prstGeom>
              <a:blipFill>
                <a:blip r:embed="rId11"/>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CE77B39-F4F7-DE42-9BE9-ADDF0698A681}"/>
              </a:ext>
            </a:extLst>
          </p:cNvPr>
          <p:cNvSpPr txBox="1"/>
          <p:nvPr/>
        </p:nvSpPr>
        <p:spPr>
          <a:xfrm>
            <a:off x="6180463" y="4396384"/>
            <a:ext cx="5173337" cy="1938992"/>
          </a:xfrm>
          <a:prstGeom prst="rect">
            <a:avLst/>
          </a:prstGeom>
          <a:noFill/>
        </p:spPr>
        <p:txBody>
          <a:bodyPr wrap="square" rtlCol="0">
            <a:spAutoFit/>
          </a:bodyPr>
          <a:lstStyle/>
          <a:p>
            <a:r>
              <a:rPr lang="en-US" sz="2000" dirty="0"/>
              <a:t>When is it most important to include disease-specific mortality?</a:t>
            </a:r>
          </a:p>
          <a:p>
            <a:pPr marL="342900" indent="-342900">
              <a:buFont typeface="Arial" panose="020B0604020202020204" pitchFamily="34" charset="0"/>
              <a:buChar char="•"/>
            </a:pPr>
            <a:r>
              <a:rPr lang="en-US" sz="2000" dirty="0"/>
              <a:t>Want to estimate deaths from a disease</a:t>
            </a:r>
          </a:p>
          <a:p>
            <a:pPr marL="342900" indent="-342900">
              <a:buFont typeface="Arial" panose="020B0604020202020204" pitchFamily="34" charset="0"/>
              <a:buChar char="•"/>
            </a:pPr>
            <a:r>
              <a:rPr lang="en-US" sz="2000" dirty="0"/>
              <a:t>High case-fatality ratio</a:t>
            </a:r>
          </a:p>
          <a:p>
            <a:pPr marL="342900" indent="-342900">
              <a:buFont typeface="Arial" panose="020B0604020202020204" pitchFamily="34" charset="0"/>
              <a:buChar char="•"/>
            </a:pPr>
            <a:r>
              <a:rPr lang="en-US" sz="2000" dirty="0"/>
              <a:t>Long duration of infection</a:t>
            </a:r>
          </a:p>
          <a:p>
            <a:endParaRPr lang="en-US" sz="2000" dirty="0"/>
          </a:p>
        </p:txBody>
      </p:sp>
      <p:sp>
        <p:nvSpPr>
          <p:cNvPr id="7" name="Rectangle 6">
            <a:extLst>
              <a:ext uri="{FF2B5EF4-FFF2-40B4-BE49-F238E27FC236}">
                <a16:creationId xmlns:a16="http://schemas.microsoft.com/office/drawing/2014/main" id="{8F6A5D13-9A10-B113-ABE3-996C49BA08A4}"/>
              </a:ext>
            </a:extLst>
          </p:cNvPr>
          <p:cNvSpPr/>
          <p:nvPr/>
        </p:nvSpPr>
        <p:spPr>
          <a:xfrm>
            <a:off x="4087258" y="5023692"/>
            <a:ext cx="1203408" cy="5648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16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8" grpId="0"/>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1263E-25F8-4BA5-1B22-729DD1DEDD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B196C-7D86-2781-CB3F-E758DEFDBFFC}"/>
              </a:ext>
            </a:extLst>
          </p:cNvPr>
          <p:cNvSpPr>
            <a:spLocks noGrp="1"/>
          </p:cNvSpPr>
          <p:nvPr>
            <p:ph type="title"/>
          </p:nvPr>
        </p:nvSpPr>
        <p:spPr/>
        <p:txBody>
          <a:bodyPr/>
          <a:lstStyle/>
          <a:p>
            <a:r>
              <a:rPr lang="en-US" dirty="0"/>
              <a:t>R Session #2: SIR with demography</a:t>
            </a:r>
          </a:p>
        </p:txBody>
      </p:sp>
      <p:sp>
        <p:nvSpPr>
          <p:cNvPr id="3" name="Content Placeholder 2">
            <a:extLst>
              <a:ext uri="{FF2B5EF4-FFF2-40B4-BE49-F238E27FC236}">
                <a16:creationId xmlns:a16="http://schemas.microsoft.com/office/drawing/2014/main" id="{5B7A5AA0-C42D-1B94-8796-695CA26114DB}"/>
              </a:ext>
            </a:extLst>
          </p:cNvPr>
          <p:cNvSpPr>
            <a:spLocks noGrp="1"/>
          </p:cNvSpPr>
          <p:nvPr>
            <p:ph idx="1"/>
          </p:nvPr>
        </p:nvSpPr>
        <p:spPr>
          <a:xfrm>
            <a:off x="838200" y="1825625"/>
            <a:ext cx="10515600" cy="4667250"/>
          </a:xfrm>
        </p:spPr>
        <p:txBody>
          <a:bodyPr>
            <a:normAutofit/>
          </a:bodyPr>
          <a:lstStyle/>
          <a:p>
            <a:pPr marL="0" indent="0">
              <a:buNone/>
            </a:pPr>
            <a:r>
              <a:rPr lang="en-US" dirty="0"/>
              <a:t>SIR with demography (births &amp; deaths)</a:t>
            </a:r>
          </a:p>
          <a:p>
            <a:pPr marL="914400" lvl="1" indent="-457200">
              <a:buFont typeface="+mj-lt"/>
              <a:buAutoNum type="arabicPeriod"/>
            </a:pPr>
            <a:r>
              <a:rPr lang="en-US" dirty="0"/>
              <a:t>How do infection dynamics change compared to the Basic SIR model (without demography)?</a:t>
            </a:r>
          </a:p>
          <a:p>
            <a:pPr marL="914400" lvl="1" indent="-457200">
              <a:buFont typeface="+mj-lt"/>
              <a:buAutoNum type="arabicPeriod"/>
            </a:pPr>
            <a:r>
              <a:rPr lang="en-US" dirty="0"/>
              <a:t>How do observed dynamics correspond to changes in Rt?</a:t>
            </a:r>
          </a:p>
          <a:p>
            <a:pPr marL="914400" lvl="1" indent="-457200">
              <a:buFont typeface="+mj-lt"/>
              <a:buAutoNum type="arabicPeriod"/>
            </a:pPr>
            <a:r>
              <a:rPr lang="en-US" dirty="0"/>
              <a:t>How do dynamics change as birth/death rates rise or fall?</a:t>
            </a:r>
          </a:p>
          <a:p>
            <a:pPr lvl="1"/>
            <a:endParaRPr lang="en-US" dirty="0"/>
          </a:p>
          <a:p>
            <a:pPr lvl="1"/>
            <a:endParaRPr lang="en-US" dirty="0"/>
          </a:p>
          <a:p>
            <a:pPr marL="0" indent="0">
              <a:buNone/>
            </a:pPr>
            <a:r>
              <a:rPr lang="en-US" dirty="0"/>
              <a:t>Open </a:t>
            </a:r>
            <a:r>
              <a:rPr lang="en-US" dirty="0" err="1"/>
              <a:t>SIR_demography.R</a:t>
            </a:r>
            <a:r>
              <a:rPr lang="en-US" dirty="0"/>
              <a:t> </a:t>
            </a:r>
          </a:p>
        </p:txBody>
      </p:sp>
    </p:spTree>
    <p:extLst>
      <p:ext uri="{BB962C8B-B14F-4D97-AF65-F5344CB8AC3E}">
        <p14:creationId xmlns:p14="http://schemas.microsoft.com/office/powerpoint/2010/main" val="195122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EB440-919C-76F6-6FE9-ADCB6C9F10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76E227-6DB8-63D7-A652-9758A0FBB9D6}"/>
              </a:ext>
            </a:extLst>
          </p:cNvPr>
          <p:cNvSpPr>
            <a:spLocks noGrp="1"/>
          </p:cNvSpPr>
          <p:nvPr>
            <p:ph type="title"/>
          </p:nvPr>
        </p:nvSpPr>
        <p:spPr/>
        <p:txBody>
          <a:bodyPr/>
          <a:lstStyle/>
          <a:p>
            <a:r>
              <a:rPr lang="en-US"/>
              <a:t>Infections without immunity</a:t>
            </a:r>
          </a:p>
        </p:txBody>
      </p:sp>
      <p:sp>
        <p:nvSpPr>
          <p:cNvPr id="3" name="Content Placeholder 2">
            <a:extLst>
              <a:ext uri="{FF2B5EF4-FFF2-40B4-BE49-F238E27FC236}">
                <a16:creationId xmlns:a16="http://schemas.microsoft.com/office/drawing/2014/main" id="{46482682-CA9B-6B7F-C847-8AFD6EBEB657}"/>
              </a:ext>
            </a:extLst>
          </p:cNvPr>
          <p:cNvSpPr>
            <a:spLocks noGrp="1"/>
          </p:cNvSpPr>
          <p:nvPr>
            <p:ph idx="1"/>
          </p:nvPr>
        </p:nvSpPr>
        <p:spPr/>
        <p:txBody>
          <a:bodyPr/>
          <a:lstStyle/>
          <a:p>
            <a:r>
              <a:rPr lang="en-US"/>
              <a:t>How would you think about modeling this?</a:t>
            </a:r>
          </a:p>
          <a:p>
            <a:endParaRPr lang="en-US"/>
          </a:p>
          <a:p>
            <a:endParaRPr lang="en-US"/>
          </a:p>
          <a:p>
            <a:endParaRPr lang="en-US"/>
          </a:p>
          <a:p>
            <a:endParaRPr lang="en-US"/>
          </a:p>
          <a:p>
            <a:r>
              <a:rPr lang="en-US"/>
              <a:t>Diseases this might apply to?</a:t>
            </a:r>
          </a:p>
          <a:p>
            <a:pPr lvl="1"/>
            <a:r>
              <a:rPr lang="en-US"/>
              <a:t>Rapidly waning immunity: Gonorrhea, syphilis </a:t>
            </a:r>
          </a:p>
          <a:p>
            <a:pPr lvl="1"/>
            <a:r>
              <a:rPr lang="en-US"/>
              <a:t>Many co-circulating strains with little cross-immunity or rapid viral evolution that evades immunity: SARS-CoV-2, Seasonal influenza</a:t>
            </a:r>
          </a:p>
        </p:txBody>
      </p:sp>
      <p:cxnSp>
        <p:nvCxnSpPr>
          <p:cNvPr id="4" name="Straight Arrow Connector 3">
            <a:extLst>
              <a:ext uri="{FF2B5EF4-FFF2-40B4-BE49-F238E27FC236}">
                <a16:creationId xmlns:a16="http://schemas.microsoft.com/office/drawing/2014/main" id="{BE396D4F-9F90-4EAB-017C-BBDCAEB60051}"/>
              </a:ext>
            </a:extLst>
          </p:cNvPr>
          <p:cNvCxnSpPr/>
          <p:nvPr/>
        </p:nvCxnSpPr>
        <p:spPr>
          <a:xfrm>
            <a:off x="5248295" y="3212059"/>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C8BB1B6-77B5-A46F-F7BC-E711380EA0E7}"/>
              </a:ext>
            </a:extLst>
          </p:cNvPr>
          <p:cNvSpPr txBox="1"/>
          <p:nvPr/>
        </p:nvSpPr>
        <p:spPr>
          <a:xfrm>
            <a:off x="5553513" y="2628074"/>
            <a:ext cx="100177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42065A85-4934-8F44-BA35-FFB8E453D341}"/>
              </a:ext>
            </a:extLst>
          </p:cNvPr>
          <p:cNvSpPr txBox="1"/>
          <p:nvPr/>
        </p:nvSpPr>
        <p:spPr>
          <a:xfrm>
            <a:off x="3973287" y="2642507"/>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AA7C75EC-221F-E0F6-A83C-DEE0AE8F9432}"/>
              </a:ext>
            </a:extLst>
          </p:cNvPr>
          <p:cNvSpPr txBox="1"/>
          <p:nvPr/>
        </p:nvSpPr>
        <p:spPr>
          <a:xfrm>
            <a:off x="6933282" y="2642506"/>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9" name="Connector: Elbow 8">
            <a:extLst>
              <a:ext uri="{FF2B5EF4-FFF2-40B4-BE49-F238E27FC236}">
                <a16:creationId xmlns:a16="http://schemas.microsoft.com/office/drawing/2014/main" id="{2D69A0B1-0E7C-5719-A694-38E4118E05C4}"/>
              </a:ext>
            </a:extLst>
          </p:cNvPr>
          <p:cNvCxnSpPr>
            <a:cxnSpLocks/>
            <a:stCxn id="7" idx="3"/>
            <a:endCxn id="6" idx="1"/>
          </p:cNvCxnSpPr>
          <p:nvPr/>
        </p:nvCxnSpPr>
        <p:spPr>
          <a:xfrm flipH="1">
            <a:off x="3973287" y="3150338"/>
            <a:ext cx="4235003" cy="1"/>
          </a:xfrm>
          <a:prstGeom prst="bentConnector5">
            <a:avLst>
              <a:gd name="adj1" fmla="val -5398"/>
              <a:gd name="adj2" fmla="val 73643200000"/>
              <a:gd name="adj3" fmla="val 108780"/>
            </a:avLst>
          </a:prstGeom>
          <a:ln w="5715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37B2F47-8E43-A211-5AC9-CF0745B43EB9}"/>
              </a:ext>
            </a:extLst>
          </p:cNvPr>
          <p:cNvSpPr txBox="1"/>
          <p:nvPr/>
        </p:nvSpPr>
        <p:spPr>
          <a:xfrm>
            <a:off x="5802564" y="3832886"/>
            <a:ext cx="53213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sp>
        <p:nvSpPr>
          <p:cNvPr id="20" name="TextBox 19">
            <a:extLst>
              <a:ext uri="{FF2B5EF4-FFF2-40B4-BE49-F238E27FC236}">
                <a16:creationId xmlns:a16="http://schemas.microsoft.com/office/drawing/2014/main" id="{4824BA43-2573-3815-3E4B-BEB641435A6C}"/>
              </a:ext>
            </a:extLst>
          </p:cNvPr>
          <p:cNvSpPr txBox="1"/>
          <p:nvPr/>
        </p:nvSpPr>
        <p:spPr>
          <a:xfrm>
            <a:off x="1918895" y="3084534"/>
            <a:ext cx="3216925" cy="461665"/>
          </a:xfrm>
          <a:prstGeom prst="rect">
            <a:avLst/>
          </a:prstGeom>
          <a:noFill/>
        </p:spPr>
        <p:txBody>
          <a:bodyPr wrap="square" rtlCol="0">
            <a:spAutoFit/>
          </a:bodyPr>
          <a:lstStyle/>
          <a:p>
            <a:r>
              <a:rPr lang="en-US" sz="2400"/>
              <a:t>SIS Model:</a:t>
            </a:r>
          </a:p>
        </p:txBody>
      </p:sp>
    </p:spTree>
    <p:extLst>
      <p:ext uri="{BB962C8B-B14F-4D97-AF65-F5344CB8AC3E}">
        <p14:creationId xmlns:p14="http://schemas.microsoft.com/office/powerpoint/2010/main" val="381116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9"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BE926-0EED-931A-F78A-21F83CA1FB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4ABFA5-EC05-7F52-4F68-AD07CD543082}"/>
              </a:ext>
            </a:extLst>
          </p:cNvPr>
          <p:cNvSpPr>
            <a:spLocks noGrp="1"/>
          </p:cNvSpPr>
          <p:nvPr>
            <p:ph idx="1"/>
          </p:nvPr>
        </p:nvSpPr>
        <p:spPr>
          <a:xfrm>
            <a:off x="820056" y="1690688"/>
            <a:ext cx="5500062" cy="4486274"/>
          </a:xfrm>
        </p:spPr>
        <p:txBody>
          <a:bodyPr>
            <a:normAutofit/>
          </a:bodyPr>
          <a:lstStyle/>
          <a:p>
            <a:r>
              <a:rPr lang="en-US" sz="2400"/>
              <a:t>Immunity elicited by initial infection and vaccination decreases over time</a:t>
            </a:r>
          </a:p>
          <a:p>
            <a:pPr marL="0" indent="0">
              <a:buNone/>
            </a:pPr>
            <a:endParaRPr lang="en-US" sz="2400"/>
          </a:p>
          <a:p>
            <a:r>
              <a:rPr lang="en-US" sz="2400"/>
              <a:t>What determines the rate of waning immunity?</a:t>
            </a:r>
          </a:p>
          <a:p>
            <a:pPr lvl="1"/>
            <a:r>
              <a:rPr lang="en-US" sz="2200"/>
              <a:t>Host factors: age, underlying health condition, immunity induced by infection or vaccination</a:t>
            </a:r>
          </a:p>
          <a:p>
            <a:pPr lvl="1"/>
            <a:r>
              <a:rPr lang="en-US" sz="2200"/>
              <a:t>Vaccine factors: vaccine type, use of adjuvants, dose of vaccines</a:t>
            </a:r>
          </a:p>
          <a:p>
            <a:pPr lvl="1"/>
            <a:r>
              <a:rPr lang="en-US" sz="2200"/>
              <a:t>Pathogen factors: rate of pathogen evolution (rate of immune escape)</a:t>
            </a:r>
            <a:endParaRPr lang="en-US" sz="2400"/>
          </a:p>
          <a:p>
            <a:pPr marL="0" indent="0">
              <a:buNone/>
            </a:pPr>
            <a:endParaRPr lang="en-US" sz="2400"/>
          </a:p>
          <a:p>
            <a:endParaRPr lang="en-US" sz="2400"/>
          </a:p>
        </p:txBody>
      </p:sp>
      <p:pic>
        <p:nvPicPr>
          <p:cNvPr id="1028" name="Picture 4" descr="Boosting immunity to COVID-19 vaccines | Nature Medicine">
            <a:extLst>
              <a:ext uri="{FF2B5EF4-FFF2-40B4-BE49-F238E27FC236}">
                <a16:creationId xmlns:a16="http://schemas.microsoft.com/office/drawing/2014/main" id="{B7324B3D-3C1B-23E9-E858-C6E5C3E3B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57103"/>
            <a:ext cx="5951127" cy="29437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F64A3C-EA2C-D3F4-0BD1-D888A3B7B7D3}"/>
              </a:ext>
            </a:extLst>
          </p:cNvPr>
          <p:cNvSpPr txBox="1"/>
          <p:nvPr/>
        </p:nvSpPr>
        <p:spPr>
          <a:xfrm>
            <a:off x="9944757" y="4927662"/>
            <a:ext cx="2102370" cy="369332"/>
          </a:xfrm>
          <a:prstGeom prst="rect">
            <a:avLst/>
          </a:prstGeom>
          <a:noFill/>
        </p:spPr>
        <p:txBody>
          <a:bodyPr wrap="none" rtlCol="0">
            <a:spAutoFit/>
          </a:bodyPr>
          <a:lstStyle/>
          <a:p>
            <a:r>
              <a:rPr lang="en-US"/>
              <a:t>Juno JA Nature 2021</a:t>
            </a:r>
          </a:p>
        </p:txBody>
      </p:sp>
      <p:sp>
        <p:nvSpPr>
          <p:cNvPr id="7" name="Title 1">
            <a:extLst>
              <a:ext uri="{FF2B5EF4-FFF2-40B4-BE49-F238E27FC236}">
                <a16:creationId xmlns:a16="http://schemas.microsoft.com/office/drawing/2014/main" id="{B155F312-E405-EFFA-0E82-49774EEAA8E0}"/>
              </a:ext>
            </a:extLst>
          </p:cNvPr>
          <p:cNvSpPr>
            <a:spLocks noGrp="1"/>
          </p:cNvSpPr>
          <p:nvPr>
            <p:ph type="title"/>
          </p:nvPr>
        </p:nvSpPr>
        <p:spPr>
          <a:xfrm>
            <a:off x="838200" y="365125"/>
            <a:ext cx="10515600" cy="1325563"/>
          </a:xfrm>
        </p:spPr>
        <p:txBody>
          <a:bodyPr/>
          <a:lstStyle/>
          <a:p>
            <a:r>
              <a:rPr lang="en-US"/>
              <a:t>Waning immunity</a:t>
            </a:r>
          </a:p>
        </p:txBody>
      </p:sp>
    </p:spTree>
    <p:extLst>
      <p:ext uri="{BB962C8B-B14F-4D97-AF65-F5344CB8AC3E}">
        <p14:creationId xmlns:p14="http://schemas.microsoft.com/office/powerpoint/2010/main" val="55200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E3178F-E696-CCF3-5B57-2EFECED556E1}"/>
            </a:ext>
          </a:extLst>
        </p:cNvPr>
        <p:cNvGrpSpPr/>
        <p:nvPr/>
      </p:nvGrpSpPr>
      <p:grpSpPr>
        <a:xfrm>
          <a:off x="0" y="0"/>
          <a:ext cx="0" cy="0"/>
          <a:chOff x="0" y="0"/>
          <a:chExt cx="0" cy="0"/>
        </a:xfrm>
      </p:grpSpPr>
      <p:pic>
        <p:nvPicPr>
          <p:cNvPr id="4" name="Picture 3" descr="page4image1586752832">
            <a:extLst>
              <a:ext uri="{FF2B5EF4-FFF2-40B4-BE49-F238E27FC236}">
                <a16:creationId xmlns:a16="http://schemas.microsoft.com/office/drawing/2014/main" id="{8419A9F7-E48D-8EC9-024E-BBA57F513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181" y="4571280"/>
            <a:ext cx="8162883" cy="22485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aph of a vaccine&#10;&#10;Description automatically generated with medium confidence">
            <a:extLst>
              <a:ext uri="{FF2B5EF4-FFF2-40B4-BE49-F238E27FC236}">
                <a16:creationId xmlns:a16="http://schemas.microsoft.com/office/drawing/2014/main" id="{78A785D6-A405-8CDC-B470-6B4F9EA32151}"/>
              </a:ext>
            </a:extLst>
          </p:cNvPr>
          <p:cNvPicPr>
            <a:picLocks noChangeAspect="1"/>
          </p:cNvPicPr>
          <p:nvPr/>
        </p:nvPicPr>
        <p:blipFill rotWithShape="1">
          <a:blip r:embed="rId4"/>
          <a:srcRect t="30320" b="24544"/>
          <a:stretch/>
        </p:blipFill>
        <p:spPr>
          <a:xfrm>
            <a:off x="1367490" y="1738593"/>
            <a:ext cx="9108677" cy="2234646"/>
          </a:xfrm>
          <a:prstGeom prst="rect">
            <a:avLst/>
          </a:prstGeom>
        </p:spPr>
      </p:pic>
      <p:sp>
        <p:nvSpPr>
          <p:cNvPr id="5" name="TextBox 4">
            <a:extLst>
              <a:ext uri="{FF2B5EF4-FFF2-40B4-BE49-F238E27FC236}">
                <a16:creationId xmlns:a16="http://schemas.microsoft.com/office/drawing/2014/main" id="{0A1CBFCA-394D-A508-3555-21C784E3FD73}"/>
              </a:ext>
            </a:extLst>
          </p:cNvPr>
          <p:cNvSpPr txBox="1"/>
          <p:nvPr/>
        </p:nvSpPr>
        <p:spPr>
          <a:xfrm>
            <a:off x="2301032" y="4140393"/>
            <a:ext cx="8042971" cy="430887"/>
          </a:xfrm>
          <a:prstGeom prst="rect">
            <a:avLst/>
          </a:prstGeom>
          <a:noFill/>
        </p:spPr>
        <p:txBody>
          <a:bodyPr wrap="none" rtlCol="0">
            <a:spAutoFit/>
          </a:bodyPr>
          <a:lstStyle/>
          <a:p>
            <a:r>
              <a:rPr lang="en-US" sz="2200"/>
              <a:t>&lt; Intra-seasonal measure of declining VE against influenza A(H3N2) &gt;</a:t>
            </a:r>
          </a:p>
        </p:txBody>
      </p:sp>
      <p:sp>
        <p:nvSpPr>
          <p:cNvPr id="8" name="Title 1">
            <a:extLst>
              <a:ext uri="{FF2B5EF4-FFF2-40B4-BE49-F238E27FC236}">
                <a16:creationId xmlns:a16="http://schemas.microsoft.com/office/drawing/2014/main" id="{D85A9860-5917-0DB2-2332-AA0C410B2DBF}"/>
              </a:ext>
            </a:extLst>
          </p:cNvPr>
          <p:cNvSpPr txBox="1">
            <a:spLocks/>
          </p:cNvSpPr>
          <p:nvPr/>
        </p:nvSpPr>
        <p:spPr>
          <a:xfrm>
            <a:off x="838200" y="365125"/>
            <a:ext cx="111404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Waning immunity after vaccination - examples</a:t>
            </a:r>
          </a:p>
        </p:txBody>
      </p:sp>
      <p:sp>
        <p:nvSpPr>
          <p:cNvPr id="2" name="TextBox 1">
            <a:extLst>
              <a:ext uri="{FF2B5EF4-FFF2-40B4-BE49-F238E27FC236}">
                <a16:creationId xmlns:a16="http://schemas.microsoft.com/office/drawing/2014/main" id="{83694B5F-2040-3534-866F-84414A1C7498}"/>
              </a:ext>
            </a:extLst>
          </p:cNvPr>
          <p:cNvSpPr txBox="1"/>
          <p:nvPr/>
        </p:nvSpPr>
        <p:spPr>
          <a:xfrm>
            <a:off x="2301032" y="1386510"/>
            <a:ext cx="6335068" cy="430887"/>
          </a:xfrm>
          <a:prstGeom prst="rect">
            <a:avLst/>
          </a:prstGeom>
          <a:noFill/>
        </p:spPr>
        <p:txBody>
          <a:bodyPr wrap="none" rtlCol="0">
            <a:spAutoFit/>
          </a:bodyPr>
          <a:lstStyle/>
          <a:p>
            <a:r>
              <a:rPr lang="en-US" sz="2200"/>
              <a:t>&lt; Variability in vaccine-induced immunity by disease &gt;</a:t>
            </a:r>
          </a:p>
        </p:txBody>
      </p:sp>
      <p:sp>
        <p:nvSpPr>
          <p:cNvPr id="3" name="TextBox 2">
            <a:extLst>
              <a:ext uri="{FF2B5EF4-FFF2-40B4-BE49-F238E27FC236}">
                <a16:creationId xmlns:a16="http://schemas.microsoft.com/office/drawing/2014/main" id="{79F21F9C-5BEA-0BEC-2775-EA5A67DF569E}"/>
              </a:ext>
            </a:extLst>
          </p:cNvPr>
          <p:cNvSpPr txBox="1"/>
          <p:nvPr/>
        </p:nvSpPr>
        <p:spPr>
          <a:xfrm>
            <a:off x="9840105" y="3586396"/>
            <a:ext cx="1968809" cy="338554"/>
          </a:xfrm>
          <a:prstGeom prst="rect">
            <a:avLst/>
          </a:prstGeom>
          <a:noFill/>
        </p:spPr>
        <p:txBody>
          <a:bodyPr wrap="none" rtlCol="0">
            <a:spAutoFit/>
          </a:bodyPr>
          <a:lstStyle/>
          <a:p>
            <a:r>
              <a:rPr lang="en-US" sz="1600"/>
              <a:t>Cohen J 2019 Science</a:t>
            </a:r>
          </a:p>
        </p:txBody>
      </p:sp>
      <p:sp>
        <p:nvSpPr>
          <p:cNvPr id="7" name="TextBox 6">
            <a:extLst>
              <a:ext uri="{FF2B5EF4-FFF2-40B4-BE49-F238E27FC236}">
                <a16:creationId xmlns:a16="http://schemas.microsoft.com/office/drawing/2014/main" id="{46CFFBAD-8E29-4453-E7A8-D42239B921D5}"/>
              </a:ext>
            </a:extLst>
          </p:cNvPr>
          <p:cNvSpPr txBox="1"/>
          <p:nvPr/>
        </p:nvSpPr>
        <p:spPr>
          <a:xfrm>
            <a:off x="9840105" y="6481298"/>
            <a:ext cx="2185791" cy="338554"/>
          </a:xfrm>
          <a:prstGeom prst="rect">
            <a:avLst/>
          </a:prstGeom>
          <a:noFill/>
        </p:spPr>
        <p:txBody>
          <a:bodyPr wrap="none" rtlCol="0">
            <a:spAutoFit/>
          </a:bodyPr>
          <a:lstStyle/>
          <a:p>
            <a:r>
              <a:rPr lang="en-US" sz="1600" err="1"/>
              <a:t>Ferdinands</a:t>
            </a:r>
            <a:r>
              <a:rPr lang="en-US" sz="1600"/>
              <a:t> JM 2017 CID</a:t>
            </a:r>
          </a:p>
        </p:txBody>
      </p:sp>
    </p:spTree>
    <p:extLst>
      <p:ext uri="{BB962C8B-B14F-4D97-AF65-F5344CB8AC3E}">
        <p14:creationId xmlns:p14="http://schemas.microsoft.com/office/powerpoint/2010/main" val="393830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0F07C4-AD63-F67F-4DAE-AF5E110B61C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F3E432-C296-689B-6FB0-2747CB1EB912}"/>
              </a:ext>
            </a:extLst>
          </p:cNvPr>
          <p:cNvSpPr>
            <a:spLocks noGrp="1"/>
          </p:cNvSpPr>
          <p:nvPr>
            <p:ph idx="1"/>
          </p:nvPr>
        </p:nvSpPr>
        <p:spPr>
          <a:xfrm>
            <a:off x="799290" y="1601504"/>
            <a:ext cx="10515600" cy="1695313"/>
          </a:xfrm>
        </p:spPr>
        <p:txBody>
          <a:bodyPr>
            <a:normAutofit/>
          </a:bodyPr>
          <a:lstStyle/>
          <a:p>
            <a:r>
              <a:rPr lang="en-US" sz="2400"/>
              <a:t>We can estimate the rate of waning immunity based on the duration of immunity</a:t>
            </a:r>
          </a:p>
          <a:p>
            <a:pPr lvl="1"/>
            <a:r>
              <a:rPr lang="en-US" sz="2200"/>
              <a:t>How can we define “duration of immunity”?</a:t>
            </a:r>
          </a:p>
          <a:p>
            <a:pPr lvl="1"/>
            <a:r>
              <a:rPr lang="en-US" sz="2200"/>
              <a:t>(1) based on the time until next infection  </a:t>
            </a:r>
          </a:p>
          <a:p>
            <a:pPr lvl="1"/>
            <a:r>
              <a:rPr lang="en-US" sz="2200"/>
              <a:t>(2) based on the duration of viable antibody level</a:t>
            </a:r>
          </a:p>
          <a:p>
            <a:pPr lvl="1"/>
            <a:endParaRPr lang="en-US" sz="2000"/>
          </a:p>
        </p:txBody>
      </p:sp>
      <p:pic>
        <p:nvPicPr>
          <p:cNvPr id="7" name="Picture 6" descr="A graph with numbers and lines&#10;&#10;Description automatically generated">
            <a:extLst>
              <a:ext uri="{FF2B5EF4-FFF2-40B4-BE49-F238E27FC236}">
                <a16:creationId xmlns:a16="http://schemas.microsoft.com/office/drawing/2014/main" id="{087097B4-2FC2-B8B6-8807-0B4092AA6DC0}"/>
              </a:ext>
            </a:extLst>
          </p:cNvPr>
          <p:cNvPicPr>
            <a:picLocks noChangeAspect="1"/>
          </p:cNvPicPr>
          <p:nvPr/>
        </p:nvPicPr>
        <p:blipFill>
          <a:blip r:embed="rId3"/>
          <a:stretch>
            <a:fillRect/>
          </a:stretch>
        </p:blipFill>
        <p:spPr>
          <a:xfrm>
            <a:off x="7492302" y="2172285"/>
            <a:ext cx="4534722" cy="3525104"/>
          </a:xfrm>
          <a:prstGeom prst="rect">
            <a:avLst/>
          </a:prstGeom>
        </p:spPr>
      </p:pic>
      <p:sp>
        <p:nvSpPr>
          <p:cNvPr id="8" name="TextBox 7">
            <a:extLst>
              <a:ext uri="{FF2B5EF4-FFF2-40B4-BE49-F238E27FC236}">
                <a16:creationId xmlns:a16="http://schemas.microsoft.com/office/drawing/2014/main" id="{4A5C28EB-00A9-7EA3-83FD-4E8C191221DD}"/>
              </a:ext>
            </a:extLst>
          </p:cNvPr>
          <p:cNvSpPr txBox="1"/>
          <p:nvPr/>
        </p:nvSpPr>
        <p:spPr>
          <a:xfrm>
            <a:off x="7807343" y="5644685"/>
            <a:ext cx="3905685" cy="646331"/>
          </a:xfrm>
          <a:prstGeom prst="rect">
            <a:avLst/>
          </a:prstGeom>
          <a:noFill/>
        </p:spPr>
        <p:txBody>
          <a:bodyPr wrap="none" rtlCol="0">
            <a:spAutoFit/>
          </a:bodyPr>
          <a:lstStyle/>
          <a:p>
            <a:pPr algn="ctr"/>
            <a:r>
              <a:rPr lang="en-US"/>
              <a:t>Change in antibody </a:t>
            </a:r>
            <a:r>
              <a:rPr lang="en-US" err="1"/>
              <a:t>titres</a:t>
            </a:r>
            <a:r>
              <a:rPr lang="en-US"/>
              <a:t> </a:t>
            </a:r>
          </a:p>
          <a:p>
            <a:pPr algn="ctr"/>
            <a:r>
              <a:rPr lang="en-US"/>
              <a:t>after the second dose of MMR vaccine</a:t>
            </a:r>
          </a:p>
        </p:txBody>
      </p:sp>
      <p:sp>
        <p:nvSpPr>
          <p:cNvPr id="9" name="TextBox 8">
            <a:extLst>
              <a:ext uri="{FF2B5EF4-FFF2-40B4-BE49-F238E27FC236}">
                <a16:creationId xmlns:a16="http://schemas.microsoft.com/office/drawing/2014/main" id="{BCDAD876-CE21-877C-7147-5A2D35F8DFF4}"/>
              </a:ext>
            </a:extLst>
          </p:cNvPr>
          <p:cNvSpPr txBox="1"/>
          <p:nvPr/>
        </p:nvSpPr>
        <p:spPr>
          <a:xfrm>
            <a:off x="799290" y="3408800"/>
            <a:ext cx="6346371" cy="2952603"/>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If constant rate of waning immunity is assumed, rate of waning immunity = 1/mean duration of immunity</a:t>
            </a:r>
          </a:p>
          <a:p>
            <a:pPr marL="685800" lvl="1" indent="-228600">
              <a:lnSpc>
                <a:spcPct val="90000"/>
              </a:lnSpc>
              <a:spcBef>
                <a:spcPts val="1000"/>
              </a:spcBef>
              <a:buFont typeface="Arial" panose="020B0604020202020204" pitchFamily="34" charset="0"/>
              <a:buChar char="•"/>
              <a:defRPr/>
            </a:pPr>
            <a:r>
              <a:rPr lang="en-US" sz="2200">
                <a:solidFill>
                  <a:prstClr val="black"/>
                </a:solidFill>
                <a:latin typeface="Calibri" panose="020F0502020204030204"/>
              </a:rPr>
              <a:t>E.g. rate of waning immunity after second dose of MMR vaccine = 1/12 years</a:t>
            </a:r>
          </a:p>
          <a:p>
            <a:pPr marL="685800" lvl="1" indent="-228600">
              <a:lnSpc>
                <a:spcPct val="90000"/>
              </a:lnSpc>
              <a:spcBef>
                <a:spcPts val="1000"/>
              </a:spcBef>
              <a:buFont typeface="Arial" panose="020B0604020202020204" pitchFamily="34" charset="0"/>
              <a:buChar char="•"/>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E.g. rate of waning immunity after flu vaccination = 1</a:t>
            </a:r>
            <a:r>
              <a:rPr lang="en-US" sz="2200">
                <a:solidFill>
                  <a:prstClr val="black"/>
                </a:solidFill>
                <a:latin typeface="Calibri" panose="020F0502020204030204"/>
              </a:rPr>
              <a:t>/3 months</a:t>
            </a: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a:p>
            <a:endParaRPr lang="en-US"/>
          </a:p>
        </p:txBody>
      </p:sp>
      <p:sp>
        <p:nvSpPr>
          <p:cNvPr id="6" name="Title 1">
            <a:extLst>
              <a:ext uri="{FF2B5EF4-FFF2-40B4-BE49-F238E27FC236}">
                <a16:creationId xmlns:a16="http://schemas.microsoft.com/office/drawing/2014/main" id="{DF507491-22EC-BE7E-9E5C-0329D4FC10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Estimating rate of waning immunity</a:t>
            </a:r>
          </a:p>
        </p:txBody>
      </p:sp>
    </p:spTree>
    <p:extLst>
      <p:ext uri="{BB962C8B-B14F-4D97-AF65-F5344CB8AC3E}">
        <p14:creationId xmlns:p14="http://schemas.microsoft.com/office/powerpoint/2010/main" val="287981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b="1">
                <a:latin typeface="Calibri" panose="020F0502020204030204" pitchFamily="34" charset="0"/>
                <a:cs typeface="Calibri" panose="020F0502020204030204" pitchFamily="34" charset="0"/>
              </a:rPr>
              <a:t>Communicable</a:t>
            </a:r>
            <a:r>
              <a:rPr lang="en-US" altLang="ko-KR" sz="3600">
                <a:latin typeface="Calibri" panose="020F0502020204030204" pitchFamily="34" charset="0"/>
                <a:cs typeface="Calibri" panose="020F0502020204030204" pitchFamily="34" charset="0"/>
              </a:rPr>
              <a:t> vs. non-communicable</a:t>
            </a:r>
            <a:r>
              <a:rPr lang="ko-KR" altLang="en-US" sz="3600">
                <a:latin typeface="Calibri" panose="020F0502020204030204" pitchFamily="34" charset="0"/>
                <a:cs typeface="Calibri" panose="020F0502020204030204" pitchFamily="34" charset="0"/>
              </a:rPr>
              <a:t> </a:t>
            </a:r>
            <a:r>
              <a:rPr lang="en-US" altLang="ko-KR" sz="3600">
                <a:latin typeface="Calibri" panose="020F0502020204030204" pitchFamily="34" charset="0"/>
                <a:cs typeface="Calibri" panose="020F0502020204030204" pitchFamily="34" charset="0"/>
              </a:rPr>
              <a:t>diseases</a:t>
            </a:r>
            <a:endParaRPr lang="en-US" sz="3600">
              <a:latin typeface="Calibri" panose="020F0502020204030204" pitchFamily="34" charset="0"/>
              <a:cs typeface="Calibri" panose="020F0502020204030204" pitchFamily="34" charset="0"/>
            </a:endParaRPr>
          </a:p>
        </p:txBody>
      </p:sp>
      <p:pic>
        <p:nvPicPr>
          <p:cNvPr id="5122" name="Picture 2" descr="Children Sick Sickness Ill Illness Disease Flu Problem Health Stick Figure  Pictogram Icons Stock Vector by ©leremy 96898244">
            <a:extLst>
              <a:ext uri="{FF2B5EF4-FFF2-40B4-BE49-F238E27FC236}">
                <a16:creationId xmlns:a16="http://schemas.microsoft.com/office/drawing/2014/main" id="{610BC980-2136-C5DD-4F02-DCE2E2026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6817" b="74234"/>
          <a:stretch/>
        </p:blipFill>
        <p:spPr bwMode="auto">
          <a:xfrm>
            <a:off x="665206" y="2597199"/>
            <a:ext cx="1546654" cy="30228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hildren Sick Sickness Ill Illness Disease Flu Problem Health Stick Figure  Pictogram Icons Stock Vector by ©leremy 96898244">
            <a:extLst>
              <a:ext uri="{FF2B5EF4-FFF2-40B4-BE49-F238E27FC236}">
                <a16:creationId xmlns:a16="http://schemas.microsoft.com/office/drawing/2014/main" id="{F2249927-F9C8-C899-E164-24AB28969D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358" r="62372" b="75135"/>
          <a:stretch/>
        </p:blipFill>
        <p:spPr bwMode="auto">
          <a:xfrm>
            <a:off x="5251621" y="2772359"/>
            <a:ext cx="1103872" cy="267252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29664476-2FC9-1385-08CD-8DF8AB810708}"/>
              </a:ext>
            </a:extLst>
          </p:cNvPr>
          <p:cNvCxnSpPr/>
          <p:nvPr/>
        </p:nvCxnSpPr>
        <p:spPr>
          <a:xfrm>
            <a:off x="2570206" y="4108621"/>
            <a:ext cx="24466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4AD6E5E-FB3B-B169-045D-43273AE0A4CA}"/>
              </a:ext>
            </a:extLst>
          </p:cNvPr>
          <p:cNvCxnSpPr>
            <a:cxnSpLocks/>
          </p:cNvCxnSpPr>
          <p:nvPr/>
        </p:nvCxnSpPr>
        <p:spPr>
          <a:xfrm flipV="1">
            <a:off x="6244282" y="2772359"/>
            <a:ext cx="1577545" cy="13362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5D6E658-DF85-F94D-BD66-A66DB36C4D0A}"/>
              </a:ext>
            </a:extLst>
          </p:cNvPr>
          <p:cNvGrpSpPr/>
          <p:nvPr/>
        </p:nvGrpSpPr>
        <p:grpSpPr>
          <a:xfrm>
            <a:off x="7821827" y="1838336"/>
            <a:ext cx="3302345" cy="1789122"/>
            <a:chOff x="5582166" y="1538637"/>
            <a:chExt cx="5690287" cy="3022844"/>
          </a:xfrm>
        </p:grpSpPr>
        <p:pic>
          <p:nvPicPr>
            <p:cNvPr id="11" name="Picture 2" descr="Children Sick Sickness Ill Illness Disease Flu Problem Health Stick Figure  Pictogram Icons Stock Vector by ©leremy 96898244">
              <a:extLst>
                <a:ext uri="{FF2B5EF4-FFF2-40B4-BE49-F238E27FC236}">
                  <a16:creationId xmlns:a16="http://schemas.microsoft.com/office/drawing/2014/main" id="{66A501A3-56F1-5606-730E-9B86E518C0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6817" b="74234"/>
            <a:stretch/>
          </p:blipFill>
          <p:spPr bwMode="auto">
            <a:xfrm>
              <a:off x="5582166" y="1538637"/>
              <a:ext cx="1546654" cy="30228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ildren Sick Sickness Ill Illness Disease Flu Problem Health Stick Figure  Pictogram Icons Stock Vector by ©leremy 96898244">
              <a:extLst>
                <a:ext uri="{FF2B5EF4-FFF2-40B4-BE49-F238E27FC236}">
                  <a16:creationId xmlns:a16="http://schemas.microsoft.com/office/drawing/2014/main" id="{DC031D75-5092-A790-EF53-41F29FC8B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58" r="62372" b="75135"/>
            <a:stretch/>
          </p:blipFill>
          <p:spPr bwMode="auto">
            <a:xfrm>
              <a:off x="10168581" y="1713797"/>
              <a:ext cx="1103872" cy="267252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A3E9DE60-A96F-17AC-1C88-3D2C61EDBC6B}"/>
                </a:ext>
              </a:extLst>
            </p:cNvPr>
            <p:cNvCxnSpPr/>
            <p:nvPr/>
          </p:nvCxnSpPr>
          <p:spPr>
            <a:xfrm>
              <a:off x="7487166" y="3050059"/>
              <a:ext cx="24466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C9DE2D54-4309-9843-4681-7C516CEF965F}"/>
              </a:ext>
            </a:extLst>
          </p:cNvPr>
          <p:cNvCxnSpPr>
            <a:cxnSpLocks/>
          </p:cNvCxnSpPr>
          <p:nvPr/>
        </p:nvCxnSpPr>
        <p:spPr>
          <a:xfrm>
            <a:off x="6244282" y="4108559"/>
            <a:ext cx="1664042" cy="83035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75431036-EE36-0D2B-250F-7EA30DBCFF84}"/>
              </a:ext>
            </a:extLst>
          </p:cNvPr>
          <p:cNvGrpSpPr/>
          <p:nvPr/>
        </p:nvGrpSpPr>
        <p:grpSpPr>
          <a:xfrm>
            <a:off x="7908324" y="4004888"/>
            <a:ext cx="3302345" cy="1789122"/>
            <a:chOff x="5582166" y="1538637"/>
            <a:chExt cx="5690287" cy="3022844"/>
          </a:xfrm>
        </p:grpSpPr>
        <p:pic>
          <p:nvPicPr>
            <p:cNvPr id="17" name="Picture 2" descr="Children Sick Sickness Ill Illness Disease Flu Problem Health Stick Figure  Pictogram Icons Stock Vector by ©leremy 96898244">
              <a:extLst>
                <a:ext uri="{FF2B5EF4-FFF2-40B4-BE49-F238E27FC236}">
                  <a16:creationId xmlns:a16="http://schemas.microsoft.com/office/drawing/2014/main" id="{849CB3A6-913E-C155-7717-10CE925159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6817" b="74234"/>
            <a:stretch/>
          </p:blipFill>
          <p:spPr bwMode="auto">
            <a:xfrm>
              <a:off x="5582166" y="1538637"/>
              <a:ext cx="1546654" cy="30228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hildren Sick Sickness Ill Illness Disease Flu Problem Health Stick Figure  Pictogram Icons Stock Vector by ©leremy 96898244">
              <a:extLst>
                <a:ext uri="{FF2B5EF4-FFF2-40B4-BE49-F238E27FC236}">
                  <a16:creationId xmlns:a16="http://schemas.microsoft.com/office/drawing/2014/main" id="{93F574F7-8718-07E8-890A-F445B5B2C4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58" r="62372" b="75135"/>
            <a:stretch/>
          </p:blipFill>
          <p:spPr bwMode="auto">
            <a:xfrm>
              <a:off x="10168581" y="1713797"/>
              <a:ext cx="1103872" cy="2672524"/>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0653FC5D-B35C-BE65-1E7A-B7018C33911A}"/>
                </a:ext>
              </a:extLst>
            </p:cNvPr>
            <p:cNvCxnSpPr/>
            <p:nvPr/>
          </p:nvCxnSpPr>
          <p:spPr>
            <a:xfrm>
              <a:off x="7487166" y="3050059"/>
              <a:ext cx="24466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Picture 8" descr="Bacteria&quot; Icon - Download for free – Iconduck">
            <a:extLst>
              <a:ext uri="{FF2B5EF4-FFF2-40B4-BE49-F238E27FC236}">
                <a16:creationId xmlns:a16="http://schemas.microsoft.com/office/drawing/2014/main" id="{03E9FB02-9CA9-6D1B-3B46-721BDAD8E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9059" y="2170720"/>
            <a:ext cx="556055" cy="578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Virus - Free healthcare and medical icons">
            <a:extLst>
              <a:ext uri="{FF2B5EF4-FFF2-40B4-BE49-F238E27FC236}">
                <a16:creationId xmlns:a16="http://schemas.microsoft.com/office/drawing/2014/main" id="{3FB39C35-86E6-094C-5273-FA60C12ABA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5492" y="2876555"/>
            <a:ext cx="636824" cy="636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34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7A1F3-DDA7-7530-B2C5-584EF15AA9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3A3DFC-3D65-91D0-9FE6-1EAB34F9D503}"/>
              </a:ext>
            </a:extLst>
          </p:cNvPr>
          <p:cNvSpPr>
            <a:spLocks noGrp="1"/>
          </p:cNvSpPr>
          <p:nvPr>
            <p:ph type="title"/>
          </p:nvPr>
        </p:nvSpPr>
        <p:spPr/>
        <p:txBody>
          <a:bodyPr/>
          <a:lstStyle/>
          <a:p>
            <a:r>
              <a:rPr lang="en-US">
                <a:ea typeface="Calibri Light"/>
                <a:cs typeface="Calibri Light"/>
              </a:rPr>
              <a:t>Adding waning immunity</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5F694-87F0-16E0-B6C1-014973BEFCD0}"/>
                  </a:ext>
                </a:extLst>
              </p:cNvPr>
              <p:cNvSpPr>
                <a:spLocks noGrp="1"/>
              </p:cNvSpPr>
              <p:nvPr>
                <p:ph idx="1"/>
              </p:nvPr>
            </p:nvSpPr>
            <p:spPr>
              <a:xfrm>
                <a:off x="838200" y="1491662"/>
                <a:ext cx="10515600" cy="4351338"/>
              </a:xfrm>
            </p:spPr>
            <p:txBody>
              <a:bodyPr vert="horz" lIns="91440" tIns="45720" rIns="91440" bIns="45720" rtlCol="0" anchor="t">
                <a:normAutofit/>
              </a:bodyPr>
              <a:lstStyle/>
              <a:p>
                <a:r>
                  <a:rPr lang="en-US" dirty="0">
                    <a:ea typeface="+mn-lt"/>
                    <a:cs typeface="+mn-lt"/>
                  </a:rPr>
                  <a:t>Here we brought back the SIR model with demographics. </a:t>
                </a: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endParaRPr lang="en-US" dirty="0">
                  <a:ea typeface="+mn-lt"/>
                  <a:cs typeface="+mn-lt"/>
                </a:endParaRPr>
              </a:p>
              <a:p>
                <a:r>
                  <a:rPr lang="en-US" dirty="0">
                    <a:ea typeface="+mn-lt"/>
                    <a:cs typeface="+mn-lt"/>
                  </a:rPr>
                  <a:t>Adding a flow R -&gt; S to the SIR model allows immunity to wane</a:t>
                </a:r>
              </a:p>
              <a:p>
                <a:pPr lvl="1"/>
                <a14:m>
                  <m:oMath xmlns:m="http://schemas.openxmlformats.org/officeDocument/2006/math">
                    <m:r>
                      <a:rPr lang="en-US" sz="2400" b="0" i="1" smtClean="0">
                        <a:solidFill>
                          <a:srgbClr val="FF0000"/>
                        </a:solidFill>
                        <a:latin typeface="Cambria Math" panose="02040503050406030204" pitchFamily="18" charset="0"/>
                        <a:ea typeface="Cambria Math" panose="02040503050406030204" pitchFamily="18" charset="0"/>
                      </a:rPr>
                      <m:t>𝜔</m:t>
                    </m:r>
                  </m:oMath>
                </a14:m>
                <a:r>
                  <a:rPr lang="en-US" sz="2400" dirty="0">
                    <a:solidFill>
                      <a:srgbClr val="FF0000"/>
                    </a:solidFill>
                  </a:rPr>
                  <a:t> : rate of waning immunity</a:t>
                </a:r>
              </a:p>
              <a:p>
                <a:pPr marL="914400" lvl="2" indent="0">
                  <a:buNone/>
                </a:pPr>
                <a:r>
                  <a:rPr lang="en-US" sz="2400" dirty="0">
                    <a:solidFill>
                      <a:srgbClr val="FF0000"/>
                    </a:solidFill>
                  </a:rPr>
                  <a:t>   = 1/duration of immunity</a:t>
                </a:r>
              </a:p>
              <a:p>
                <a:pPr marL="457200" lvl="1" indent="0">
                  <a:buNone/>
                </a:pPr>
                <a:endParaRPr lang="en-US" sz="2400" dirty="0">
                  <a:solidFill>
                    <a:srgbClr val="FF0000"/>
                  </a:solidFill>
                </a:endParaRPr>
              </a:p>
              <a:p>
                <a:pPr lvl="1"/>
                <a:endParaRPr lang="en-US" dirty="0">
                  <a:ea typeface="+mn-lt"/>
                  <a:cs typeface="+mn-lt"/>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p:txBody>
          </p:sp>
        </mc:Choice>
        <mc:Fallback xmlns="">
          <p:sp>
            <p:nvSpPr>
              <p:cNvPr id="3" name="Content Placeholder 2">
                <a:extLst>
                  <a:ext uri="{FF2B5EF4-FFF2-40B4-BE49-F238E27FC236}">
                    <a16:creationId xmlns:a16="http://schemas.microsoft.com/office/drawing/2014/main" id="{7801972F-CC69-CF2A-E47C-1A9B0C8BD1DF}"/>
                  </a:ext>
                </a:extLst>
              </p:cNvPr>
              <p:cNvSpPr>
                <a:spLocks noGrp="1" noRot="1" noChangeAspect="1" noMove="1" noResize="1" noEditPoints="1" noAdjustHandles="1" noChangeArrowheads="1" noChangeShapeType="1" noTextEdit="1"/>
              </p:cNvSpPr>
              <p:nvPr>
                <p:ph idx="1"/>
              </p:nvPr>
            </p:nvSpPr>
            <p:spPr>
              <a:xfrm>
                <a:off x="838200" y="1491662"/>
                <a:ext cx="10515600" cy="4351338"/>
              </a:xfrm>
              <a:blipFill>
                <a:blip r:embed="rId3"/>
                <a:stretch>
                  <a:fillRect l="-1086" t="-2332" b="-262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FB8CA4E8-A1C1-91CD-3D60-991821027199}"/>
              </a:ext>
            </a:extLst>
          </p:cNvPr>
          <p:cNvCxnSpPr/>
          <p:nvPr/>
        </p:nvCxnSpPr>
        <p:spPr>
          <a:xfrm>
            <a:off x="4330893" y="3238823"/>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41A9F4-5BC1-D5E3-E1B3-AFB7862C0AA8}"/>
              </a:ext>
            </a:extLst>
          </p:cNvPr>
          <p:cNvSpPr txBox="1"/>
          <p:nvPr/>
        </p:nvSpPr>
        <p:spPr>
          <a:xfrm>
            <a:off x="4737707" y="2623105"/>
            <a:ext cx="107211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64F2CDDF-FDA0-7192-686A-3BEB317AB4C9}"/>
              </a:ext>
            </a:extLst>
          </p:cNvPr>
          <p:cNvSpPr txBox="1"/>
          <p:nvPr/>
        </p:nvSpPr>
        <p:spPr>
          <a:xfrm>
            <a:off x="3055885" y="2669271"/>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2" name="TextBox 11">
            <a:extLst>
              <a:ext uri="{FF2B5EF4-FFF2-40B4-BE49-F238E27FC236}">
                <a16:creationId xmlns:a16="http://schemas.microsoft.com/office/drawing/2014/main" id="{3045583B-19BA-7CB4-D114-0A557673000C}"/>
              </a:ext>
            </a:extLst>
          </p:cNvPr>
          <p:cNvSpPr txBox="1"/>
          <p:nvPr/>
        </p:nvSpPr>
        <p:spPr>
          <a:xfrm>
            <a:off x="6015880" y="2669270"/>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4" name="Straight Arrow Connector 13">
            <a:extLst>
              <a:ext uri="{FF2B5EF4-FFF2-40B4-BE49-F238E27FC236}">
                <a16:creationId xmlns:a16="http://schemas.microsoft.com/office/drawing/2014/main" id="{62ECC082-36BD-B13A-201F-6B1767513EB1}"/>
              </a:ext>
            </a:extLst>
          </p:cNvPr>
          <p:cNvCxnSpPr/>
          <p:nvPr/>
        </p:nvCxnSpPr>
        <p:spPr>
          <a:xfrm>
            <a:off x="7290888" y="3238823"/>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0F4CEC7-ECE0-A86E-FA85-1A05956F3774}"/>
              </a:ext>
            </a:extLst>
          </p:cNvPr>
          <p:cNvSpPr txBox="1"/>
          <p:nvPr/>
        </p:nvSpPr>
        <p:spPr>
          <a:xfrm>
            <a:off x="8975875" y="2669270"/>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8" name="TextBox 17">
            <a:extLst>
              <a:ext uri="{FF2B5EF4-FFF2-40B4-BE49-F238E27FC236}">
                <a16:creationId xmlns:a16="http://schemas.microsoft.com/office/drawing/2014/main" id="{A0CF85AB-3573-810B-5BF8-20D2351C3CD0}"/>
              </a:ext>
            </a:extLst>
          </p:cNvPr>
          <p:cNvSpPr txBox="1"/>
          <p:nvPr/>
        </p:nvSpPr>
        <p:spPr>
          <a:xfrm>
            <a:off x="7932439" y="2555263"/>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20" name="Straight Arrow Connector 19">
            <a:extLst>
              <a:ext uri="{FF2B5EF4-FFF2-40B4-BE49-F238E27FC236}">
                <a16:creationId xmlns:a16="http://schemas.microsoft.com/office/drawing/2014/main" id="{06800E94-8FE5-0E01-939B-BCDFB25FE3FC}"/>
              </a:ext>
            </a:extLst>
          </p:cNvPr>
          <p:cNvCxnSpPr>
            <a:cxnSpLocks/>
          </p:cNvCxnSpPr>
          <p:nvPr/>
        </p:nvCxnSpPr>
        <p:spPr>
          <a:xfrm>
            <a:off x="2361312" y="3238823"/>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4D48A70-5A02-D5DC-10BD-CED8490CB584}"/>
                  </a:ext>
                </a:extLst>
              </p:cNvPr>
              <p:cNvSpPr txBox="1"/>
              <p:nvPr/>
            </p:nvSpPr>
            <p:spPr>
              <a:xfrm>
                <a:off x="2649072" y="362354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F293A268-6159-946C-27B5-B82696465CB2}"/>
                  </a:ext>
                </a:extLst>
              </p:cNvPr>
              <p:cNvSpPr txBox="1">
                <a:spLocks noRot="1" noChangeAspect="1" noMove="1" noResize="1" noEditPoints="1" noAdjustHandles="1" noChangeArrowheads="1" noChangeShapeType="1" noTextEdit="1"/>
              </p:cNvSpPr>
              <p:nvPr/>
            </p:nvSpPr>
            <p:spPr>
              <a:xfrm>
                <a:off x="2649072" y="3623543"/>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497515-9BDF-516D-F341-3C92474B6C0F}"/>
                  </a:ext>
                </a:extLst>
              </p:cNvPr>
              <p:cNvSpPr txBox="1"/>
              <p:nvPr/>
            </p:nvSpPr>
            <p:spPr>
              <a:xfrm>
                <a:off x="5601592" y="3628369"/>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336E2C1D-A808-3A5F-B993-4D6E549BC1F3}"/>
                  </a:ext>
                </a:extLst>
              </p:cNvPr>
              <p:cNvSpPr txBox="1">
                <a:spLocks noRot="1" noChangeAspect="1" noMove="1" noResize="1" noEditPoints="1" noAdjustHandles="1" noChangeArrowheads="1" noChangeShapeType="1" noTextEdit="1"/>
              </p:cNvSpPr>
              <p:nvPr/>
            </p:nvSpPr>
            <p:spPr>
              <a:xfrm>
                <a:off x="5601592" y="3628369"/>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C95D730-8D95-DEFD-4D94-0CC13C5B1347}"/>
                  </a:ext>
                </a:extLst>
              </p:cNvPr>
              <p:cNvSpPr txBox="1"/>
              <p:nvPr/>
            </p:nvSpPr>
            <p:spPr>
              <a:xfrm>
                <a:off x="8554112" y="362354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0125AA67-9D5A-C300-726A-32766245E757}"/>
                  </a:ext>
                </a:extLst>
              </p:cNvPr>
              <p:cNvSpPr txBox="1">
                <a:spLocks noRot="1" noChangeAspect="1" noMove="1" noResize="1" noEditPoints="1" noAdjustHandles="1" noChangeArrowheads="1" noChangeShapeType="1" noTextEdit="1"/>
              </p:cNvSpPr>
              <p:nvPr/>
            </p:nvSpPr>
            <p:spPr>
              <a:xfrm>
                <a:off x="8554112" y="3623543"/>
                <a:ext cx="1452282"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423EF41-CBEC-983C-23C2-2BB19E2B903F}"/>
                  </a:ext>
                </a:extLst>
              </p:cNvPr>
              <p:cNvSpPr txBox="1"/>
              <p:nvPr/>
            </p:nvSpPr>
            <p:spPr>
              <a:xfrm>
                <a:off x="1952603" y="2705784"/>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28" name="TextBox 27">
                <a:extLst>
                  <a:ext uri="{FF2B5EF4-FFF2-40B4-BE49-F238E27FC236}">
                    <a16:creationId xmlns:a16="http://schemas.microsoft.com/office/drawing/2014/main" id="{747F33F9-DE21-5CFA-4D66-C60B48D3EFD4}"/>
                  </a:ext>
                </a:extLst>
              </p:cNvPr>
              <p:cNvSpPr txBox="1">
                <a:spLocks noRot="1" noChangeAspect="1" noMove="1" noResize="1" noEditPoints="1" noAdjustHandles="1" noChangeArrowheads="1" noChangeShapeType="1" noTextEdit="1"/>
              </p:cNvSpPr>
              <p:nvPr/>
            </p:nvSpPr>
            <p:spPr>
              <a:xfrm>
                <a:off x="1952603" y="2705784"/>
                <a:ext cx="1452282" cy="523220"/>
              </a:xfrm>
              <a:prstGeom prst="rect">
                <a:avLst/>
              </a:prstGeom>
              <a:blipFill>
                <a:blip r:embed="rId7"/>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0B495BD-869D-FEAF-0B11-B82C14FD452C}"/>
              </a:ext>
            </a:extLst>
          </p:cNvPr>
          <p:cNvCxnSpPr>
            <a:cxnSpLocks/>
          </p:cNvCxnSpPr>
          <p:nvPr/>
        </p:nvCxnSpPr>
        <p:spPr>
          <a:xfrm>
            <a:off x="3668045" y="3684933"/>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C859549-86BE-7B38-14A2-7880C6126205}"/>
              </a:ext>
            </a:extLst>
          </p:cNvPr>
          <p:cNvCxnSpPr>
            <a:cxnSpLocks/>
          </p:cNvCxnSpPr>
          <p:nvPr/>
        </p:nvCxnSpPr>
        <p:spPr>
          <a:xfrm>
            <a:off x="6640763" y="3684933"/>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E766153-9099-0014-3BEB-64EE3D47DAB5}"/>
              </a:ext>
            </a:extLst>
          </p:cNvPr>
          <p:cNvCxnSpPr>
            <a:cxnSpLocks/>
          </p:cNvCxnSpPr>
          <p:nvPr/>
        </p:nvCxnSpPr>
        <p:spPr>
          <a:xfrm>
            <a:off x="9593284" y="3684933"/>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9739B9CE-3E94-9550-4F76-7B01E41869E5}"/>
              </a:ext>
            </a:extLst>
          </p:cNvPr>
          <p:cNvSpPr/>
          <p:nvPr/>
        </p:nvSpPr>
        <p:spPr>
          <a:xfrm>
            <a:off x="3211188" y="1959820"/>
            <a:ext cx="6619499" cy="2558005"/>
          </a:xfrm>
          <a:prstGeom prst="arc">
            <a:avLst>
              <a:gd name="adj1" fmla="val 11568817"/>
              <a:gd name="adj2" fmla="val 20913676"/>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7E8CB12-146C-B11C-DD8D-1BEAAFB7D749}"/>
                  </a:ext>
                </a:extLst>
              </p:cNvPr>
              <p:cNvSpPr txBox="1"/>
              <p:nvPr/>
            </p:nvSpPr>
            <p:spPr>
              <a:xfrm>
                <a:off x="5794796" y="1880002"/>
                <a:ext cx="1452282"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ea typeface="Cambria Math" panose="02040503050406030204" pitchFamily="18" charset="0"/>
                        </a:rPr>
                        <m:t>𝜔</m:t>
                      </m:r>
                    </m:oMath>
                  </m:oMathPara>
                </a14:m>
                <a:endParaRPr lang="en-US" sz="3000">
                  <a:solidFill>
                    <a:srgbClr val="FF0000"/>
                  </a:solidFill>
                </a:endParaRPr>
              </a:p>
            </p:txBody>
          </p:sp>
        </mc:Choice>
        <mc:Fallback xmlns="">
          <p:sp>
            <p:nvSpPr>
              <p:cNvPr id="4" name="TextBox 3">
                <a:extLst>
                  <a:ext uri="{FF2B5EF4-FFF2-40B4-BE49-F238E27FC236}">
                    <a16:creationId xmlns:a16="http://schemas.microsoft.com/office/drawing/2014/main" id="{57C86E53-0C48-4359-14D2-53E4B82FA046}"/>
                  </a:ext>
                </a:extLst>
              </p:cNvPr>
              <p:cNvSpPr txBox="1">
                <a:spLocks noRot="1" noChangeAspect="1" noMove="1" noResize="1" noEditPoints="1" noAdjustHandles="1" noChangeArrowheads="1" noChangeShapeType="1" noTextEdit="1"/>
              </p:cNvSpPr>
              <p:nvPr/>
            </p:nvSpPr>
            <p:spPr>
              <a:xfrm>
                <a:off x="5794796" y="1880002"/>
                <a:ext cx="1452282" cy="553998"/>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590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742AC-9ECE-7104-C14E-0DD9C11EEE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CEE62-07C3-A074-537E-0B1C478BB7A8}"/>
              </a:ext>
            </a:extLst>
          </p:cNvPr>
          <p:cNvSpPr>
            <a:spLocks noGrp="1"/>
          </p:cNvSpPr>
          <p:nvPr>
            <p:ph type="title"/>
          </p:nvPr>
        </p:nvSpPr>
        <p:spPr/>
        <p:txBody>
          <a:bodyPr/>
          <a:lstStyle/>
          <a:p>
            <a:r>
              <a:rPr lang="en-US">
                <a:ea typeface="Calibri Light"/>
                <a:cs typeface="Calibri Light"/>
              </a:rPr>
              <a:t>Adding waning immunity</a:t>
            </a:r>
            <a:endParaRPr lang="en-US"/>
          </a:p>
        </p:txBody>
      </p:sp>
      <p:cxnSp>
        <p:nvCxnSpPr>
          <p:cNvPr id="6" name="Straight Arrow Connector 5">
            <a:extLst>
              <a:ext uri="{FF2B5EF4-FFF2-40B4-BE49-F238E27FC236}">
                <a16:creationId xmlns:a16="http://schemas.microsoft.com/office/drawing/2014/main" id="{89225CAF-E079-7FCF-2457-65D9E062397E}"/>
              </a:ext>
            </a:extLst>
          </p:cNvPr>
          <p:cNvCxnSpPr/>
          <p:nvPr/>
        </p:nvCxnSpPr>
        <p:spPr>
          <a:xfrm>
            <a:off x="3905955" y="277940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7DB54AC-3611-4E03-A103-4DDC0694DBD4}"/>
              </a:ext>
            </a:extLst>
          </p:cNvPr>
          <p:cNvSpPr txBox="1"/>
          <p:nvPr/>
        </p:nvSpPr>
        <p:spPr>
          <a:xfrm>
            <a:off x="4312769" y="2163687"/>
            <a:ext cx="107211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81F1711E-AA2A-6E97-165D-5F0D575D7635}"/>
              </a:ext>
            </a:extLst>
          </p:cNvPr>
          <p:cNvSpPr txBox="1"/>
          <p:nvPr/>
        </p:nvSpPr>
        <p:spPr>
          <a:xfrm>
            <a:off x="2630947" y="2209853"/>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2" name="TextBox 11">
            <a:extLst>
              <a:ext uri="{FF2B5EF4-FFF2-40B4-BE49-F238E27FC236}">
                <a16:creationId xmlns:a16="http://schemas.microsoft.com/office/drawing/2014/main" id="{0BA605D1-6EBF-0079-128A-765CAEEF765F}"/>
              </a:ext>
            </a:extLst>
          </p:cNvPr>
          <p:cNvSpPr txBox="1"/>
          <p:nvPr/>
        </p:nvSpPr>
        <p:spPr>
          <a:xfrm>
            <a:off x="5590942" y="2209852"/>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4" name="Straight Arrow Connector 13">
            <a:extLst>
              <a:ext uri="{FF2B5EF4-FFF2-40B4-BE49-F238E27FC236}">
                <a16:creationId xmlns:a16="http://schemas.microsoft.com/office/drawing/2014/main" id="{69831C80-2805-9EE4-FD82-B2510339C1ED}"/>
              </a:ext>
            </a:extLst>
          </p:cNvPr>
          <p:cNvCxnSpPr/>
          <p:nvPr/>
        </p:nvCxnSpPr>
        <p:spPr>
          <a:xfrm>
            <a:off x="6865950" y="277940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6A12115-BF89-1970-99DF-50568AD05F53}"/>
              </a:ext>
            </a:extLst>
          </p:cNvPr>
          <p:cNvSpPr txBox="1"/>
          <p:nvPr/>
        </p:nvSpPr>
        <p:spPr>
          <a:xfrm>
            <a:off x="8550937" y="2209852"/>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8" name="TextBox 17">
            <a:extLst>
              <a:ext uri="{FF2B5EF4-FFF2-40B4-BE49-F238E27FC236}">
                <a16:creationId xmlns:a16="http://schemas.microsoft.com/office/drawing/2014/main" id="{CDA1A5EC-5D0E-7E96-CAB2-1FCB111D32B2}"/>
              </a:ext>
            </a:extLst>
          </p:cNvPr>
          <p:cNvSpPr txBox="1"/>
          <p:nvPr/>
        </p:nvSpPr>
        <p:spPr>
          <a:xfrm>
            <a:off x="7507501" y="2095845"/>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20" name="Straight Arrow Connector 19">
            <a:extLst>
              <a:ext uri="{FF2B5EF4-FFF2-40B4-BE49-F238E27FC236}">
                <a16:creationId xmlns:a16="http://schemas.microsoft.com/office/drawing/2014/main" id="{487F10CE-AB3C-B706-CA88-C2E966D7E4F6}"/>
              </a:ext>
            </a:extLst>
          </p:cNvPr>
          <p:cNvCxnSpPr>
            <a:cxnSpLocks/>
          </p:cNvCxnSpPr>
          <p:nvPr/>
        </p:nvCxnSpPr>
        <p:spPr>
          <a:xfrm>
            <a:off x="1936374" y="2779405"/>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0B6F1AD-8F5B-1740-D2BE-2EC9CB5E5D28}"/>
                  </a:ext>
                </a:extLst>
              </p:cNvPr>
              <p:cNvSpPr txBox="1"/>
              <p:nvPr/>
            </p:nvSpPr>
            <p:spPr>
              <a:xfrm>
                <a:off x="2224134" y="316412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F293A268-6159-946C-27B5-B82696465CB2}"/>
                  </a:ext>
                </a:extLst>
              </p:cNvPr>
              <p:cNvSpPr txBox="1">
                <a:spLocks noRot="1" noChangeAspect="1" noMove="1" noResize="1" noEditPoints="1" noAdjustHandles="1" noChangeArrowheads="1" noChangeShapeType="1" noTextEdit="1"/>
              </p:cNvSpPr>
              <p:nvPr/>
            </p:nvSpPr>
            <p:spPr>
              <a:xfrm>
                <a:off x="2224134" y="3164125"/>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8210B02-B749-5451-CC7B-BA99B4D9A128}"/>
                  </a:ext>
                </a:extLst>
              </p:cNvPr>
              <p:cNvSpPr txBox="1"/>
              <p:nvPr/>
            </p:nvSpPr>
            <p:spPr>
              <a:xfrm>
                <a:off x="5176654" y="316895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336E2C1D-A808-3A5F-B993-4D6E549BC1F3}"/>
                  </a:ext>
                </a:extLst>
              </p:cNvPr>
              <p:cNvSpPr txBox="1">
                <a:spLocks noRot="1" noChangeAspect="1" noMove="1" noResize="1" noEditPoints="1" noAdjustHandles="1" noChangeArrowheads="1" noChangeShapeType="1" noTextEdit="1"/>
              </p:cNvSpPr>
              <p:nvPr/>
            </p:nvSpPr>
            <p:spPr>
              <a:xfrm>
                <a:off x="5176654" y="3168951"/>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AFD3282-E1F7-4870-3255-59BAD053D560}"/>
                  </a:ext>
                </a:extLst>
              </p:cNvPr>
              <p:cNvSpPr txBox="1"/>
              <p:nvPr/>
            </p:nvSpPr>
            <p:spPr>
              <a:xfrm>
                <a:off x="8129174" y="316412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0125AA67-9D5A-C300-726A-32766245E757}"/>
                  </a:ext>
                </a:extLst>
              </p:cNvPr>
              <p:cNvSpPr txBox="1">
                <a:spLocks noRot="1" noChangeAspect="1" noMove="1" noResize="1" noEditPoints="1" noAdjustHandles="1" noChangeArrowheads="1" noChangeShapeType="1" noTextEdit="1"/>
              </p:cNvSpPr>
              <p:nvPr/>
            </p:nvSpPr>
            <p:spPr>
              <a:xfrm>
                <a:off x="8129174" y="3164125"/>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2FD2643-195F-837F-8126-52E9463C0C4D}"/>
                  </a:ext>
                </a:extLst>
              </p:cNvPr>
              <p:cNvSpPr txBox="1"/>
              <p:nvPr/>
            </p:nvSpPr>
            <p:spPr>
              <a:xfrm>
                <a:off x="1527665" y="2246366"/>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28" name="TextBox 27">
                <a:extLst>
                  <a:ext uri="{FF2B5EF4-FFF2-40B4-BE49-F238E27FC236}">
                    <a16:creationId xmlns:a16="http://schemas.microsoft.com/office/drawing/2014/main" id="{747F33F9-DE21-5CFA-4D66-C60B48D3EFD4}"/>
                  </a:ext>
                </a:extLst>
              </p:cNvPr>
              <p:cNvSpPr txBox="1">
                <a:spLocks noRot="1" noChangeAspect="1" noMove="1" noResize="1" noEditPoints="1" noAdjustHandles="1" noChangeArrowheads="1" noChangeShapeType="1" noTextEdit="1"/>
              </p:cNvSpPr>
              <p:nvPr/>
            </p:nvSpPr>
            <p:spPr>
              <a:xfrm>
                <a:off x="1527665" y="2246366"/>
                <a:ext cx="1452282" cy="523220"/>
              </a:xfrm>
              <a:prstGeom prst="rect">
                <a:avLst/>
              </a:prstGeom>
              <a:blipFill>
                <a:blip r:embed="rId6"/>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315C72B6-5EA2-12AF-45BE-D0F50B3D4977}"/>
              </a:ext>
            </a:extLst>
          </p:cNvPr>
          <p:cNvCxnSpPr>
            <a:cxnSpLocks/>
          </p:cNvCxnSpPr>
          <p:nvPr/>
        </p:nvCxnSpPr>
        <p:spPr>
          <a:xfrm>
            <a:off x="3243107" y="3225515"/>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8FD226D-1EB3-4493-F3AE-BEF0D6B40FAE}"/>
              </a:ext>
            </a:extLst>
          </p:cNvPr>
          <p:cNvCxnSpPr>
            <a:cxnSpLocks/>
          </p:cNvCxnSpPr>
          <p:nvPr/>
        </p:nvCxnSpPr>
        <p:spPr>
          <a:xfrm>
            <a:off x="6215825" y="3225515"/>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CD6E9A3-580C-B427-0551-4338407BDCC4}"/>
              </a:ext>
            </a:extLst>
          </p:cNvPr>
          <p:cNvCxnSpPr>
            <a:cxnSpLocks/>
          </p:cNvCxnSpPr>
          <p:nvPr/>
        </p:nvCxnSpPr>
        <p:spPr>
          <a:xfrm>
            <a:off x="9168346" y="3225515"/>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48F0EEAB-AE51-BA33-87D4-33085808C1B7}"/>
              </a:ext>
            </a:extLst>
          </p:cNvPr>
          <p:cNvSpPr/>
          <p:nvPr/>
        </p:nvSpPr>
        <p:spPr>
          <a:xfrm>
            <a:off x="2786250" y="1500402"/>
            <a:ext cx="6619499" cy="2558005"/>
          </a:xfrm>
          <a:prstGeom prst="arc">
            <a:avLst>
              <a:gd name="adj1" fmla="val 11568817"/>
              <a:gd name="adj2" fmla="val 20913676"/>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85427A0-9A26-F0ED-96C0-AF58A10C2A39}"/>
                  </a:ext>
                </a:extLst>
              </p:cNvPr>
              <p:cNvSpPr txBox="1"/>
              <p:nvPr/>
            </p:nvSpPr>
            <p:spPr>
              <a:xfrm>
                <a:off x="5369858" y="1435421"/>
                <a:ext cx="1452282"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000" b="0" i="1" smtClean="0">
                          <a:solidFill>
                            <a:srgbClr val="FF0000"/>
                          </a:solidFill>
                          <a:latin typeface="Cambria Math" panose="02040503050406030204" pitchFamily="18" charset="0"/>
                          <a:ea typeface="Cambria Math" panose="02040503050406030204" pitchFamily="18" charset="0"/>
                        </a:rPr>
                        <m:t>𝜔</m:t>
                      </m:r>
                    </m:oMath>
                  </m:oMathPara>
                </a14:m>
                <a:endParaRPr lang="en-US" sz="3000">
                  <a:solidFill>
                    <a:srgbClr val="FF0000"/>
                  </a:solidFill>
                </a:endParaRPr>
              </a:p>
            </p:txBody>
          </p:sp>
        </mc:Choice>
        <mc:Fallback xmlns="">
          <p:sp>
            <p:nvSpPr>
              <p:cNvPr id="11" name="TextBox 10">
                <a:extLst>
                  <a:ext uri="{FF2B5EF4-FFF2-40B4-BE49-F238E27FC236}">
                    <a16:creationId xmlns:a16="http://schemas.microsoft.com/office/drawing/2014/main" id="{FF4E0F65-23AD-C6AE-8959-16D5726900F5}"/>
                  </a:ext>
                </a:extLst>
              </p:cNvPr>
              <p:cNvSpPr txBox="1">
                <a:spLocks noRot="1" noChangeAspect="1" noMove="1" noResize="1" noEditPoints="1" noAdjustHandles="1" noChangeArrowheads="1" noChangeShapeType="1" noTextEdit="1"/>
              </p:cNvSpPr>
              <p:nvPr/>
            </p:nvSpPr>
            <p:spPr>
              <a:xfrm>
                <a:off x="5369858" y="1435421"/>
                <a:ext cx="1452282" cy="55399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AE61788-AD50-FB3B-61EC-B0F63E329F6E}"/>
                  </a:ext>
                </a:extLst>
              </p:cNvPr>
              <p:cNvSpPr txBox="1"/>
              <p:nvPr/>
            </p:nvSpPr>
            <p:spPr>
              <a:xfrm>
                <a:off x="699160" y="4058407"/>
                <a:ext cx="8469177" cy="1140120"/>
              </a:xfrm>
              <a:prstGeom prst="rect">
                <a:avLst/>
              </a:prstGeom>
              <a:noFill/>
            </p:spPr>
            <p:txBody>
              <a:bodyPr wrap="square" lIns="0" tIns="0" rIns="0" bIns="0" rtlCol="0">
                <a:spAutoFit/>
              </a:bodyPr>
              <a:lstStyle/>
              <a:p>
                <a14:m>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𝑏</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𝑅</m:t>
                    </m:r>
                    <m:r>
                      <a:rPr lang="en-US" sz="3000" b="0" i="1" smtClean="0">
                        <a:latin typeface="Cambria Math" panose="02040503050406030204" pitchFamily="18" charset="0"/>
                        <a:ea typeface="Cambria Math" charset="0"/>
                        <a:cs typeface="Cambria Math" charset="0"/>
                      </a:rPr>
                      <m:t>)</m:t>
                    </m:r>
                  </m:oMath>
                </a14:m>
                <a:r>
                  <a:rPr lang="en-US" sz="3000"/>
                  <a:t> + </a:t>
                </a:r>
                <a14:m>
                  <m:oMath xmlns:m="http://schemas.openxmlformats.org/officeDocument/2006/math">
                    <m:r>
                      <a:rPr lang="en-US" sz="3000" i="1">
                        <a:solidFill>
                          <a:srgbClr val="FF0000"/>
                        </a:solidFill>
                        <a:latin typeface="Cambria Math" panose="02040503050406030204" pitchFamily="18" charset="0"/>
                        <a:ea typeface="Cambria Math" panose="02040503050406030204" pitchFamily="18" charset="0"/>
                      </a:rPr>
                      <m:t>𝜔</m:t>
                    </m:r>
                    <m:r>
                      <a:rPr lang="en-US" sz="3000" b="0" i="1" smtClean="0">
                        <a:solidFill>
                          <a:srgbClr val="FF0000"/>
                        </a:solidFill>
                        <a:latin typeface="Cambria Math" panose="02040503050406030204" pitchFamily="18" charset="0"/>
                        <a:ea typeface="Cambria Math" panose="02040503050406030204" pitchFamily="18" charset="0"/>
                      </a:rPr>
                      <m:t>𝑅</m:t>
                    </m:r>
                  </m:oMath>
                </a14:m>
                <a:endParaRPr lang="en-US" sz="3000">
                  <a:solidFill>
                    <a:srgbClr val="FF0000"/>
                  </a:solidFill>
                </a:endParaRPr>
              </a:p>
              <a:p>
                <a:r>
                  <a:rPr lang="en-US" sz="3000"/>
                  <a:t> </a:t>
                </a:r>
              </a:p>
            </p:txBody>
          </p:sp>
        </mc:Choice>
        <mc:Fallback xmlns="">
          <p:sp>
            <p:nvSpPr>
              <p:cNvPr id="4" name="TextBox 3">
                <a:extLst>
                  <a:ext uri="{FF2B5EF4-FFF2-40B4-BE49-F238E27FC236}">
                    <a16:creationId xmlns:a16="http://schemas.microsoft.com/office/drawing/2014/main" id="{AA5319E0-FC40-4401-EFBB-EBBA86594078}"/>
                  </a:ext>
                </a:extLst>
              </p:cNvPr>
              <p:cNvSpPr txBox="1">
                <a:spLocks noRot="1" noChangeAspect="1" noMove="1" noResize="1" noEditPoints="1" noAdjustHandles="1" noChangeArrowheads="1" noChangeShapeType="1" noTextEdit="1"/>
              </p:cNvSpPr>
              <p:nvPr/>
            </p:nvSpPr>
            <p:spPr>
              <a:xfrm>
                <a:off x="699160" y="4058407"/>
                <a:ext cx="8469177" cy="1140120"/>
              </a:xfrm>
              <a:prstGeom prst="rect">
                <a:avLst/>
              </a:prstGeom>
              <a:blipFill>
                <a:blip r:embed="rId8"/>
                <a:stretch>
                  <a:fillRect l="-72" t="-5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0D9BC79-8899-36A4-75FD-5F6CE2973278}"/>
                  </a:ext>
                </a:extLst>
              </p:cNvPr>
              <p:cNvSpPr txBox="1"/>
              <p:nvPr/>
            </p:nvSpPr>
            <p:spPr>
              <a:xfrm>
                <a:off x="699161" y="4896280"/>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oMath>
                </a14:m>
                <a:endParaRPr lang="en-US" sz="3000">
                  <a:latin typeface="Cambria Math" charset="0"/>
                  <a:ea typeface="Cambria Math" charset="0"/>
                  <a:cs typeface="Cambria Math" charset="0"/>
                </a:endParaRPr>
              </a:p>
            </p:txBody>
          </p:sp>
        </mc:Choice>
        <mc:Fallback xmlns="">
          <p:sp>
            <p:nvSpPr>
              <p:cNvPr id="5" name="TextBox 4">
                <a:extLst>
                  <a:ext uri="{FF2B5EF4-FFF2-40B4-BE49-F238E27FC236}">
                    <a16:creationId xmlns:a16="http://schemas.microsoft.com/office/drawing/2014/main" id="{C246CB90-70AC-2A9C-97B4-E8E1769AD831}"/>
                  </a:ext>
                </a:extLst>
              </p:cNvPr>
              <p:cNvSpPr txBox="1">
                <a:spLocks noRot="1" noChangeAspect="1" noMove="1" noResize="1" noEditPoints="1" noAdjustHandles="1" noChangeArrowheads="1" noChangeShapeType="1" noTextEdit="1"/>
              </p:cNvSpPr>
              <p:nvPr/>
            </p:nvSpPr>
            <p:spPr>
              <a:xfrm>
                <a:off x="699161" y="4896280"/>
                <a:ext cx="4626883" cy="720967"/>
              </a:xfrm>
              <a:prstGeom prst="rect">
                <a:avLst/>
              </a:prstGeom>
              <a:blipFill>
                <a:blip r:embed="rId9"/>
                <a:stretch>
                  <a:fillRect l="-132" b="-847"/>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086EDC2C-4993-0AFD-1213-282374A3A107}"/>
              </a:ext>
            </a:extLst>
          </p:cNvPr>
          <p:cNvGrpSpPr/>
          <p:nvPr/>
        </p:nvGrpSpPr>
        <p:grpSpPr>
          <a:xfrm>
            <a:off x="361730" y="5783789"/>
            <a:ext cx="3889674" cy="793551"/>
            <a:chOff x="361730" y="5783789"/>
            <a:chExt cx="3889674" cy="793551"/>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8C19CC-E436-68F7-2F06-411CBDD816CF}"/>
                    </a:ext>
                  </a:extLst>
                </p:cNvPr>
                <p:cNvSpPr txBox="1"/>
                <p:nvPr/>
              </p:nvSpPr>
              <p:spPr>
                <a:xfrm>
                  <a:off x="674000" y="5964461"/>
                  <a:ext cx="3577404"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ea typeface="Cambria Math" charset="0"/>
                            <a:cs typeface="Cambria Math" charset="0"/>
                          </a:rPr>
                          <m:t>=</m:t>
                        </m:r>
                        <m:r>
                          <a:rPr lang="en-US" sz="3000" b="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𝑑𝑅</m:t>
                        </m:r>
                        <m:r>
                          <m:rPr>
                            <m:nor/>
                          </m:rPr>
                          <a:rPr lang="en-US" sz="3000" b="0" i="0" smtClean="0">
                            <a:latin typeface="Cambria Math" panose="02040503050406030204" pitchFamily="18" charset="0"/>
                            <a:ea typeface="Cambria Math" charset="0"/>
                            <a:cs typeface="Cambria Math" charset="0"/>
                          </a:rPr>
                          <m:t> </m:t>
                        </m:r>
                        <m:r>
                          <m:rPr>
                            <m:nor/>
                          </m:rPr>
                          <a:rPr lang="en-US" sz="3000" b="0" i="0" dirty="0" smtClean="0"/>
                          <m:t>−</m:t>
                        </m:r>
                        <m:r>
                          <m:rPr>
                            <m:nor/>
                          </m:rPr>
                          <a:rPr lang="en-US" sz="3000" dirty="0"/>
                          <m:t> </m:t>
                        </m:r>
                        <m:r>
                          <a:rPr lang="en-US" sz="3000" i="1">
                            <a:solidFill>
                              <a:srgbClr val="FF0000"/>
                            </a:solidFill>
                            <a:latin typeface="Cambria Math" panose="02040503050406030204" pitchFamily="18" charset="0"/>
                            <a:ea typeface="Cambria Math" panose="02040503050406030204" pitchFamily="18" charset="0"/>
                          </a:rPr>
                          <m:t>𝜔</m:t>
                        </m:r>
                        <m:r>
                          <a:rPr lang="en-US" sz="3000" i="1">
                            <a:solidFill>
                              <a:srgbClr val="FF0000"/>
                            </a:solidFill>
                            <a:latin typeface="Cambria Math" panose="02040503050406030204" pitchFamily="18" charset="0"/>
                            <a:ea typeface="Cambria Math" panose="02040503050406030204" pitchFamily="18" charset="0"/>
                          </a:rPr>
                          <m:t>𝑅</m:t>
                        </m:r>
                      </m:oMath>
                    </m:oMathPara>
                  </a14:m>
                  <a:endParaRPr lang="en-US" sz="3000"/>
                </a:p>
              </p:txBody>
            </p:sp>
          </mc:Choice>
          <mc:Fallback xmlns="">
            <p:sp>
              <p:nvSpPr>
                <p:cNvPr id="13" name="TextBox 12">
                  <a:extLst>
                    <a:ext uri="{FF2B5EF4-FFF2-40B4-BE49-F238E27FC236}">
                      <a16:creationId xmlns:a16="http://schemas.microsoft.com/office/drawing/2014/main" id="{3E13FAD8-A735-5BCE-949F-2FEA55A8361A}"/>
                    </a:ext>
                  </a:extLst>
                </p:cNvPr>
                <p:cNvSpPr txBox="1">
                  <a:spLocks noRot="1" noChangeAspect="1" noMove="1" noResize="1" noEditPoints="1" noAdjustHandles="1" noChangeArrowheads="1" noChangeShapeType="1" noTextEdit="1"/>
                </p:cNvSpPr>
                <p:nvPr/>
              </p:nvSpPr>
              <p:spPr>
                <a:xfrm>
                  <a:off x="674000" y="5964461"/>
                  <a:ext cx="3577404"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FDBDD00-B361-DDDF-C64F-32327979BF2A}"/>
                    </a:ext>
                  </a:extLst>
                </p:cNvPr>
                <p:cNvSpPr txBox="1"/>
                <p:nvPr/>
              </p:nvSpPr>
              <p:spPr>
                <a:xfrm>
                  <a:off x="361730" y="5783789"/>
                  <a:ext cx="1058959" cy="7935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ea typeface="Cambria Math" charset="0"/>
                                <a:cs typeface="Cambria Math" charset="0"/>
                              </a:rPr>
                            </m:ctrlPr>
                          </m:fPr>
                          <m:num>
                            <m:r>
                              <a:rPr lang="en-US" sz="2400" b="0" i="1" smtClean="0">
                                <a:latin typeface="Cambria Math" charset="0"/>
                                <a:ea typeface="Cambria Math" charset="0"/>
                                <a:cs typeface="Cambria Math" charset="0"/>
                              </a:rPr>
                              <m:t>𝑑</m:t>
                            </m:r>
                            <m:r>
                              <a:rPr lang="en-US" sz="2400" b="0" i="1" smtClean="0">
                                <a:latin typeface="Cambria Math" panose="02040503050406030204" pitchFamily="18" charset="0"/>
                                <a:ea typeface="Cambria Math" charset="0"/>
                                <a:cs typeface="Cambria Math" charset="0"/>
                              </a:rPr>
                              <m:t>𝑅</m:t>
                            </m:r>
                          </m:num>
                          <m:den>
                            <m:r>
                              <a:rPr lang="en-US" sz="2400" b="0" i="1" smtClean="0">
                                <a:latin typeface="Cambria Math" charset="0"/>
                                <a:ea typeface="Cambria Math" charset="0"/>
                                <a:cs typeface="Cambria Math" charset="0"/>
                              </a:rPr>
                              <m:t>𝑑𝑡</m:t>
                            </m:r>
                          </m:den>
                        </m:f>
                      </m:oMath>
                    </m:oMathPara>
                  </a14:m>
                  <a:endParaRPr lang="en-US" sz="2400"/>
                </a:p>
              </p:txBody>
            </p:sp>
          </mc:Choice>
          <mc:Fallback xmlns="">
            <p:sp>
              <p:nvSpPr>
                <p:cNvPr id="15" name="TextBox 14">
                  <a:extLst>
                    <a:ext uri="{FF2B5EF4-FFF2-40B4-BE49-F238E27FC236}">
                      <a16:creationId xmlns:a16="http://schemas.microsoft.com/office/drawing/2014/main" id="{329B093F-0880-4F3C-D346-7B0A045AA9C1}"/>
                    </a:ext>
                  </a:extLst>
                </p:cNvPr>
                <p:cNvSpPr txBox="1">
                  <a:spLocks noRot="1" noChangeAspect="1" noMove="1" noResize="1" noEditPoints="1" noAdjustHandles="1" noChangeArrowheads="1" noChangeShapeType="1" noTextEdit="1"/>
                </p:cNvSpPr>
                <p:nvPr/>
              </p:nvSpPr>
              <p:spPr>
                <a:xfrm>
                  <a:off x="361730" y="5783789"/>
                  <a:ext cx="1058959" cy="793551"/>
                </a:xfrm>
                <a:prstGeom prst="rect">
                  <a:avLst/>
                </a:prstGeom>
                <a:blipFill>
                  <a:blip r:embed="rId11"/>
                  <a:stretch>
                    <a:fillRect/>
                  </a:stretch>
                </a:blipFill>
              </p:spPr>
              <p:txBody>
                <a:bodyPr/>
                <a:lstStyle/>
                <a:p>
                  <a:r>
                    <a:rPr lang="en-US">
                      <a:noFill/>
                    </a:rPr>
                    <a:t> </a:t>
                  </a:r>
                </a:p>
              </p:txBody>
            </p:sp>
          </mc:Fallback>
        </mc:AlternateContent>
      </p:grpSp>
      <p:sp>
        <p:nvSpPr>
          <p:cNvPr id="3" name="TextBox 2">
            <a:extLst>
              <a:ext uri="{FF2B5EF4-FFF2-40B4-BE49-F238E27FC236}">
                <a16:creationId xmlns:a16="http://schemas.microsoft.com/office/drawing/2014/main" id="{1F56B30E-F694-9023-A50C-E37D955DC9E8}"/>
              </a:ext>
            </a:extLst>
          </p:cNvPr>
          <p:cNvSpPr txBox="1"/>
          <p:nvPr/>
        </p:nvSpPr>
        <p:spPr>
          <a:xfrm>
            <a:off x="7078366" y="4157736"/>
            <a:ext cx="480883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Epidemic can persist with those who lost immunity over time and became susceptible</a:t>
            </a:r>
          </a:p>
        </p:txBody>
      </p:sp>
    </p:spTree>
    <p:extLst>
      <p:ext uri="{BB962C8B-B14F-4D97-AF65-F5344CB8AC3E}">
        <p14:creationId xmlns:p14="http://schemas.microsoft.com/office/powerpoint/2010/main" val="299354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C22C2-F41F-2DFA-1632-A0B8DB99B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79809B-7CE9-18D4-E313-2F10EB9AA197}"/>
              </a:ext>
            </a:extLst>
          </p:cNvPr>
          <p:cNvSpPr>
            <a:spLocks noGrp="1"/>
          </p:cNvSpPr>
          <p:nvPr>
            <p:ph type="title"/>
          </p:nvPr>
        </p:nvSpPr>
        <p:spPr>
          <a:xfrm>
            <a:off x="838200" y="359700"/>
            <a:ext cx="10515600" cy="1325563"/>
          </a:xfrm>
        </p:spPr>
        <p:txBody>
          <a:bodyPr/>
          <a:lstStyle/>
          <a:p>
            <a:r>
              <a:rPr lang="en-US"/>
              <a:t>SIRS model: R code</a:t>
            </a:r>
            <a:endParaRPr lang="en-US">
              <a:ea typeface="Calibri Light"/>
              <a:cs typeface="Calibri Light"/>
            </a:endParaRPr>
          </a:p>
        </p:txBody>
      </p:sp>
      <p:sp>
        <p:nvSpPr>
          <p:cNvPr id="9" name="TextBox 8">
            <a:extLst>
              <a:ext uri="{FF2B5EF4-FFF2-40B4-BE49-F238E27FC236}">
                <a16:creationId xmlns:a16="http://schemas.microsoft.com/office/drawing/2014/main" id="{731E6079-73EE-18B8-DB64-189D89AC40AE}"/>
              </a:ext>
            </a:extLst>
          </p:cNvPr>
          <p:cNvSpPr txBox="1"/>
          <p:nvPr/>
        </p:nvSpPr>
        <p:spPr>
          <a:xfrm>
            <a:off x="1357223" y="1569698"/>
            <a:ext cx="2794958" cy="369332"/>
          </a:xfrm>
          <a:prstGeom prst="rect">
            <a:avLst/>
          </a:prstGeom>
          <a:noFill/>
        </p:spPr>
        <p:txBody>
          <a:bodyPr wrap="square" rtlCol="0">
            <a:spAutoFit/>
          </a:bodyPr>
          <a:lstStyle/>
          <a:p>
            <a:pPr algn="ctr"/>
            <a:r>
              <a:rPr lang="en-US" b="1" u="sng"/>
              <a:t>SIR Model</a:t>
            </a:r>
          </a:p>
        </p:txBody>
      </p:sp>
      <p:pic>
        <p:nvPicPr>
          <p:cNvPr id="11" name="Picture 10">
            <a:extLst>
              <a:ext uri="{FF2B5EF4-FFF2-40B4-BE49-F238E27FC236}">
                <a16:creationId xmlns:a16="http://schemas.microsoft.com/office/drawing/2014/main" id="{AF40D7BC-F7E3-CF40-8FCA-E1B63C85E95E}"/>
              </a:ext>
            </a:extLst>
          </p:cNvPr>
          <p:cNvPicPr>
            <a:picLocks noChangeAspect="1"/>
          </p:cNvPicPr>
          <p:nvPr/>
        </p:nvPicPr>
        <p:blipFill>
          <a:blip r:embed="rId3"/>
          <a:stretch>
            <a:fillRect/>
          </a:stretch>
        </p:blipFill>
        <p:spPr>
          <a:xfrm>
            <a:off x="143075" y="1983395"/>
            <a:ext cx="5952925" cy="3063240"/>
          </a:xfrm>
          <a:prstGeom prst="rect">
            <a:avLst/>
          </a:prstGeom>
          <a:ln>
            <a:solidFill>
              <a:schemeClr val="tx1"/>
            </a:solidFill>
          </a:ln>
        </p:spPr>
      </p:pic>
      <p:sp>
        <p:nvSpPr>
          <p:cNvPr id="18" name="Rectangle 17">
            <a:extLst>
              <a:ext uri="{FF2B5EF4-FFF2-40B4-BE49-F238E27FC236}">
                <a16:creationId xmlns:a16="http://schemas.microsoft.com/office/drawing/2014/main" id="{F8F1416F-BD7F-DF96-3CEF-20FAB4400ED9}"/>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1FBAFAD-A49D-6D53-C67E-CE15BCC12D9D}"/>
              </a:ext>
            </a:extLst>
          </p:cNvPr>
          <p:cNvSpPr txBox="1"/>
          <p:nvPr/>
        </p:nvSpPr>
        <p:spPr>
          <a:xfrm>
            <a:off x="7809866" y="1571917"/>
            <a:ext cx="2794958" cy="369332"/>
          </a:xfrm>
          <a:prstGeom prst="rect">
            <a:avLst/>
          </a:prstGeom>
          <a:noFill/>
        </p:spPr>
        <p:txBody>
          <a:bodyPr wrap="square" lIns="91440" tIns="45720" rIns="91440" bIns="45720" rtlCol="0" anchor="t">
            <a:spAutoFit/>
          </a:bodyPr>
          <a:lstStyle/>
          <a:p>
            <a:pPr algn="ctr"/>
            <a:r>
              <a:rPr lang="en-US" b="1" u="sng"/>
              <a:t>SIRS Model</a:t>
            </a:r>
          </a:p>
        </p:txBody>
      </p:sp>
      <p:pic>
        <p:nvPicPr>
          <p:cNvPr id="5" name="Content Placeholder 4" descr="A screenshot of a computer code&#10;&#10;Description automatically generated">
            <a:extLst>
              <a:ext uri="{FF2B5EF4-FFF2-40B4-BE49-F238E27FC236}">
                <a16:creationId xmlns:a16="http://schemas.microsoft.com/office/drawing/2014/main" id="{E1275EC2-CD5D-B9AE-DDEC-D4407F0F7BE9}"/>
              </a:ext>
            </a:extLst>
          </p:cNvPr>
          <p:cNvPicPr>
            <a:picLocks noGrp="1" noChangeAspect="1"/>
          </p:cNvPicPr>
          <p:nvPr>
            <p:ph idx="1"/>
          </p:nvPr>
        </p:nvPicPr>
        <p:blipFill rotWithShape="1">
          <a:blip r:embed="rId4"/>
          <a:srcRect b="4651"/>
          <a:stretch/>
        </p:blipFill>
        <p:spPr>
          <a:xfrm>
            <a:off x="6242538" y="1984131"/>
            <a:ext cx="5650523" cy="3071449"/>
          </a:xfrm>
          <a:ln>
            <a:solidFill>
              <a:schemeClr val="tx1"/>
            </a:solidFill>
          </a:ln>
        </p:spPr>
      </p:pic>
      <p:sp>
        <p:nvSpPr>
          <p:cNvPr id="14" name="Rectangle 13">
            <a:extLst>
              <a:ext uri="{FF2B5EF4-FFF2-40B4-BE49-F238E27FC236}">
                <a16:creationId xmlns:a16="http://schemas.microsoft.com/office/drawing/2014/main" id="{1A6571A9-60EA-8723-E257-5BFD4D46F778}"/>
              </a:ext>
            </a:extLst>
          </p:cNvPr>
          <p:cNvSpPr/>
          <p:nvPr/>
        </p:nvSpPr>
        <p:spPr>
          <a:xfrm>
            <a:off x="10913164" y="3169456"/>
            <a:ext cx="886531" cy="24390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EB451B9-CF1E-583C-2DAF-6457D9F75CF2}"/>
              </a:ext>
            </a:extLst>
          </p:cNvPr>
          <p:cNvSpPr/>
          <p:nvPr/>
        </p:nvSpPr>
        <p:spPr>
          <a:xfrm>
            <a:off x="9436055" y="3638378"/>
            <a:ext cx="886531" cy="24390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board with black text and black text&#10;&#10;Description automatically generated">
            <a:extLst>
              <a:ext uri="{FF2B5EF4-FFF2-40B4-BE49-F238E27FC236}">
                <a16:creationId xmlns:a16="http://schemas.microsoft.com/office/drawing/2014/main" id="{564CDB6D-F755-24B5-27D7-E3713F9297B7}"/>
              </a:ext>
            </a:extLst>
          </p:cNvPr>
          <p:cNvPicPr>
            <a:picLocks noChangeAspect="1"/>
          </p:cNvPicPr>
          <p:nvPr/>
        </p:nvPicPr>
        <p:blipFill rotWithShape="1">
          <a:blip r:embed="rId5"/>
          <a:srcRect t="15142"/>
          <a:stretch/>
        </p:blipFill>
        <p:spPr>
          <a:xfrm>
            <a:off x="6241073" y="5179035"/>
            <a:ext cx="3086100" cy="1325563"/>
          </a:xfrm>
          <a:prstGeom prst="rect">
            <a:avLst/>
          </a:prstGeom>
          <a:ln>
            <a:solidFill>
              <a:schemeClr val="tx1"/>
            </a:solidFill>
          </a:ln>
        </p:spPr>
      </p:pic>
      <p:sp>
        <p:nvSpPr>
          <p:cNvPr id="10" name="Rectangle 9">
            <a:extLst>
              <a:ext uri="{FF2B5EF4-FFF2-40B4-BE49-F238E27FC236}">
                <a16:creationId xmlns:a16="http://schemas.microsoft.com/office/drawing/2014/main" id="{833AC0E3-39ED-6DA4-B8A0-A01DFEEF05F2}"/>
              </a:ext>
            </a:extLst>
          </p:cNvPr>
          <p:cNvSpPr/>
          <p:nvPr/>
        </p:nvSpPr>
        <p:spPr>
          <a:xfrm>
            <a:off x="7853440" y="6141255"/>
            <a:ext cx="1208915" cy="24390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F06FCAE-B1A7-64BF-176A-9A3B1D3C4B49}"/>
              </a:ext>
            </a:extLst>
          </p:cNvPr>
          <p:cNvSpPr txBox="1"/>
          <p:nvPr/>
        </p:nvSpPr>
        <p:spPr>
          <a:xfrm>
            <a:off x="9325707" y="519918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Omega = 1/duration of immunity</a:t>
            </a:r>
            <a:endParaRPr lang="en-US"/>
          </a:p>
        </p:txBody>
      </p:sp>
    </p:spTree>
    <p:extLst>
      <p:ext uri="{BB962C8B-B14F-4D97-AF65-F5344CB8AC3E}">
        <p14:creationId xmlns:p14="http://schemas.microsoft.com/office/powerpoint/2010/main" val="722329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626DC-B9E3-8F03-4FE8-2B2457213DD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92C64E-890C-CBEB-FFD1-B2CBF7C7329E}"/>
              </a:ext>
            </a:extLst>
          </p:cNvPr>
          <p:cNvSpPr>
            <a:spLocks noGrp="1"/>
          </p:cNvSpPr>
          <p:nvPr>
            <p:ph idx="1"/>
          </p:nvPr>
        </p:nvSpPr>
        <p:spPr>
          <a:xfrm>
            <a:off x="820056" y="1348584"/>
            <a:ext cx="10515600" cy="5541172"/>
          </a:xfrm>
        </p:spPr>
        <p:txBody>
          <a:bodyPr>
            <a:normAutofit/>
          </a:bodyPr>
          <a:lstStyle/>
          <a:p>
            <a:r>
              <a:rPr lang="en-US" sz="2400"/>
              <a:t>Individuals usually do not become symptomatic or infectious immediately after being exposed to the infectious agent.</a:t>
            </a:r>
          </a:p>
          <a:p>
            <a:endParaRPr lang="en-US" sz="2400"/>
          </a:p>
          <a:p>
            <a:endParaRPr lang="en-US" sz="2400"/>
          </a:p>
          <a:p>
            <a:endParaRPr lang="en-US" sz="2400"/>
          </a:p>
          <a:p>
            <a:endParaRPr lang="en-US" sz="2400"/>
          </a:p>
          <a:p>
            <a:endParaRPr lang="en-US" sz="2400"/>
          </a:p>
          <a:p>
            <a:endParaRPr lang="en-US" sz="2400"/>
          </a:p>
          <a:p>
            <a:endParaRPr lang="en-US" sz="2400"/>
          </a:p>
          <a:p>
            <a:r>
              <a:rPr lang="en-US" sz="2400">
                <a:solidFill>
                  <a:schemeClr val="accent6"/>
                </a:solidFill>
              </a:rPr>
              <a:t>Incubation period</a:t>
            </a:r>
            <a:r>
              <a:rPr lang="en-US" sz="2400"/>
              <a:t>: time interval between infection and the onset of clinical symptoms</a:t>
            </a:r>
          </a:p>
          <a:p>
            <a:r>
              <a:rPr lang="en-US" sz="2400">
                <a:solidFill>
                  <a:srgbClr val="FF0000"/>
                </a:solidFill>
              </a:rPr>
              <a:t>Latent period</a:t>
            </a:r>
            <a:r>
              <a:rPr lang="en-US" sz="2400"/>
              <a:t>: time interval between infection and becoming infectious</a:t>
            </a:r>
          </a:p>
          <a:p>
            <a:pPr lvl="1"/>
            <a:endParaRPr lang="en-US" sz="2000"/>
          </a:p>
          <a:p>
            <a:endParaRPr lang="en-US" sz="2400"/>
          </a:p>
          <a:p>
            <a:endParaRPr lang="en-US" sz="2400"/>
          </a:p>
          <a:p>
            <a:endParaRPr lang="en-US" sz="2400"/>
          </a:p>
          <a:p>
            <a:endParaRPr lang="en-US" sz="2400"/>
          </a:p>
        </p:txBody>
      </p:sp>
      <p:cxnSp>
        <p:nvCxnSpPr>
          <p:cNvPr id="5" name="Straight Arrow Connector 4">
            <a:extLst>
              <a:ext uri="{FF2B5EF4-FFF2-40B4-BE49-F238E27FC236}">
                <a16:creationId xmlns:a16="http://schemas.microsoft.com/office/drawing/2014/main" id="{DD3C7B64-FDC6-83E7-6C8A-BE4C861621FA}"/>
              </a:ext>
            </a:extLst>
          </p:cNvPr>
          <p:cNvCxnSpPr/>
          <p:nvPr/>
        </p:nvCxnSpPr>
        <p:spPr>
          <a:xfrm>
            <a:off x="2034988" y="3003640"/>
            <a:ext cx="812202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Multiply 6">
            <a:extLst>
              <a:ext uri="{FF2B5EF4-FFF2-40B4-BE49-F238E27FC236}">
                <a16:creationId xmlns:a16="http://schemas.microsoft.com/office/drawing/2014/main" id="{32550C62-E7EF-DD8A-7769-19440478372A}"/>
              </a:ext>
            </a:extLst>
          </p:cNvPr>
          <p:cNvSpPr/>
          <p:nvPr/>
        </p:nvSpPr>
        <p:spPr>
          <a:xfrm>
            <a:off x="2277035" y="2775042"/>
            <a:ext cx="484094" cy="43702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a:extLst>
              <a:ext uri="{FF2B5EF4-FFF2-40B4-BE49-F238E27FC236}">
                <a16:creationId xmlns:a16="http://schemas.microsoft.com/office/drawing/2014/main" id="{F87DC45C-77B6-0F5F-6E93-EF0C5C359E57}"/>
              </a:ext>
            </a:extLst>
          </p:cNvPr>
          <p:cNvSpPr/>
          <p:nvPr/>
        </p:nvSpPr>
        <p:spPr>
          <a:xfrm>
            <a:off x="7014882" y="2775042"/>
            <a:ext cx="484094" cy="437027"/>
          </a:xfrm>
          <a:prstGeom prst="mathMultiply">
            <a:avLst/>
          </a:prstGeom>
          <a:solidFill>
            <a:schemeClr val="accent6"/>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a:extLst>
              <a:ext uri="{FF2B5EF4-FFF2-40B4-BE49-F238E27FC236}">
                <a16:creationId xmlns:a16="http://schemas.microsoft.com/office/drawing/2014/main" id="{5F42DB0A-F100-DCE4-B235-9C1C7753ED71}"/>
              </a:ext>
            </a:extLst>
          </p:cNvPr>
          <p:cNvSpPr/>
          <p:nvPr/>
        </p:nvSpPr>
        <p:spPr>
          <a:xfrm>
            <a:off x="8252226" y="2775041"/>
            <a:ext cx="484094" cy="437027"/>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E003F0D-60E2-8BDA-8301-452FEFEAC767}"/>
              </a:ext>
            </a:extLst>
          </p:cNvPr>
          <p:cNvSpPr txBox="1"/>
          <p:nvPr/>
        </p:nvSpPr>
        <p:spPr>
          <a:xfrm>
            <a:off x="1643424" y="3212068"/>
            <a:ext cx="1936377" cy="369332"/>
          </a:xfrm>
          <a:prstGeom prst="rect">
            <a:avLst/>
          </a:prstGeom>
          <a:noFill/>
        </p:spPr>
        <p:txBody>
          <a:bodyPr wrap="square" rtlCol="0">
            <a:spAutoFit/>
          </a:bodyPr>
          <a:lstStyle/>
          <a:p>
            <a:pPr algn="ctr"/>
            <a:r>
              <a:rPr lang="en-US"/>
              <a:t>Infection </a:t>
            </a:r>
          </a:p>
        </p:txBody>
      </p:sp>
      <p:sp>
        <p:nvSpPr>
          <p:cNvPr id="12" name="TextBox 11">
            <a:extLst>
              <a:ext uri="{FF2B5EF4-FFF2-40B4-BE49-F238E27FC236}">
                <a16:creationId xmlns:a16="http://schemas.microsoft.com/office/drawing/2014/main" id="{499258D3-F7F2-146E-668E-90E9279B060C}"/>
              </a:ext>
            </a:extLst>
          </p:cNvPr>
          <p:cNvSpPr txBox="1"/>
          <p:nvPr/>
        </p:nvSpPr>
        <p:spPr>
          <a:xfrm>
            <a:off x="6717233" y="3212068"/>
            <a:ext cx="1071283" cy="646331"/>
          </a:xfrm>
          <a:prstGeom prst="rect">
            <a:avLst/>
          </a:prstGeom>
          <a:noFill/>
        </p:spPr>
        <p:txBody>
          <a:bodyPr wrap="square" rtlCol="0">
            <a:spAutoFit/>
          </a:bodyPr>
          <a:lstStyle/>
          <a:p>
            <a:pPr algn="ctr"/>
            <a:r>
              <a:rPr lang="en-US">
                <a:solidFill>
                  <a:schemeClr val="accent6"/>
                </a:solidFill>
              </a:rPr>
              <a:t>Onset of symptom</a:t>
            </a:r>
          </a:p>
        </p:txBody>
      </p:sp>
      <p:sp>
        <p:nvSpPr>
          <p:cNvPr id="14" name="TextBox 13">
            <a:extLst>
              <a:ext uri="{FF2B5EF4-FFF2-40B4-BE49-F238E27FC236}">
                <a16:creationId xmlns:a16="http://schemas.microsoft.com/office/drawing/2014/main" id="{503EFA90-E145-0D36-B8BE-01CF81697646}"/>
              </a:ext>
            </a:extLst>
          </p:cNvPr>
          <p:cNvSpPr txBox="1"/>
          <p:nvPr/>
        </p:nvSpPr>
        <p:spPr>
          <a:xfrm>
            <a:off x="7794118" y="3212068"/>
            <a:ext cx="1651961" cy="923330"/>
          </a:xfrm>
          <a:prstGeom prst="rect">
            <a:avLst/>
          </a:prstGeom>
          <a:noFill/>
        </p:spPr>
        <p:txBody>
          <a:bodyPr wrap="square" rtlCol="0">
            <a:spAutoFit/>
          </a:bodyPr>
          <a:lstStyle/>
          <a:p>
            <a:pPr algn="ctr"/>
            <a:r>
              <a:rPr lang="en-US">
                <a:solidFill>
                  <a:srgbClr val="FF0000"/>
                </a:solidFill>
              </a:rPr>
              <a:t>Onset of </a:t>
            </a:r>
          </a:p>
          <a:p>
            <a:pPr algn="ctr"/>
            <a:r>
              <a:rPr lang="en-US">
                <a:solidFill>
                  <a:srgbClr val="FF0000"/>
                </a:solidFill>
              </a:rPr>
              <a:t>Infectiousness</a:t>
            </a:r>
          </a:p>
          <a:p>
            <a:pPr algn="ctr"/>
            <a:endParaRPr lang="en-US">
              <a:solidFill>
                <a:srgbClr val="FF0000"/>
              </a:solidFill>
            </a:endParaRPr>
          </a:p>
        </p:txBody>
      </p:sp>
      <p:sp>
        <p:nvSpPr>
          <p:cNvPr id="22" name="Arc 21">
            <a:extLst>
              <a:ext uri="{FF2B5EF4-FFF2-40B4-BE49-F238E27FC236}">
                <a16:creationId xmlns:a16="http://schemas.microsoft.com/office/drawing/2014/main" id="{9054C289-A7D7-2E62-B2D0-093147B65334}"/>
              </a:ext>
            </a:extLst>
          </p:cNvPr>
          <p:cNvSpPr/>
          <p:nvPr/>
        </p:nvSpPr>
        <p:spPr>
          <a:xfrm>
            <a:off x="2532993" y="2482230"/>
            <a:ext cx="4708635" cy="830596"/>
          </a:xfrm>
          <a:prstGeom prst="arc">
            <a:avLst>
              <a:gd name="adj1" fmla="val 10916383"/>
              <a:gd name="adj2" fmla="val 21492960"/>
            </a:avLst>
          </a:prstGeom>
          <a:ln w="28575">
            <a:solidFill>
              <a:schemeClr val="accent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4DCC121D-C507-561F-29DA-96DF7692F682}"/>
              </a:ext>
            </a:extLst>
          </p:cNvPr>
          <p:cNvSpPr/>
          <p:nvPr/>
        </p:nvSpPr>
        <p:spPr>
          <a:xfrm>
            <a:off x="2578980" y="2251705"/>
            <a:ext cx="5923567" cy="920049"/>
          </a:xfrm>
          <a:prstGeom prst="arc">
            <a:avLst>
              <a:gd name="adj1" fmla="val 10755526"/>
              <a:gd name="adj2" fmla="val 9278"/>
            </a:avLst>
          </a:prstGeom>
          <a:ln w="28575">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D4BA016B-7F03-0F4F-BE97-612948B0AC7A}"/>
              </a:ext>
            </a:extLst>
          </p:cNvPr>
          <p:cNvSpPr txBox="1"/>
          <p:nvPr/>
        </p:nvSpPr>
        <p:spPr>
          <a:xfrm>
            <a:off x="4105836" y="2535508"/>
            <a:ext cx="1313281" cy="369332"/>
          </a:xfrm>
          <a:prstGeom prst="rect">
            <a:avLst/>
          </a:prstGeom>
          <a:noFill/>
        </p:spPr>
        <p:txBody>
          <a:bodyPr wrap="square" rtlCol="0">
            <a:spAutoFit/>
          </a:bodyPr>
          <a:lstStyle/>
          <a:p>
            <a:pPr algn="ctr"/>
            <a:r>
              <a:rPr lang="en-US">
                <a:solidFill>
                  <a:schemeClr val="accent6"/>
                </a:solidFill>
              </a:rPr>
              <a:t>Incubation</a:t>
            </a:r>
          </a:p>
        </p:txBody>
      </p:sp>
      <p:sp>
        <p:nvSpPr>
          <p:cNvPr id="25" name="TextBox 24">
            <a:extLst>
              <a:ext uri="{FF2B5EF4-FFF2-40B4-BE49-F238E27FC236}">
                <a16:creationId xmlns:a16="http://schemas.microsoft.com/office/drawing/2014/main" id="{7D9FE259-70A5-780B-BFE9-10F89CAF0871}"/>
              </a:ext>
            </a:extLst>
          </p:cNvPr>
          <p:cNvSpPr txBox="1"/>
          <p:nvPr/>
        </p:nvSpPr>
        <p:spPr>
          <a:xfrm>
            <a:off x="6096000" y="1896929"/>
            <a:ext cx="1313281" cy="369332"/>
          </a:xfrm>
          <a:prstGeom prst="rect">
            <a:avLst/>
          </a:prstGeom>
          <a:noFill/>
        </p:spPr>
        <p:txBody>
          <a:bodyPr wrap="square" rtlCol="0">
            <a:spAutoFit/>
          </a:bodyPr>
          <a:lstStyle/>
          <a:p>
            <a:pPr algn="ctr"/>
            <a:r>
              <a:rPr lang="en-US">
                <a:solidFill>
                  <a:srgbClr val="FF0000"/>
                </a:solidFill>
              </a:rPr>
              <a:t>Latent</a:t>
            </a:r>
          </a:p>
        </p:txBody>
      </p:sp>
      <p:sp>
        <p:nvSpPr>
          <p:cNvPr id="13" name="Title 12">
            <a:extLst>
              <a:ext uri="{FF2B5EF4-FFF2-40B4-BE49-F238E27FC236}">
                <a16:creationId xmlns:a16="http://schemas.microsoft.com/office/drawing/2014/main" id="{4A8E6955-1F14-BE0F-191A-01C3FD716114}"/>
              </a:ext>
            </a:extLst>
          </p:cNvPr>
          <p:cNvSpPr>
            <a:spLocks noGrp="1"/>
          </p:cNvSpPr>
          <p:nvPr>
            <p:ph type="title"/>
          </p:nvPr>
        </p:nvSpPr>
        <p:spPr/>
        <p:txBody>
          <a:bodyPr/>
          <a:lstStyle/>
          <a:p>
            <a:r>
              <a:rPr lang="en-US"/>
              <a:t>Incubation and latent period</a:t>
            </a:r>
          </a:p>
        </p:txBody>
      </p:sp>
      <p:grpSp>
        <p:nvGrpSpPr>
          <p:cNvPr id="26" name="Group 25">
            <a:extLst>
              <a:ext uri="{FF2B5EF4-FFF2-40B4-BE49-F238E27FC236}">
                <a16:creationId xmlns:a16="http://schemas.microsoft.com/office/drawing/2014/main" id="{825178B8-662A-AB00-27D6-584136BE964C}"/>
              </a:ext>
            </a:extLst>
          </p:cNvPr>
          <p:cNvGrpSpPr/>
          <p:nvPr/>
        </p:nvGrpSpPr>
        <p:grpSpPr>
          <a:xfrm>
            <a:off x="1643424" y="3691366"/>
            <a:ext cx="8513588" cy="1953465"/>
            <a:chOff x="1643424" y="3691366"/>
            <a:chExt cx="8513588" cy="1953465"/>
          </a:xfrm>
        </p:grpSpPr>
        <p:cxnSp>
          <p:nvCxnSpPr>
            <p:cNvPr id="4" name="Straight Arrow Connector 3">
              <a:extLst>
                <a:ext uri="{FF2B5EF4-FFF2-40B4-BE49-F238E27FC236}">
                  <a16:creationId xmlns:a16="http://schemas.microsoft.com/office/drawing/2014/main" id="{114B24AE-6993-B03E-D390-38D923711387}"/>
                </a:ext>
              </a:extLst>
            </p:cNvPr>
            <p:cNvCxnSpPr/>
            <p:nvPr/>
          </p:nvCxnSpPr>
          <p:spPr>
            <a:xfrm>
              <a:off x="2034988" y="4502988"/>
              <a:ext cx="812202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Multiply 5">
              <a:extLst>
                <a:ext uri="{FF2B5EF4-FFF2-40B4-BE49-F238E27FC236}">
                  <a16:creationId xmlns:a16="http://schemas.microsoft.com/office/drawing/2014/main" id="{07246F56-02BC-36F0-8E3B-EB1C5ADF1C92}"/>
                </a:ext>
              </a:extLst>
            </p:cNvPr>
            <p:cNvSpPr/>
            <p:nvPr/>
          </p:nvSpPr>
          <p:spPr>
            <a:xfrm>
              <a:off x="2277035" y="4274390"/>
              <a:ext cx="484094" cy="437027"/>
            </a:xfrm>
            <a:prstGeom prst="mathMultiply">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a:extLst>
                <a:ext uri="{FF2B5EF4-FFF2-40B4-BE49-F238E27FC236}">
                  <a16:creationId xmlns:a16="http://schemas.microsoft.com/office/drawing/2014/main" id="{4C167BC5-EFF1-DFD0-42B2-E13BAAF1E7D3}"/>
                </a:ext>
              </a:extLst>
            </p:cNvPr>
            <p:cNvSpPr/>
            <p:nvPr/>
          </p:nvSpPr>
          <p:spPr>
            <a:xfrm>
              <a:off x="7014882" y="4274390"/>
              <a:ext cx="484094" cy="437027"/>
            </a:xfrm>
            <a:prstGeom prst="mathMultiply">
              <a:avLst/>
            </a:prstGeom>
            <a:solidFill>
              <a:schemeClr val="accent6"/>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a:extLst>
                <a:ext uri="{FF2B5EF4-FFF2-40B4-BE49-F238E27FC236}">
                  <a16:creationId xmlns:a16="http://schemas.microsoft.com/office/drawing/2014/main" id="{48A22A8F-D8DF-6F98-9D08-80534D57D097}"/>
                </a:ext>
              </a:extLst>
            </p:cNvPr>
            <p:cNvSpPr/>
            <p:nvPr/>
          </p:nvSpPr>
          <p:spPr>
            <a:xfrm>
              <a:off x="5706678" y="4284474"/>
              <a:ext cx="484094" cy="437027"/>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1899D78-F584-A9D2-A31B-39EC4F62A815}"/>
                </a:ext>
              </a:extLst>
            </p:cNvPr>
            <p:cNvSpPr txBox="1"/>
            <p:nvPr/>
          </p:nvSpPr>
          <p:spPr>
            <a:xfrm>
              <a:off x="1643424" y="4711416"/>
              <a:ext cx="1936377" cy="369332"/>
            </a:xfrm>
            <a:prstGeom prst="rect">
              <a:avLst/>
            </a:prstGeom>
            <a:noFill/>
          </p:spPr>
          <p:txBody>
            <a:bodyPr wrap="square" rtlCol="0">
              <a:spAutoFit/>
            </a:bodyPr>
            <a:lstStyle/>
            <a:p>
              <a:pPr algn="ctr"/>
              <a:r>
                <a:rPr lang="en-US"/>
                <a:t>Infection </a:t>
              </a:r>
            </a:p>
          </p:txBody>
        </p:sp>
        <p:sp>
          <p:nvSpPr>
            <p:cNvPr id="19" name="TextBox 18">
              <a:extLst>
                <a:ext uri="{FF2B5EF4-FFF2-40B4-BE49-F238E27FC236}">
                  <a16:creationId xmlns:a16="http://schemas.microsoft.com/office/drawing/2014/main" id="{71251FF6-1D01-6AC8-0F93-247E851387EA}"/>
                </a:ext>
              </a:extLst>
            </p:cNvPr>
            <p:cNvSpPr txBox="1"/>
            <p:nvPr/>
          </p:nvSpPr>
          <p:spPr>
            <a:xfrm>
              <a:off x="6717233" y="4711416"/>
              <a:ext cx="1071283" cy="646331"/>
            </a:xfrm>
            <a:prstGeom prst="rect">
              <a:avLst/>
            </a:prstGeom>
            <a:noFill/>
          </p:spPr>
          <p:txBody>
            <a:bodyPr wrap="square" rtlCol="0">
              <a:spAutoFit/>
            </a:bodyPr>
            <a:lstStyle/>
            <a:p>
              <a:pPr algn="ctr"/>
              <a:r>
                <a:rPr lang="en-US">
                  <a:solidFill>
                    <a:schemeClr val="accent6"/>
                  </a:solidFill>
                </a:rPr>
                <a:t>Onset of symptom</a:t>
              </a:r>
            </a:p>
          </p:txBody>
        </p:sp>
        <p:sp>
          <p:nvSpPr>
            <p:cNvPr id="20" name="TextBox 19">
              <a:extLst>
                <a:ext uri="{FF2B5EF4-FFF2-40B4-BE49-F238E27FC236}">
                  <a16:creationId xmlns:a16="http://schemas.microsoft.com/office/drawing/2014/main" id="{0903B297-60C4-8984-A7E3-F01E3273849D}"/>
                </a:ext>
              </a:extLst>
            </p:cNvPr>
            <p:cNvSpPr txBox="1"/>
            <p:nvPr/>
          </p:nvSpPr>
          <p:spPr>
            <a:xfrm>
              <a:off x="5127812" y="4721501"/>
              <a:ext cx="1651961" cy="923330"/>
            </a:xfrm>
            <a:prstGeom prst="rect">
              <a:avLst/>
            </a:prstGeom>
            <a:noFill/>
          </p:spPr>
          <p:txBody>
            <a:bodyPr wrap="square" rtlCol="0">
              <a:spAutoFit/>
            </a:bodyPr>
            <a:lstStyle/>
            <a:p>
              <a:pPr algn="ctr"/>
              <a:r>
                <a:rPr lang="en-US">
                  <a:solidFill>
                    <a:srgbClr val="FF0000"/>
                  </a:solidFill>
                </a:rPr>
                <a:t>Onset of </a:t>
              </a:r>
            </a:p>
            <a:p>
              <a:pPr algn="ctr"/>
              <a:r>
                <a:rPr lang="en-US">
                  <a:solidFill>
                    <a:srgbClr val="FF0000"/>
                  </a:solidFill>
                </a:rPr>
                <a:t>Infectiousness</a:t>
              </a:r>
            </a:p>
            <a:p>
              <a:pPr algn="ctr"/>
              <a:endParaRPr lang="en-US">
                <a:solidFill>
                  <a:srgbClr val="FF0000"/>
                </a:solidFill>
              </a:endParaRPr>
            </a:p>
          </p:txBody>
        </p:sp>
        <p:sp>
          <p:nvSpPr>
            <p:cNvPr id="2" name="Arc 1">
              <a:extLst>
                <a:ext uri="{FF2B5EF4-FFF2-40B4-BE49-F238E27FC236}">
                  <a16:creationId xmlns:a16="http://schemas.microsoft.com/office/drawing/2014/main" id="{54EA012A-F5A4-65D6-2A79-84198222640D}"/>
                </a:ext>
              </a:extLst>
            </p:cNvPr>
            <p:cNvSpPr/>
            <p:nvPr/>
          </p:nvSpPr>
          <p:spPr>
            <a:xfrm>
              <a:off x="2512984" y="3858399"/>
              <a:ext cx="3385577" cy="920049"/>
            </a:xfrm>
            <a:prstGeom prst="arc">
              <a:avLst>
                <a:gd name="adj1" fmla="val 10755526"/>
                <a:gd name="adj2" fmla="val 9278"/>
              </a:avLst>
            </a:prstGeom>
            <a:ln w="28575">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426F1AD7-AE79-DDDB-04AF-2CD92DD774A7}"/>
                </a:ext>
              </a:extLst>
            </p:cNvPr>
            <p:cNvSpPr txBox="1"/>
            <p:nvPr/>
          </p:nvSpPr>
          <p:spPr>
            <a:xfrm>
              <a:off x="3670130" y="3848460"/>
              <a:ext cx="1071283" cy="369332"/>
            </a:xfrm>
            <a:prstGeom prst="rect">
              <a:avLst/>
            </a:prstGeom>
            <a:noFill/>
          </p:spPr>
          <p:txBody>
            <a:bodyPr wrap="square" rtlCol="0">
              <a:spAutoFit/>
            </a:bodyPr>
            <a:lstStyle/>
            <a:p>
              <a:pPr algn="ctr"/>
              <a:r>
                <a:rPr lang="en-US">
                  <a:solidFill>
                    <a:srgbClr val="FF0000"/>
                  </a:solidFill>
                </a:rPr>
                <a:t>Latent</a:t>
              </a:r>
            </a:p>
          </p:txBody>
        </p:sp>
        <p:sp>
          <p:nvSpPr>
            <p:cNvPr id="17" name="Arc 16">
              <a:extLst>
                <a:ext uri="{FF2B5EF4-FFF2-40B4-BE49-F238E27FC236}">
                  <a16:creationId xmlns:a16="http://schemas.microsoft.com/office/drawing/2014/main" id="{52B63F66-B0A9-34D6-7C72-4AE236632C31}"/>
                </a:ext>
              </a:extLst>
            </p:cNvPr>
            <p:cNvSpPr/>
            <p:nvPr/>
          </p:nvSpPr>
          <p:spPr>
            <a:xfrm>
              <a:off x="2440415" y="3691366"/>
              <a:ext cx="4708635" cy="1213632"/>
            </a:xfrm>
            <a:prstGeom prst="arc">
              <a:avLst>
                <a:gd name="adj1" fmla="val 10686401"/>
                <a:gd name="adj2" fmla="val 39540"/>
              </a:avLst>
            </a:prstGeom>
            <a:ln w="28575">
              <a:solidFill>
                <a:schemeClr val="accent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DDDACE3E-5798-7A06-F80C-4CE3D8148552}"/>
                </a:ext>
              </a:extLst>
            </p:cNvPr>
            <p:cNvSpPr txBox="1"/>
            <p:nvPr/>
          </p:nvSpPr>
          <p:spPr>
            <a:xfrm>
              <a:off x="5798227" y="3972017"/>
              <a:ext cx="1313281" cy="369332"/>
            </a:xfrm>
            <a:prstGeom prst="rect">
              <a:avLst/>
            </a:prstGeom>
            <a:noFill/>
          </p:spPr>
          <p:txBody>
            <a:bodyPr wrap="square" rtlCol="0">
              <a:spAutoFit/>
            </a:bodyPr>
            <a:lstStyle/>
            <a:p>
              <a:pPr algn="ctr"/>
              <a:r>
                <a:rPr lang="en-US">
                  <a:solidFill>
                    <a:schemeClr val="accent6"/>
                  </a:solidFill>
                </a:rPr>
                <a:t>Incubation</a:t>
              </a:r>
            </a:p>
          </p:txBody>
        </p:sp>
      </p:grpSp>
    </p:spTree>
    <p:extLst>
      <p:ext uri="{BB962C8B-B14F-4D97-AF65-F5344CB8AC3E}">
        <p14:creationId xmlns:p14="http://schemas.microsoft.com/office/powerpoint/2010/main" val="173739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113E0-98ED-3D56-C3A1-E6784FD1500C}"/>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F002607-7474-911B-BD7C-3F7704782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932" y="1588253"/>
            <a:ext cx="9751894" cy="479341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E46EC0E4-C80C-7FFE-1B82-F0817959D33D}"/>
              </a:ext>
            </a:extLst>
          </p:cNvPr>
          <p:cNvSpPr/>
          <p:nvPr/>
        </p:nvSpPr>
        <p:spPr>
          <a:xfrm>
            <a:off x="6413157" y="5461686"/>
            <a:ext cx="407773" cy="24713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BDAB8745-D780-7D97-45D6-E8966E5E7A03}"/>
              </a:ext>
            </a:extLst>
          </p:cNvPr>
          <p:cNvSpPr/>
          <p:nvPr/>
        </p:nvSpPr>
        <p:spPr>
          <a:xfrm>
            <a:off x="9592962" y="5461686"/>
            <a:ext cx="407773" cy="24713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330F156-A52C-77A8-BABA-CE058FAD19B3}"/>
              </a:ext>
            </a:extLst>
          </p:cNvPr>
          <p:cNvSpPr>
            <a:spLocks noGrp="1"/>
          </p:cNvSpPr>
          <p:nvPr>
            <p:ph type="title"/>
          </p:nvPr>
        </p:nvSpPr>
        <p:spPr/>
        <p:txBody>
          <a:bodyPr/>
          <a:lstStyle/>
          <a:p>
            <a:r>
              <a:rPr lang="en-US"/>
              <a:t>Latent vs. active TB infection</a:t>
            </a:r>
          </a:p>
        </p:txBody>
      </p:sp>
    </p:spTree>
    <p:extLst>
      <p:ext uri="{BB962C8B-B14F-4D97-AF65-F5344CB8AC3E}">
        <p14:creationId xmlns:p14="http://schemas.microsoft.com/office/powerpoint/2010/main" val="3332822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3D4A60-D1E1-302D-C691-5A25EDDF980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0F2126-2CD1-E897-32DB-DB88D5841264}"/>
              </a:ext>
            </a:extLst>
          </p:cNvPr>
          <p:cNvSpPr>
            <a:spLocks noGrp="1"/>
          </p:cNvSpPr>
          <p:nvPr>
            <p:ph idx="1"/>
          </p:nvPr>
        </p:nvSpPr>
        <p:spPr>
          <a:xfrm>
            <a:off x="820056" y="1478604"/>
            <a:ext cx="10515600" cy="5177690"/>
          </a:xfrm>
        </p:spPr>
        <p:txBody>
          <a:bodyPr>
            <a:normAutofit/>
          </a:bodyPr>
          <a:lstStyle/>
          <a:p>
            <a:r>
              <a:rPr lang="en-US" sz="2400" dirty="0"/>
              <a:t>Why considering incubation period? </a:t>
            </a:r>
            <a:endParaRPr lang="en-US" sz="1600" dirty="0"/>
          </a:p>
          <a:p>
            <a:pPr lvl="1"/>
            <a:r>
              <a:rPr lang="en-US" dirty="0"/>
              <a:t>Incubation period provides insights on pathogen growth, replication rate, and toxin excretion</a:t>
            </a:r>
          </a:p>
          <a:p>
            <a:pPr lvl="1"/>
            <a:endParaRPr lang="en-US" sz="2000" dirty="0"/>
          </a:p>
          <a:p>
            <a:r>
              <a:rPr lang="en-US" sz="2400" dirty="0"/>
              <a:t>Why considering latent period?</a:t>
            </a:r>
          </a:p>
          <a:p>
            <a:pPr lvl="1"/>
            <a:r>
              <a:rPr lang="en-US" dirty="0"/>
              <a:t>Screening and treatment strategy/target can vary depending on if subclinical transmission (latent &lt; incubation) happens</a:t>
            </a:r>
          </a:p>
          <a:p>
            <a:pPr lvl="1"/>
            <a:r>
              <a:rPr lang="en-US" dirty="0"/>
              <a:t>In early stage of epidemic, considering latent period leads to more precise prediction on epidemic growth</a:t>
            </a:r>
            <a:endParaRPr lang="en-US" sz="1600" dirty="0"/>
          </a:p>
          <a:p>
            <a:endParaRPr lang="en-US" sz="2400" dirty="0"/>
          </a:p>
        </p:txBody>
      </p:sp>
      <p:pic>
        <p:nvPicPr>
          <p:cNvPr id="6" name="Picture 5" descr="A diagram of a symptom&#10;&#10;Description automatically generated">
            <a:extLst>
              <a:ext uri="{FF2B5EF4-FFF2-40B4-BE49-F238E27FC236}">
                <a16:creationId xmlns:a16="http://schemas.microsoft.com/office/drawing/2014/main" id="{88CCE4D8-5BF4-D1CB-3DCA-6FE2D3C79E3F}"/>
              </a:ext>
            </a:extLst>
          </p:cNvPr>
          <p:cNvPicPr>
            <a:picLocks noChangeAspect="1"/>
          </p:cNvPicPr>
          <p:nvPr/>
        </p:nvPicPr>
        <p:blipFill>
          <a:blip r:embed="rId3"/>
          <a:stretch>
            <a:fillRect/>
          </a:stretch>
        </p:blipFill>
        <p:spPr>
          <a:xfrm>
            <a:off x="5607424" y="4712989"/>
            <a:ext cx="6584576" cy="2145011"/>
          </a:xfrm>
          <a:prstGeom prst="rect">
            <a:avLst/>
          </a:prstGeom>
        </p:spPr>
      </p:pic>
      <p:sp>
        <p:nvSpPr>
          <p:cNvPr id="15" name="TextBox 14">
            <a:extLst>
              <a:ext uri="{FF2B5EF4-FFF2-40B4-BE49-F238E27FC236}">
                <a16:creationId xmlns:a16="http://schemas.microsoft.com/office/drawing/2014/main" id="{674CFDD9-82FA-D12E-1DE3-DA7C14444433}"/>
              </a:ext>
            </a:extLst>
          </p:cNvPr>
          <p:cNvSpPr txBox="1"/>
          <p:nvPr/>
        </p:nvSpPr>
        <p:spPr>
          <a:xfrm>
            <a:off x="7013551" y="4511283"/>
            <a:ext cx="4232954" cy="369332"/>
          </a:xfrm>
          <a:prstGeom prst="rect">
            <a:avLst/>
          </a:prstGeom>
          <a:noFill/>
        </p:spPr>
        <p:txBody>
          <a:bodyPr wrap="none" rtlCol="0">
            <a:spAutoFit/>
          </a:bodyPr>
          <a:lstStyle/>
          <a:p>
            <a:r>
              <a:rPr lang="en-US"/>
              <a:t>&lt; COVID-19 incubation and latent period&gt;</a:t>
            </a:r>
          </a:p>
        </p:txBody>
      </p:sp>
      <p:sp>
        <p:nvSpPr>
          <p:cNvPr id="5" name="TextBox 4">
            <a:extLst>
              <a:ext uri="{FF2B5EF4-FFF2-40B4-BE49-F238E27FC236}">
                <a16:creationId xmlns:a16="http://schemas.microsoft.com/office/drawing/2014/main" id="{4F414D51-B9E3-BDD4-AE00-E9DDCD3184A3}"/>
              </a:ext>
            </a:extLst>
          </p:cNvPr>
          <p:cNvSpPr txBox="1"/>
          <p:nvPr/>
        </p:nvSpPr>
        <p:spPr>
          <a:xfrm>
            <a:off x="624562" y="5092996"/>
            <a:ext cx="5204738" cy="1569660"/>
          </a:xfrm>
          <a:prstGeom prst="rect">
            <a:avLst/>
          </a:prstGeom>
          <a:noFill/>
        </p:spPr>
        <p:txBody>
          <a:bodyPr wrap="square">
            <a:spAutoFit/>
          </a:bodyPr>
          <a:lstStyle/>
          <a:p>
            <a:pPr marL="342900" indent="-342900">
              <a:buFont typeface="Arial" panose="020B0604020202020204" pitchFamily="34" charset="0"/>
              <a:buChar char="•"/>
            </a:pPr>
            <a:r>
              <a:rPr lang="en-US" sz="2400" dirty="0"/>
              <a:t>Estimating incubation &amp; latent period</a:t>
            </a:r>
          </a:p>
          <a:p>
            <a:pPr marL="800100" lvl="1" indent="-342900">
              <a:buFont typeface="Arial" panose="020B0604020202020204" pitchFamily="34" charset="0"/>
              <a:buChar char="•"/>
            </a:pPr>
            <a:r>
              <a:rPr lang="en-US" sz="2400" dirty="0"/>
              <a:t>Data source: contact tracing, lab testing results, clinical data, viral excretion</a:t>
            </a:r>
            <a:endParaRPr lang="en-US" sz="2800" dirty="0"/>
          </a:p>
        </p:txBody>
      </p:sp>
      <p:sp>
        <p:nvSpPr>
          <p:cNvPr id="7" name="TextBox 6">
            <a:extLst>
              <a:ext uri="{FF2B5EF4-FFF2-40B4-BE49-F238E27FC236}">
                <a16:creationId xmlns:a16="http://schemas.microsoft.com/office/drawing/2014/main" id="{B67C836A-440D-AAEC-D726-425039D68BD2}"/>
              </a:ext>
            </a:extLst>
          </p:cNvPr>
          <p:cNvSpPr txBox="1"/>
          <p:nvPr/>
        </p:nvSpPr>
        <p:spPr>
          <a:xfrm>
            <a:off x="10050410" y="5132077"/>
            <a:ext cx="1713418" cy="923330"/>
          </a:xfrm>
          <a:prstGeom prst="rect">
            <a:avLst/>
          </a:prstGeom>
          <a:noFill/>
        </p:spPr>
        <p:txBody>
          <a:bodyPr wrap="none" rtlCol="0">
            <a:spAutoFit/>
          </a:bodyPr>
          <a:lstStyle/>
          <a:p>
            <a:r>
              <a:rPr lang="en-US">
                <a:solidFill>
                  <a:srgbClr val="0070C0"/>
                </a:solidFill>
              </a:rPr>
              <a:t>Blue: incubation</a:t>
            </a:r>
          </a:p>
          <a:p>
            <a:r>
              <a:rPr lang="en-US">
                <a:solidFill>
                  <a:srgbClr val="FF0000"/>
                </a:solidFill>
              </a:rPr>
              <a:t>Red: latent</a:t>
            </a:r>
          </a:p>
          <a:p>
            <a:endParaRPr lang="en-US"/>
          </a:p>
        </p:txBody>
      </p:sp>
      <p:sp>
        <p:nvSpPr>
          <p:cNvPr id="9" name="Title 12">
            <a:extLst>
              <a:ext uri="{FF2B5EF4-FFF2-40B4-BE49-F238E27FC236}">
                <a16:creationId xmlns:a16="http://schemas.microsoft.com/office/drawing/2014/main" id="{1CBC64CB-538A-8020-5410-97BAD2857F41}"/>
              </a:ext>
            </a:extLst>
          </p:cNvPr>
          <p:cNvSpPr>
            <a:spLocks noGrp="1"/>
          </p:cNvSpPr>
          <p:nvPr>
            <p:ph type="title"/>
          </p:nvPr>
        </p:nvSpPr>
        <p:spPr>
          <a:xfrm>
            <a:off x="838200" y="365125"/>
            <a:ext cx="10515600" cy="1325563"/>
          </a:xfrm>
        </p:spPr>
        <p:txBody>
          <a:bodyPr/>
          <a:lstStyle/>
          <a:p>
            <a:r>
              <a:rPr lang="en-US"/>
              <a:t>Incubation and latent period</a:t>
            </a:r>
          </a:p>
        </p:txBody>
      </p:sp>
      <p:sp>
        <p:nvSpPr>
          <p:cNvPr id="2" name="TextBox 1">
            <a:extLst>
              <a:ext uri="{FF2B5EF4-FFF2-40B4-BE49-F238E27FC236}">
                <a16:creationId xmlns:a16="http://schemas.microsoft.com/office/drawing/2014/main" id="{6FABDF51-A96E-33D0-60D6-31658AB29BF4}"/>
              </a:ext>
            </a:extLst>
          </p:cNvPr>
          <p:cNvSpPr txBox="1"/>
          <p:nvPr/>
        </p:nvSpPr>
        <p:spPr>
          <a:xfrm>
            <a:off x="10459270" y="6488668"/>
            <a:ext cx="1415772" cy="338554"/>
          </a:xfrm>
          <a:prstGeom prst="rect">
            <a:avLst/>
          </a:prstGeom>
          <a:noFill/>
        </p:spPr>
        <p:txBody>
          <a:bodyPr wrap="none" rtlCol="0">
            <a:spAutoFit/>
          </a:bodyPr>
          <a:lstStyle/>
          <a:p>
            <a:r>
              <a:rPr lang="en-US" sz="1600"/>
              <a:t>Xin H 2022 CID</a:t>
            </a:r>
          </a:p>
        </p:txBody>
      </p:sp>
    </p:spTree>
    <p:extLst>
      <p:ext uri="{BB962C8B-B14F-4D97-AF65-F5344CB8AC3E}">
        <p14:creationId xmlns:p14="http://schemas.microsoft.com/office/powerpoint/2010/main" val="29040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DFB95-423C-8550-749D-49D23E6C45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E53D4-6840-2DFB-18D7-409058E1AC01}"/>
              </a:ext>
            </a:extLst>
          </p:cNvPr>
          <p:cNvSpPr>
            <a:spLocks noGrp="1"/>
          </p:cNvSpPr>
          <p:nvPr>
            <p:ph type="title"/>
          </p:nvPr>
        </p:nvSpPr>
        <p:spPr/>
        <p:txBody>
          <a:bodyPr/>
          <a:lstStyle/>
          <a:p>
            <a:r>
              <a:rPr lang="en-US">
                <a:ea typeface="Calibri Light"/>
                <a:cs typeface="Calibri Light"/>
              </a:rPr>
              <a:t>Adding latent period</a:t>
            </a:r>
            <a:endParaRPr lang="en-US"/>
          </a:p>
        </p:txBody>
      </p:sp>
      <p:cxnSp>
        <p:nvCxnSpPr>
          <p:cNvPr id="6" name="Straight Arrow Connector 5">
            <a:extLst>
              <a:ext uri="{FF2B5EF4-FFF2-40B4-BE49-F238E27FC236}">
                <a16:creationId xmlns:a16="http://schemas.microsoft.com/office/drawing/2014/main" id="{B9CE6966-9108-5B30-7FD9-C4F2C73D2E22}"/>
              </a:ext>
            </a:extLst>
          </p:cNvPr>
          <p:cNvCxnSpPr/>
          <p:nvPr/>
        </p:nvCxnSpPr>
        <p:spPr>
          <a:xfrm>
            <a:off x="229111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7891DBE-32D6-1310-D0C2-F90E642A27CA}"/>
              </a:ext>
            </a:extLst>
          </p:cNvPr>
          <p:cNvSpPr txBox="1"/>
          <p:nvPr/>
        </p:nvSpPr>
        <p:spPr>
          <a:xfrm>
            <a:off x="2552318" y="1635089"/>
            <a:ext cx="1217719"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84FBDB8C-F3F8-9CF2-5512-37AB0FC2AA93}"/>
              </a:ext>
            </a:extLst>
          </p:cNvPr>
          <p:cNvSpPr txBox="1"/>
          <p:nvPr/>
        </p:nvSpPr>
        <p:spPr>
          <a:xfrm>
            <a:off x="1016106" y="1681255"/>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2" name="TextBox 11">
            <a:extLst>
              <a:ext uri="{FF2B5EF4-FFF2-40B4-BE49-F238E27FC236}">
                <a16:creationId xmlns:a16="http://schemas.microsoft.com/office/drawing/2014/main" id="{0EEB22DC-EA19-B257-AA27-F4C09FF5F01F}"/>
              </a:ext>
            </a:extLst>
          </p:cNvPr>
          <p:cNvSpPr txBox="1"/>
          <p:nvPr/>
        </p:nvSpPr>
        <p:spPr>
          <a:xfrm>
            <a:off x="6984346" y="1681254"/>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4" name="Straight Arrow Connector 13">
            <a:extLst>
              <a:ext uri="{FF2B5EF4-FFF2-40B4-BE49-F238E27FC236}">
                <a16:creationId xmlns:a16="http://schemas.microsoft.com/office/drawing/2014/main" id="{032519DF-B2E7-631C-10A8-6D6152BEED27}"/>
              </a:ext>
            </a:extLst>
          </p:cNvPr>
          <p:cNvCxnSpPr/>
          <p:nvPr/>
        </p:nvCxnSpPr>
        <p:spPr>
          <a:xfrm>
            <a:off x="825935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65E86B2-02A5-EE71-93EA-4BBC94287AB7}"/>
              </a:ext>
            </a:extLst>
          </p:cNvPr>
          <p:cNvSpPr txBox="1"/>
          <p:nvPr/>
        </p:nvSpPr>
        <p:spPr>
          <a:xfrm>
            <a:off x="9944341" y="1681254"/>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8" name="TextBox 17">
            <a:extLst>
              <a:ext uri="{FF2B5EF4-FFF2-40B4-BE49-F238E27FC236}">
                <a16:creationId xmlns:a16="http://schemas.microsoft.com/office/drawing/2014/main" id="{E74DC0A4-FF62-419F-536D-B585C122F37A}"/>
              </a:ext>
            </a:extLst>
          </p:cNvPr>
          <p:cNvSpPr txBox="1"/>
          <p:nvPr/>
        </p:nvSpPr>
        <p:spPr>
          <a:xfrm>
            <a:off x="8900905" y="1567247"/>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20" name="Straight Arrow Connector 19">
            <a:extLst>
              <a:ext uri="{FF2B5EF4-FFF2-40B4-BE49-F238E27FC236}">
                <a16:creationId xmlns:a16="http://schemas.microsoft.com/office/drawing/2014/main" id="{9B570B62-20BB-B31D-A5AA-F4F7D47C11ED}"/>
              </a:ext>
            </a:extLst>
          </p:cNvPr>
          <p:cNvCxnSpPr>
            <a:cxnSpLocks/>
          </p:cNvCxnSpPr>
          <p:nvPr/>
        </p:nvCxnSpPr>
        <p:spPr>
          <a:xfrm>
            <a:off x="321533" y="2250807"/>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017A53-B2FA-858C-8F18-2D4DECA43916}"/>
                  </a:ext>
                </a:extLst>
              </p:cNvPr>
              <p:cNvSpPr txBox="1"/>
              <p:nvPr/>
            </p:nvSpPr>
            <p:spPr>
              <a:xfrm>
                <a:off x="609293"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F293A268-6159-946C-27B5-B82696465CB2}"/>
                  </a:ext>
                </a:extLst>
              </p:cNvPr>
              <p:cNvSpPr txBox="1">
                <a:spLocks noRot="1" noChangeAspect="1" noMove="1" noResize="1" noEditPoints="1" noAdjustHandles="1" noChangeArrowheads="1" noChangeShapeType="1" noTextEdit="1"/>
              </p:cNvSpPr>
              <p:nvPr/>
            </p:nvSpPr>
            <p:spPr>
              <a:xfrm>
                <a:off x="609293" y="2635527"/>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91432C0-3CA4-049E-5AD6-8A77018F8045}"/>
                  </a:ext>
                </a:extLst>
              </p:cNvPr>
              <p:cNvSpPr txBox="1"/>
              <p:nvPr/>
            </p:nvSpPr>
            <p:spPr>
              <a:xfrm>
                <a:off x="6636318" y="264035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336E2C1D-A808-3A5F-B993-4D6E549BC1F3}"/>
                  </a:ext>
                </a:extLst>
              </p:cNvPr>
              <p:cNvSpPr txBox="1">
                <a:spLocks noRot="1" noChangeAspect="1" noMove="1" noResize="1" noEditPoints="1" noAdjustHandles="1" noChangeArrowheads="1" noChangeShapeType="1" noTextEdit="1"/>
              </p:cNvSpPr>
              <p:nvPr/>
            </p:nvSpPr>
            <p:spPr>
              <a:xfrm>
                <a:off x="6636318" y="2640353"/>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7CDED7D-58AA-80D3-6AA5-BDE3DC563BFE}"/>
                  </a:ext>
                </a:extLst>
              </p:cNvPr>
              <p:cNvSpPr txBox="1"/>
              <p:nvPr/>
            </p:nvSpPr>
            <p:spPr>
              <a:xfrm>
                <a:off x="9522578"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0125AA67-9D5A-C300-726A-32766245E757}"/>
                  </a:ext>
                </a:extLst>
              </p:cNvPr>
              <p:cNvSpPr txBox="1">
                <a:spLocks noRot="1" noChangeAspect="1" noMove="1" noResize="1" noEditPoints="1" noAdjustHandles="1" noChangeArrowheads="1" noChangeShapeType="1" noTextEdit="1"/>
              </p:cNvSpPr>
              <p:nvPr/>
            </p:nvSpPr>
            <p:spPr>
              <a:xfrm>
                <a:off x="9522578" y="2635527"/>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19F3894-820B-EB05-C9D3-FA7FE6A52D46}"/>
                  </a:ext>
                </a:extLst>
              </p:cNvPr>
              <p:cNvSpPr txBox="1"/>
              <p:nvPr/>
            </p:nvSpPr>
            <p:spPr>
              <a:xfrm>
                <a:off x="-36089" y="2246366"/>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28" name="TextBox 27">
                <a:extLst>
                  <a:ext uri="{FF2B5EF4-FFF2-40B4-BE49-F238E27FC236}">
                    <a16:creationId xmlns:a16="http://schemas.microsoft.com/office/drawing/2014/main" id="{747F33F9-DE21-5CFA-4D66-C60B48D3EFD4}"/>
                  </a:ext>
                </a:extLst>
              </p:cNvPr>
              <p:cNvSpPr txBox="1">
                <a:spLocks noRot="1" noChangeAspect="1" noMove="1" noResize="1" noEditPoints="1" noAdjustHandles="1" noChangeArrowheads="1" noChangeShapeType="1" noTextEdit="1"/>
              </p:cNvSpPr>
              <p:nvPr/>
            </p:nvSpPr>
            <p:spPr>
              <a:xfrm>
                <a:off x="-36089" y="2246366"/>
                <a:ext cx="1452282" cy="523220"/>
              </a:xfrm>
              <a:prstGeom prst="rect">
                <a:avLst/>
              </a:prstGeom>
              <a:blipFill>
                <a:blip r:embed="rId6"/>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BFF8A71D-CBC9-EC80-931F-606BC717ACD1}"/>
              </a:ext>
            </a:extLst>
          </p:cNvPr>
          <p:cNvCxnSpPr>
            <a:cxnSpLocks/>
          </p:cNvCxnSpPr>
          <p:nvPr/>
        </p:nvCxnSpPr>
        <p:spPr>
          <a:xfrm>
            <a:off x="1628266"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F7559F-D0A1-76FD-94FB-BE60B836D2D8}"/>
              </a:ext>
            </a:extLst>
          </p:cNvPr>
          <p:cNvCxnSpPr>
            <a:cxnSpLocks/>
          </p:cNvCxnSpPr>
          <p:nvPr/>
        </p:nvCxnSpPr>
        <p:spPr>
          <a:xfrm>
            <a:off x="7609229"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573ACBE-00DC-52F9-AFB9-32F0A5E04206}"/>
              </a:ext>
            </a:extLst>
          </p:cNvPr>
          <p:cNvCxnSpPr>
            <a:cxnSpLocks/>
          </p:cNvCxnSpPr>
          <p:nvPr/>
        </p:nvCxnSpPr>
        <p:spPr>
          <a:xfrm>
            <a:off x="10561750"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34B2A71-C5FF-1251-06EE-EC663D95DA7E}"/>
                  </a:ext>
                </a:extLst>
              </p:cNvPr>
              <p:cNvSpPr txBox="1"/>
              <p:nvPr/>
            </p:nvSpPr>
            <p:spPr>
              <a:xfrm>
                <a:off x="5274957" y="1656213"/>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rgbClr val="FF0000"/>
                          </a:solidFill>
                          <a:latin typeface="Cambria Math" panose="02040503050406030204" pitchFamily="18" charset="0"/>
                          <a:ea typeface="Cambria Math" panose="02040503050406030204" pitchFamily="18" charset="0"/>
                        </a:rPr>
                        <m:t>𝜎</m:t>
                      </m:r>
                    </m:oMath>
                  </m:oMathPara>
                </a14:m>
                <a:endParaRPr lang="en-US" sz="3200">
                  <a:solidFill>
                    <a:srgbClr val="FF0000"/>
                  </a:solidFill>
                </a:endParaRPr>
              </a:p>
            </p:txBody>
          </p:sp>
        </mc:Choice>
        <mc:Fallback xmlns="">
          <p:sp>
            <p:nvSpPr>
              <p:cNvPr id="11" name="TextBox 10">
                <a:extLst>
                  <a:ext uri="{FF2B5EF4-FFF2-40B4-BE49-F238E27FC236}">
                    <a16:creationId xmlns:a16="http://schemas.microsoft.com/office/drawing/2014/main" id="{FF4E0F65-23AD-C6AE-8959-16D5726900F5}"/>
                  </a:ext>
                </a:extLst>
              </p:cNvPr>
              <p:cNvSpPr txBox="1">
                <a:spLocks noRot="1" noChangeAspect="1" noMove="1" noResize="1" noEditPoints="1" noAdjustHandles="1" noChangeArrowheads="1" noChangeShapeType="1" noTextEdit="1"/>
              </p:cNvSpPr>
              <p:nvPr/>
            </p:nvSpPr>
            <p:spPr>
              <a:xfrm>
                <a:off x="5274957" y="1656213"/>
                <a:ext cx="1452282"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98336DF-F101-56C1-0B4D-D2458B7FD88C}"/>
                  </a:ext>
                </a:extLst>
              </p:cNvPr>
              <p:cNvSpPr txBox="1"/>
              <p:nvPr/>
            </p:nvSpPr>
            <p:spPr>
              <a:xfrm>
                <a:off x="609293" y="3592300"/>
                <a:ext cx="8469177" cy="1140120"/>
              </a:xfrm>
              <a:prstGeom prst="rect">
                <a:avLst/>
              </a:prstGeom>
              <a:noFill/>
            </p:spPr>
            <p:txBody>
              <a:bodyPr wrap="square" lIns="0" tIns="0" rIns="0" bIns="0" rtlCol="0">
                <a:spAutoFit/>
              </a:bodyPr>
              <a:lstStyle/>
              <a:p>
                <a14:m>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𝑑𝑆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𝑏</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𝑆</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m:t>
                    </m:r>
                    <m:r>
                      <a:rPr lang="en-US" sz="3000" b="0" i="1" smtClean="0">
                        <a:latin typeface="Cambria Math" panose="02040503050406030204" pitchFamily="18" charset="0"/>
                        <a:ea typeface="Cambria Math" charset="0"/>
                        <a:cs typeface="Cambria Math" charset="0"/>
                      </a:rPr>
                      <m:t>𝑅</m:t>
                    </m:r>
                    <m:r>
                      <a:rPr lang="en-US" sz="3000" b="0" i="1" smtClean="0">
                        <a:latin typeface="Cambria Math" panose="02040503050406030204" pitchFamily="18" charset="0"/>
                        <a:ea typeface="Cambria Math" charset="0"/>
                        <a:cs typeface="Cambria Math" charset="0"/>
                      </a:rPr>
                      <m:t>)</m:t>
                    </m:r>
                  </m:oMath>
                </a14:m>
                <a:r>
                  <a:rPr lang="en-US" sz="3000"/>
                  <a:t> </a:t>
                </a:r>
                <a:endParaRPr lang="en-US" sz="3000">
                  <a:solidFill>
                    <a:srgbClr val="FF0000"/>
                  </a:solidFill>
                </a:endParaRPr>
              </a:p>
              <a:p>
                <a:r>
                  <a:rPr lang="en-US" sz="3000"/>
                  <a:t> </a:t>
                </a:r>
              </a:p>
            </p:txBody>
          </p:sp>
        </mc:Choice>
        <mc:Fallback xmlns="">
          <p:sp>
            <p:nvSpPr>
              <p:cNvPr id="4" name="TextBox 3">
                <a:extLst>
                  <a:ext uri="{FF2B5EF4-FFF2-40B4-BE49-F238E27FC236}">
                    <a16:creationId xmlns:a16="http://schemas.microsoft.com/office/drawing/2014/main" id="{AA5319E0-FC40-4401-EFBB-EBBA86594078}"/>
                  </a:ext>
                </a:extLst>
              </p:cNvPr>
              <p:cNvSpPr txBox="1">
                <a:spLocks noRot="1" noChangeAspect="1" noMove="1" noResize="1" noEditPoints="1" noAdjustHandles="1" noChangeArrowheads="1" noChangeShapeType="1" noTextEdit="1"/>
              </p:cNvSpPr>
              <p:nvPr/>
            </p:nvSpPr>
            <p:spPr>
              <a:xfrm>
                <a:off x="609293" y="3592300"/>
                <a:ext cx="8469177" cy="1140120"/>
              </a:xfrm>
              <a:prstGeom prst="rect">
                <a:avLst/>
              </a:prstGeom>
              <a:blipFill>
                <a:blip r:embed="rId8"/>
                <a:stretch>
                  <a:fillRect l="-11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FAEC1FD-E71F-32A1-DA72-18D98CB72C49}"/>
                  </a:ext>
                </a:extLst>
              </p:cNvPr>
              <p:cNvSpPr txBox="1"/>
              <p:nvPr/>
            </p:nvSpPr>
            <p:spPr>
              <a:xfrm>
                <a:off x="609293" y="5185062"/>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oMath>
                </a14:m>
                <a:r>
                  <a:rPr lang="en-US" sz="3000">
                    <a:solidFill>
                      <a:srgbClr val="FF0000"/>
                    </a:solidFill>
                    <a:latin typeface="Cambria Math" charset="0"/>
                    <a:ea typeface="Cambria Math" charset="0"/>
                    <a:cs typeface="Cambria Math" charset="0"/>
                  </a:rPr>
                  <a:t> </a:t>
                </a:r>
                <a14:m>
                  <m:oMath xmlns:m="http://schemas.openxmlformats.org/officeDocument/2006/math">
                    <m:r>
                      <m:rPr>
                        <m:sty m:val="p"/>
                      </m:rPr>
                      <a:rPr lang="el-GR" sz="3000" b="0" i="1" smtClean="0">
                        <a:solidFill>
                          <a:srgbClr val="FF0000"/>
                        </a:solidFill>
                        <a:latin typeface="Cambria Math" panose="02040503050406030204" pitchFamily="18" charset="0"/>
                        <a:ea typeface="Cambria Math" panose="02040503050406030204" pitchFamily="18" charset="0"/>
                        <a:cs typeface="Cambria Math" charset="0"/>
                      </a:rPr>
                      <m:t>σ</m:t>
                    </m:r>
                    <m:r>
                      <a:rPr lang="en-US" sz="3000" b="0" i="1" smtClean="0">
                        <a:latin typeface="Cambria Math" panose="02040503050406030204" pitchFamily="18" charset="0"/>
                        <a:ea typeface="Cambria Math" charset="0"/>
                        <a:cs typeface="Cambria Math" charset="0"/>
                      </a:rPr>
                      <m:t>𝐸</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r>
                      <a:rPr lang="en-US" sz="3000" b="0" i="1" smtClean="0">
                        <a:latin typeface="Cambria Math" panose="02040503050406030204" pitchFamily="18" charset="0"/>
                        <a:ea typeface="Cambria Math" charset="0"/>
                        <a:cs typeface="Cambria Math" charset="0"/>
                      </a:rPr>
                      <m:t>−</m:t>
                    </m:r>
                    <m:r>
                      <a:rPr lang="en-US" sz="3000" i="1">
                        <a:latin typeface="Cambria Math" charset="0"/>
                        <a:ea typeface="Cambria Math" charset="0"/>
                        <a:cs typeface="Cambria Math" charset="0"/>
                      </a:rPr>
                      <m:t>𝛾</m:t>
                    </m:r>
                    <m:r>
                      <a:rPr lang="en-US" sz="3000" i="1">
                        <a:latin typeface="Cambria Math" charset="0"/>
                        <a:ea typeface="Cambria Math" charset="0"/>
                        <a:cs typeface="Cambria Math" charset="0"/>
                      </a:rPr>
                      <m:t>𝐼</m:t>
                    </m:r>
                  </m:oMath>
                </a14:m>
                <a:endParaRPr lang="en-US" sz="3000">
                  <a:latin typeface="Cambria Math" charset="0"/>
                  <a:ea typeface="Cambria Math" charset="0"/>
                  <a:cs typeface="Cambria Math" charset="0"/>
                </a:endParaRPr>
              </a:p>
            </p:txBody>
          </p:sp>
        </mc:Choice>
        <mc:Fallback xmlns="">
          <p:sp>
            <p:nvSpPr>
              <p:cNvPr id="5" name="TextBox 4">
                <a:extLst>
                  <a:ext uri="{FF2B5EF4-FFF2-40B4-BE49-F238E27FC236}">
                    <a16:creationId xmlns:a16="http://schemas.microsoft.com/office/drawing/2014/main" id="{C246CB90-70AC-2A9C-97B4-E8E1769AD831}"/>
                  </a:ext>
                </a:extLst>
              </p:cNvPr>
              <p:cNvSpPr txBox="1">
                <a:spLocks noRot="1" noChangeAspect="1" noMove="1" noResize="1" noEditPoints="1" noAdjustHandles="1" noChangeArrowheads="1" noChangeShapeType="1" noTextEdit="1"/>
              </p:cNvSpPr>
              <p:nvPr/>
            </p:nvSpPr>
            <p:spPr>
              <a:xfrm>
                <a:off x="609293" y="5185062"/>
                <a:ext cx="4626883" cy="720967"/>
              </a:xfrm>
              <a:prstGeom prst="rect">
                <a:avLst/>
              </a:prstGeom>
              <a:blipFill>
                <a:blip r:embed="rId9"/>
                <a:stretch>
                  <a:fillRect l="-2466"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1965B3A-FEEC-BC19-FC42-DC05B8D58731}"/>
                  </a:ext>
                </a:extLst>
              </p:cNvPr>
              <p:cNvSpPr txBox="1"/>
              <p:nvPr/>
            </p:nvSpPr>
            <p:spPr>
              <a:xfrm>
                <a:off x="532679" y="6017953"/>
                <a:ext cx="4780113" cy="757323"/>
              </a:xfrm>
              <a:prstGeom prst="rect">
                <a:avLst/>
              </a:prstGeom>
              <a:noFill/>
            </p:spPr>
            <p:txBody>
              <a:bodyPr wrap="square">
                <a:spAutoFit/>
              </a:bodyPr>
              <a:lstStyle/>
              <a:p>
                <a14:m>
                  <m:oMath xmlns:m="http://schemas.openxmlformats.org/officeDocument/2006/math">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𝑑</m:t>
                        </m:r>
                        <m:r>
                          <a:rPr lang="en-US" sz="3000" b="0" i="1" smtClean="0">
                            <a:latin typeface="Cambria Math" panose="02040503050406030204" pitchFamily="18" charset="0"/>
                            <a:ea typeface="Cambria Math" charset="0"/>
                            <a:cs typeface="Cambria Math" charset="0"/>
                          </a:rPr>
                          <m:t>𝑅</m:t>
                        </m:r>
                      </m:num>
                      <m:den>
                        <m:r>
                          <a:rPr lang="en-US" sz="3000" b="0" i="1" smtClean="0">
                            <a:latin typeface="Cambria Math" charset="0"/>
                            <a:ea typeface="Cambria Math" charset="0"/>
                            <a:cs typeface="Cambria Math" charset="0"/>
                          </a:rPr>
                          <m:t>𝑑𝑡</m:t>
                        </m:r>
                      </m:den>
                    </m:f>
                  </m:oMath>
                </a14:m>
                <a:r>
                  <a:rPr lang="en-US" sz="3000"/>
                  <a:t> </a:t>
                </a:r>
                <a14:m>
                  <m:oMath xmlns:m="http://schemas.openxmlformats.org/officeDocument/2006/math">
                    <m:r>
                      <a:rPr lang="en-US" sz="3000" i="1">
                        <a:latin typeface="Cambria Math" panose="02040503050406030204" pitchFamily="18" charset="0"/>
                        <a:ea typeface="Cambria Math" charset="0"/>
                        <a:cs typeface="Cambria Math" charset="0"/>
                      </a:rPr>
                      <m:t>=</m:t>
                    </m:r>
                    <m:r>
                      <a:rPr lang="en-US" sz="3000" i="1">
                        <a:latin typeface="Cambria Math" charset="0"/>
                        <a:ea typeface="Cambria Math" charset="0"/>
                        <a:cs typeface="Cambria Math" charset="0"/>
                      </a:rPr>
                      <m:t>𝛾</m:t>
                    </m:r>
                    <m:r>
                      <a:rPr lang="en-US" sz="3000" i="1">
                        <a:latin typeface="Cambria Math" charset="0"/>
                        <a:ea typeface="Cambria Math" charset="0"/>
                        <a:cs typeface="Cambria Math" charset="0"/>
                      </a:rPr>
                      <m:t>𝐼</m:t>
                    </m:r>
                    <m:r>
                      <a:rPr lang="en-US" sz="3000" i="1">
                        <a:latin typeface="Cambria Math" panose="02040503050406030204" pitchFamily="18" charset="0"/>
                        <a:ea typeface="Cambria Math" charset="0"/>
                        <a:cs typeface="Cambria Math" charset="0"/>
                      </a:rPr>
                      <m:t> −</m:t>
                    </m:r>
                    <m:r>
                      <a:rPr lang="en-US" sz="3000" i="1">
                        <a:latin typeface="Cambria Math" panose="02040503050406030204" pitchFamily="18" charset="0"/>
                        <a:ea typeface="Cambria Math" charset="0"/>
                        <a:cs typeface="Cambria Math" charset="0"/>
                      </a:rPr>
                      <m:t>𝑑𝑅</m:t>
                    </m:r>
                  </m:oMath>
                </a14:m>
                <a:endParaRPr lang="en-US" sz="3000"/>
              </a:p>
            </p:txBody>
          </p:sp>
        </mc:Choice>
        <mc:Fallback xmlns="">
          <p:sp>
            <p:nvSpPr>
              <p:cNvPr id="15" name="TextBox 14">
                <a:extLst>
                  <a:ext uri="{FF2B5EF4-FFF2-40B4-BE49-F238E27FC236}">
                    <a16:creationId xmlns:a16="http://schemas.microsoft.com/office/drawing/2014/main" id="{329B093F-0880-4F3C-D346-7B0A045AA9C1}"/>
                  </a:ext>
                </a:extLst>
              </p:cNvPr>
              <p:cNvSpPr txBox="1">
                <a:spLocks noRot="1" noChangeAspect="1" noMove="1" noResize="1" noEditPoints="1" noAdjustHandles="1" noChangeArrowheads="1" noChangeShapeType="1" noTextEdit="1"/>
              </p:cNvSpPr>
              <p:nvPr/>
            </p:nvSpPr>
            <p:spPr>
              <a:xfrm>
                <a:off x="532679" y="6017953"/>
                <a:ext cx="4780113" cy="757323"/>
              </a:xfrm>
              <a:prstGeom prst="rect">
                <a:avLst/>
              </a:prstGeom>
              <a:blipFill>
                <a:blip r:embed="rId10"/>
                <a:stretch>
                  <a:fillRect b="-655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28CEC12-3AB9-6BD5-01E0-9BD496A4A16A}"/>
              </a:ext>
            </a:extLst>
          </p:cNvPr>
          <p:cNvSpPr txBox="1"/>
          <p:nvPr/>
        </p:nvSpPr>
        <p:spPr>
          <a:xfrm>
            <a:off x="3976101" y="1681254"/>
            <a:ext cx="1275008" cy="101566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6000"/>
              <a:t>E</a:t>
            </a:r>
          </a:p>
        </p:txBody>
      </p:sp>
      <p:cxnSp>
        <p:nvCxnSpPr>
          <p:cNvPr id="17" name="Straight Arrow Connector 16">
            <a:extLst>
              <a:ext uri="{FF2B5EF4-FFF2-40B4-BE49-F238E27FC236}">
                <a16:creationId xmlns:a16="http://schemas.microsoft.com/office/drawing/2014/main" id="{01A6DE7D-BAC7-FECB-F269-30706EE52DBE}"/>
              </a:ext>
            </a:extLst>
          </p:cNvPr>
          <p:cNvCxnSpPr/>
          <p:nvPr/>
        </p:nvCxnSpPr>
        <p:spPr>
          <a:xfrm>
            <a:off x="5261705" y="223081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0947DC6-3DA5-1D51-4CE4-499A810017C0}"/>
                  </a:ext>
                </a:extLst>
              </p:cNvPr>
              <p:cNvSpPr txBox="1"/>
              <p:nvPr/>
            </p:nvSpPr>
            <p:spPr>
              <a:xfrm>
                <a:off x="593710" y="4389047"/>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m:t>
                        </m:r>
                        <m:r>
                          <a:rPr lang="en-US" sz="3200" b="0" i="1" smtClean="0">
                            <a:latin typeface="Cambria Math" panose="02040503050406030204" pitchFamily="18" charset="0"/>
                            <a:ea typeface="Cambria Math" charset="0"/>
                            <a:cs typeface="Cambria Math" charset="0"/>
                          </a:rPr>
                          <m:t>𝐸</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solidFill>
                      <a:srgbClr val="FF0000"/>
                    </a:solidFill>
                    <a:latin typeface="Cambria Math" charset="0"/>
                    <a:ea typeface="Cambria Math" charset="0"/>
                    <a:cs typeface="Cambria Math" charset="0"/>
                  </a:rPr>
                  <a:t> </a:t>
                </a:r>
                <a14:m>
                  <m:oMath xmlns:m="http://schemas.openxmlformats.org/officeDocument/2006/math">
                    <m:r>
                      <m:rPr>
                        <m:sty m:val="p"/>
                      </m:rPr>
                      <a:rPr lang="el-GR" sz="3000" b="0" i="1" smtClean="0">
                        <a:solidFill>
                          <a:srgbClr val="FF0000"/>
                        </a:solidFill>
                        <a:latin typeface="Cambria Math" panose="02040503050406030204" pitchFamily="18" charset="0"/>
                        <a:ea typeface="Cambria Math" panose="02040503050406030204" pitchFamily="18" charset="0"/>
                        <a:cs typeface="Cambria Math" charset="0"/>
                      </a:rPr>
                      <m:t>σ</m:t>
                    </m:r>
                    <m:r>
                      <a:rPr lang="en-US" sz="3000" b="0" i="1" smtClean="0">
                        <a:solidFill>
                          <a:schemeClr val="tx1"/>
                        </a:solidFill>
                        <a:latin typeface="Cambria Math" panose="02040503050406030204" pitchFamily="18" charset="0"/>
                        <a:ea typeface="Cambria Math" panose="02040503050406030204" pitchFamily="18" charset="0"/>
                        <a:cs typeface="Cambria Math" charset="0"/>
                      </a:rPr>
                      <m:t>𝐸</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𝑑𝐸</m:t>
                    </m:r>
                  </m:oMath>
                </a14:m>
                <a:endParaRPr lang="en-US" sz="3000">
                  <a:latin typeface="Cambria Math" charset="0"/>
                  <a:ea typeface="Cambria Math" charset="0"/>
                  <a:cs typeface="Cambria Math" charset="0"/>
                </a:endParaRPr>
              </a:p>
            </p:txBody>
          </p:sp>
        </mc:Choice>
        <mc:Fallback xmlns="">
          <p:sp>
            <p:nvSpPr>
              <p:cNvPr id="21" name="TextBox 20">
                <a:extLst>
                  <a:ext uri="{FF2B5EF4-FFF2-40B4-BE49-F238E27FC236}">
                    <a16:creationId xmlns:a16="http://schemas.microsoft.com/office/drawing/2014/main" id="{FDAE4524-32F0-BF56-267E-052CAD5666BA}"/>
                  </a:ext>
                </a:extLst>
              </p:cNvPr>
              <p:cNvSpPr txBox="1">
                <a:spLocks noRot="1" noChangeAspect="1" noMove="1" noResize="1" noEditPoints="1" noAdjustHandles="1" noChangeArrowheads="1" noChangeShapeType="1" noTextEdit="1"/>
              </p:cNvSpPr>
              <p:nvPr/>
            </p:nvSpPr>
            <p:spPr>
              <a:xfrm>
                <a:off x="593710" y="4389047"/>
                <a:ext cx="4626883" cy="720967"/>
              </a:xfrm>
              <a:prstGeom prst="rect">
                <a:avLst/>
              </a:prstGeom>
              <a:blipFill>
                <a:blip r:embed="rId11"/>
                <a:stretch>
                  <a:fillRect l="-2192" t="-1724" b="-120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72D4B2F-467A-BD32-4DB4-D19A69D3B2D5}"/>
                  </a:ext>
                </a:extLst>
              </p:cNvPr>
              <p:cNvSpPr txBox="1"/>
              <p:nvPr/>
            </p:nvSpPr>
            <p:spPr>
              <a:xfrm>
                <a:off x="3597787" y="263869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3" name="TextBox 22">
                <a:extLst>
                  <a:ext uri="{FF2B5EF4-FFF2-40B4-BE49-F238E27FC236}">
                    <a16:creationId xmlns:a16="http://schemas.microsoft.com/office/drawing/2014/main" id="{85008053-2C75-FCB3-06B6-AFD06B9A27E0}"/>
                  </a:ext>
                </a:extLst>
              </p:cNvPr>
              <p:cNvSpPr txBox="1">
                <a:spLocks noRot="1" noChangeAspect="1" noMove="1" noResize="1" noEditPoints="1" noAdjustHandles="1" noChangeArrowheads="1" noChangeShapeType="1" noTextEdit="1"/>
              </p:cNvSpPr>
              <p:nvPr/>
            </p:nvSpPr>
            <p:spPr>
              <a:xfrm>
                <a:off x="3597787" y="2638697"/>
                <a:ext cx="1452282" cy="523220"/>
              </a:xfrm>
              <a:prstGeom prst="rect">
                <a:avLst/>
              </a:prstGeom>
              <a:blipFill>
                <a:blip r:embed="rId12"/>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51DAF612-1908-B080-B026-7E0645EACEAF}"/>
              </a:ext>
            </a:extLst>
          </p:cNvPr>
          <p:cNvCxnSpPr>
            <a:cxnSpLocks/>
          </p:cNvCxnSpPr>
          <p:nvPr/>
        </p:nvCxnSpPr>
        <p:spPr>
          <a:xfrm>
            <a:off x="4570698" y="2695261"/>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F836AF-DEBD-89B2-8D34-210124361DB9}"/>
                  </a:ext>
                </a:extLst>
              </p:cNvPr>
              <p:cNvSpPr txBox="1"/>
              <p:nvPr/>
            </p:nvSpPr>
            <p:spPr>
              <a:xfrm>
                <a:off x="7305440" y="3713362"/>
                <a:ext cx="6120580" cy="523220"/>
              </a:xfrm>
              <a:prstGeom prst="rect">
                <a:avLst/>
              </a:prstGeom>
              <a:noFill/>
            </p:spPr>
            <p:txBody>
              <a:bodyPr wrap="square">
                <a:spAutoFit/>
              </a:bodyPr>
              <a:lstStyle/>
              <a:p>
                <a:pPr marL="457200" indent="-457200">
                  <a:buFont typeface="Arial" panose="020B0604020202020204" pitchFamily="34" charset="0"/>
                  <a:buChar char="•"/>
                </a:pPr>
                <a14:m>
                  <m:oMath xmlns:m="http://schemas.openxmlformats.org/officeDocument/2006/math">
                    <m:r>
                      <m:rPr>
                        <m:sty m:val="p"/>
                      </m:rPr>
                      <a:rPr lang="el-GR" sz="2800" b="0" i="1" smtClean="0">
                        <a:solidFill>
                          <a:schemeClr val="tx1"/>
                        </a:solidFill>
                        <a:latin typeface="Cambria Math" panose="02040503050406030204" pitchFamily="18" charset="0"/>
                        <a:ea typeface="Cambria Math" panose="02040503050406030204" pitchFamily="18" charset="0"/>
                        <a:cs typeface="Cambria Math" charset="0"/>
                      </a:rPr>
                      <m:t>σ</m:t>
                    </m:r>
                  </m:oMath>
                </a14:m>
                <a:r>
                  <a:rPr lang="en-US" sz="2800">
                    <a:solidFill>
                      <a:schemeClr val="tx1"/>
                    </a:solidFill>
                  </a:rPr>
                  <a:t> = 1/latent period</a:t>
                </a:r>
              </a:p>
            </p:txBody>
          </p:sp>
        </mc:Choice>
        <mc:Fallback xmlns="">
          <p:sp>
            <p:nvSpPr>
              <p:cNvPr id="13" name="TextBox 12">
                <a:extLst>
                  <a:ext uri="{FF2B5EF4-FFF2-40B4-BE49-F238E27FC236}">
                    <a16:creationId xmlns:a16="http://schemas.microsoft.com/office/drawing/2014/main" id="{4BD17AC0-9E9A-0BAF-E0F6-145BB80A66E8}"/>
                  </a:ext>
                </a:extLst>
              </p:cNvPr>
              <p:cNvSpPr txBox="1">
                <a:spLocks noRot="1" noChangeAspect="1" noMove="1" noResize="1" noEditPoints="1" noAdjustHandles="1" noChangeArrowheads="1" noChangeShapeType="1" noTextEdit="1"/>
              </p:cNvSpPr>
              <p:nvPr/>
            </p:nvSpPr>
            <p:spPr>
              <a:xfrm>
                <a:off x="7305440" y="3713362"/>
                <a:ext cx="6120580" cy="523220"/>
              </a:xfrm>
              <a:prstGeom prst="rect">
                <a:avLst/>
              </a:prstGeom>
              <a:blipFill>
                <a:blip r:embed="rId13"/>
                <a:stretch>
                  <a:fillRect l="-1867"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4132070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9F393-499D-E060-8024-4F98F82953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72383-4BB3-A369-E95B-086A31AE4023}"/>
              </a:ext>
            </a:extLst>
          </p:cNvPr>
          <p:cNvSpPr>
            <a:spLocks noGrp="1"/>
          </p:cNvSpPr>
          <p:nvPr>
            <p:ph type="title"/>
          </p:nvPr>
        </p:nvSpPr>
        <p:spPr/>
        <p:txBody>
          <a:bodyPr/>
          <a:lstStyle/>
          <a:p>
            <a:r>
              <a:rPr lang="en-US">
                <a:ea typeface="Calibri Light"/>
                <a:cs typeface="Calibri Light"/>
              </a:rPr>
              <a:t>Calculating R0 in SEIR model</a:t>
            </a:r>
            <a:endParaRPr lang="en-US"/>
          </a:p>
        </p:txBody>
      </p:sp>
      <p:cxnSp>
        <p:nvCxnSpPr>
          <p:cNvPr id="6" name="Straight Arrow Connector 5">
            <a:extLst>
              <a:ext uri="{FF2B5EF4-FFF2-40B4-BE49-F238E27FC236}">
                <a16:creationId xmlns:a16="http://schemas.microsoft.com/office/drawing/2014/main" id="{99FE2F3C-4828-1EDC-DE53-5B85436C7338}"/>
              </a:ext>
            </a:extLst>
          </p:cNvPr>
          <p:cNvCxnSpPr/>
          <p:nvPr/>
        </p:nvCxnSpPr>
        <p:spPr>
          <a:xfrm>
            <a:off x="229111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A01D495-6686-2984-D0AC-95EAA8C2BE30}"/>
              </a:ext>
            </a:extLst>
          </p:cNvPr>
          <p:cNvSpPr txBox="1"/>
          <p:nvPr/>
        </p:nvSpPr>
        <p:spPr>
          <a:xfrm>
            <a:off x="2639142" y="1635089"/>
            <a:ext cx="1130895"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1C57B323-43AC-A315-A9EA-1CAFCBF30D05}"/>
              </a:ext>
            </a:extLst>
          </p:cNvPr>
          <p:cNvSpPr txBox="1"/>
          <p:nvPr/>
        </p:nvSpPr>
        <p:spPr>
          <a:xfrm>
            <a:off x="1016106" y="1681255"/>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2" name="TextBox 11">
            <a:extLst>
              <a:ext uri="{FF2B5EF4-FFF2-40B4-BE49-F238E27FC236}">
                <a16:creationId xmlns:a16="http://schemas.microsoft.com/office/drawing/2014/main" id="{86B47217-73DD-CA4F-D296-17424FCB92CC}"/>
              </a:ext>
            </a:extLst>
          </p:cNvPr>
          <p:cNvSpPr txBox="1"/>
          <p:nvPr/>
        </p:nvSpPr>
        <p:spPr>
          <a:xfrm>
            <a:off x="6984346" y="1681254"/>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4" name="Straight Arrow Connector 13">
            <a:extLst>
              <a:ext uri="{FF2B5EF4-FFF2-40B4-BE49-F238E27FC236}">
                <a16:creationId xmlns:a16="http://schemas.microsoft.com/office/drawing/2014/main" id="{2DC1CEAF-D9F7-177B-17C2-823B3D0FF03E}"/>
              </a:ext>
            </a:extLst>
          </p:cNvPr>
          <p:cNvCxnSpPr/>
          <p:nvPr/>
        </p:nvCxnSpPr>
        <p:spPr>
          <a:xfrm>
            <a:off x="825935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C96F5C1-A379-AF8A-3B4F-DD8056546C47}"/>
              </a:ext>
            </a:extLst>
          </p:cNvPr>
          <p:cNvSpPr txBox="1"/>
          <p:nvPr/>
        </p:nvSpPr>
        <p:spPr>
          <a:xfrm>
            <a:off x="9944341" y="1681254"/>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8" name="TextBox 17">
            <a:extLst>
              <a:ext uri="{FF2B5EF4-FFF2-40B4-BE49-F238E27FC236}">
                <a16:creationId xmlns:a16="http://schemas.microsoft.com/office/drawing/2014/main" id="{AC62AF85-5DFD-595E-5B39-5B699F4ADD2C}"/>
              </a:ext>
            </a:extLst>
          </p:cNvPr>
          <p:cNvSpPr txBox="1"/>
          <p:nvPr/>
        </p:nvSpPr>
        <p:spPr>
          <a:xfrm>
            <a:off x="8900905" y="1567247"/>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20" name="Straight Arrow Connector 19">
            <a:extLst>
              <a:ext uri="{FF2B5EF4-FFF2-40B4-BE49-F238E27FC236}">
                <a16:creationId xmlns:a16="http://schemas.microsoft.com/office/drawing/2014/main" id="{AC9AA7A9-1BDF-3581-2AED-078A7AB34D41}"/>
              </a:ext>
            </a:extLst>
          </p:cNvPr>
          <p:cNvCxnSpPr>
            <a:cxnSpLocks/>
          </p:cNvCxnSpPr>
          <p:nvPr/>
        </p:nvCxnSpPr>
        <p:spPr>
          <a:xfrm>
            <a:off x="321533" y="2250807"/>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3F53313-6606-9ADD-63C1-344C45E2477B}"/>
                  </a:ext>
                </a:extLst>
              </p:cNvPr>
              <p:cNvSpPr txBox="1"/>
              <p:nvPr/>
            </p:nvSpPr>
            <p:spPr>
              <a:xfrm>
                <a:off x="609293"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F293A268-6159-946C-27B5-B82696465CB2}"/>
                  </a:ext>
                </a:extLst>
              </p:cNvPr>
              <p:cNvSpPr txBox="1">
                <a:spLocks noRot="1" noChangeAspect="1" noMove="1" noResize="1" noEditPoints="1" noAdjustHandles="1" noChangeArrowheads="1" noChangeShapeType="1" noTextEdit="1"/>
              </p:cNvSpPr>
              <p:nvPr/>
            </p:nvSpPr>
            <p:spPr>
              <a:xfrm>
                <a:off x="609293" y="2635527"/>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2987DD-B42B-B948-C227-7826122862F3}"/>
                  </a:ext>
                </a:extLst>
              </p:cNvPr>
              <p:cNvSpPr txBox="1"/>
              <p:nvPr/>
            </p:nvSpPr>
            <p:spPr>
              <a:xfrm>
                <a:off x="6636318" y="264035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336E2C1D-A808-3A5F-B993-4D6E549BC1F3}"/>
                  </a:ext>
                </a:extLst>
              </p:cNvPr>
              <p:cNvSpPr txBox="1">
                <a:spLocks noRot="1" noChangeAspect="1" noMove="1" noResize="1" noEditPoints="1" noAdjustHandles="1" noChangeArrowheads="1" noChangeShapeType="1" noTextEdit="1"/>
              </p:cNvSpPr>
              <p:nvPr/>
            </p:nvSpPr>
            <p:spPr>
              <a:xfrm>
                <a:off x="6636318" y="2640353"/>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5A8F8BB-C652-589D-7A4F-6EA09FC2291E}"/>
                  </a:ext>
                </a:extLst>
              </p:cNvPr>
              <p:cNvSpPr txBox="1"/>
              <p:nvPr/>
            </p:nvSpPr>
            <p:spPr>
              <a:xfrm>
                <a:off x="9522578"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0125AA67-9D5A-C300-726A-32766245E757}"/>
                  </a:ext>
                </a:extLst>
              </p:cNvPr>
              <p:cNvSpPr txBox="1">
                <a:spLocks noRot="1" noChangeAspect="1" noMove="1" noResize="1" noEditPoints="1" noAdjustHandles="1" noChangeArrowheads="1" noChangeShapeType="1" noTextEdit="1"/>
              </p:cNvSpPr>
              <p:nvPr/>
            </p:nvSpPr>
            <p:spPr>
              <a:xfrm>
                <a:off x="9522578" y="2635527"/>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765441C-F201-F6C9-D97E-D36AEA3BC898}"/>
                  </a:ext>
                </a:extLst>
              </p:cNvPr>
              <p:cNvSpPr txBox="1"/>
              <p:nvPr/>
            </p:nvSpPr>
            <p:spPr>
              <a:xfrm>
                <a:off x="-36089" y="2246366"/>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28" name="TextBox 27">
                <a:extLst>
                  <a:ext uri="{FF2B5EF4-FFF2-40B4-BE49-F238E27FC236}">
                    <a16:creationId xmlns:a16="http://schemas.microsoft.com/office/drawing/2014/main" id="{747F33F9-DE21-5CFA-4D66-C60B48D3EFD4}"/>
                  </a:ext>
                </a:extLst>
              </p:cNvPr>
              <p:cNvSpPr txBox="1">
                <a:spLocks noRot="1" noChangeAspect="1" noMove="1" noResize="1" noEditPoints="1" noAdjustHandles="1" noChangeArrowheads="1" noChangeShapeType="1" noTextEdit="1"/>
              </p:cNvSpPr>
              <p:nvPr/>
            </p:nvSpPr>
            <p:spPr>
              <a:xfrm>
                <a:off x="-36089" y="2246366"/>
                <a:ext cx="1452282" cy="523220"/>
              </a:xfrm>
              <a:prstGeom prst="rect">
                <a:avLst/>
              </a:prstGeom>
              <a:blipFill>
                <a:blip r:embed="rId6"/>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C47271CB-8D61-E578-46ED-536C525570CC}"/>
              </a:ext>
            </a:extLst>
          </p:cNvPr>
          <p:cNvCxnSpPr>
            <a:cxnSpLocks/>
          </p:cNvCxnSpPr>
          <p:nvPr/>
        </p:nvCxnSpPr>
        <p:spPr>
          <a:xfrm>
            <a:off x="1628266"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00ADE1B-D867-C8DD-4F1D-83496A4E30A6}"/>
              </a:ext>
            </a:extLst>
          </p:cNvPr>
          <p:cNvCxnSpPr>
            <a:cxnSpLocks/>
          </p:cNvCxnSpPr>
          <p:nvPr/>
        </p:nvCxnSpPr>
        <p:spPr>
          <a:xfrm>
            <a:off x="7609229"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2460A32-BE42-58F7-150C-38238AEA45E9}"/>
              </a:ext>
            </a:extLst>
          </p:cNvPr>
          <p:cNvCxnSpPr>
            <a:cxnSpLocks/>
          </p:cNvCxnSpPr>
          <p:nvPr/>
        </p:nvCxnSpPr>
        <p:spPr>
          <a:xfrm>
            <a:off x="10561750"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3BA2034-05B7-D1A9-8D37-59611A16E2B3}"/>
                  </a:ext>
                </a:extLst>
              </p:cNvPr>
              <p:cNvSpPr txBox="1"/>
              <p:nvPr/>
            </p:nvSpPr>
            <p:spPr>
              <a:xfrm>
                <a:off x="5274957" y="1656213"/>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ea typeface="Cambria Math" panose="02040503050406030204" pitchFamily="18" charset="0"/>
                        </a:rPr>
                        <m:t>𝜎</m:t>
                      </m:r>
                    </m:oMath>
                  </m:oMathPara>
                </a14:m>
                <a:endParaRPr lang="en-US" sz="3200">
                  <a:solidFill>
                    <a:schemeClr val="tx1"/>
                  </a:solidFill>
                </a:endParaRPr>
              </a:p>
            </p:txBody>
          </p:sp>
        </mc:Choice>
        <mc:Fallback xmlns="">
          <p:sp>
            <p:nvSpPr>
              <p:cNvPr id="11" name="TextBox 10">
                <a:extLst>
                  <a:ext uri="{FF2B5EF4-FFF2-40B4-BE49-F238E27FC236}">
                    <a16:creationId xmlns:a16="http://schemas.microsoft.com/office/drawing/2014/main" id="{FF4E0F65-23AD-C6AE-8959-16D5726900F5}"/>
                  </a:ext>
                </a:extLst>
              </p:cNvPr>
              <p:cNvSpPr txBox="1">
                <a:spLocks noRot="1" noChangeAspect="1" noMove="1" noResize="1" noEditPoints="1" noAdjustHandles="1" noChangeArrowheads="1" noChangeShapeType="1" noTextEdit="1"/>
              </p:cNvSpPr>
              <p:nvPr/>
            </p:nvSpPr>
            <p:spPr>
              <a:xfrm>
                <a:off x="5274957" y="1656213"/>
                <a:ext cx="1452282" cy="584775"/>
              </a:xfrm>
              <a:prstGeom prst="rect">
                <a:avLst/>
              </a:prstGeom>
              <a:blipFill>
                <a:blip r:embed="rId7"/>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D4312A68-6DA2-65E4-1A1E-AC1AA4342DDF}"/>
              </a:ext>
            </a:extLst>
          </p:cNvPr>
          <p:cNvSpPr txBox="1"/>
          <p:nvPr/>
        </p:nvSpPr>
        <p:spPr>
          <a:xfrm>
            <a:off x="3976101" y="1681254"/>
            <a:ext cx="1275008" cy="101566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6000"/>
              <a:t>E</a:t>
            </a:r>
          </a:p>
        </p:txBody>
      </p:sp>
      <p:cxnSp>
        <p:nvCxnSpPr>
          <p:cNvPr id="17" name="Straight Arrow Connector 16">
            <a:extLst>
              <a:ext uri="{FF2B5EF4-FFF2-40B4-BE49-F238E27FC236}">
                <a16:creationId xmlns:a16="http://schemas.microsoft.com/office/drawing/2014/main" id="{EB393F56-4CE7-9E7D-E948-206A43A1EEAF}"/>
              </a:ext>
            </a:extLst>
          </p:cNvPr>
          <p:cNvCxnSpPr/>
          <p:nvPr/>
        </p:nvCxnSpPr>
        <p:spPr>
          <a:xfrm>
            <a:off x="5261705" y="223081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D1A9B9B-9CF8-0966-C972-EF1512579D14}"/>
                  </a:ext>
                </a:extLst>
              </p:cNvPr>
              <p:cNvSpPr txBox="1"/>
              <p:nvPr/>
            </p:nvSpPr>
            <p:spPr>
              <a:xfrm>
                <a:off x="2494995" y="3346126"/>
                <a:ext cx="5110148" cy="37982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ea typeface="Cambria Math" charset="0"/>
                            </a:rPr>
                          </m:ctrlPr>
                        </m:sSubPr>
                        <m:e>
                          <m:r>
                            <a:rPr lang="en-US" sz="3200" b="0" i="1" smtClean="0">
                              <a:latin typeface="Cambria Math" panose="02040503050406030204" pitchFamily="18" charset="0"/>
                              <a:ea typeface="Cambria Math" charset="0"/>
                            </a:rPr>
                            <m:t>𝑅</m:t>
                          </m:r>
                        </m:e>
                        <m:sub>
                          <m:r>
                            <a:rPr lang="en-US" sz="3200" b="0" i="1" smtClean="0">
                              <a:latin typeface="Cambria Math" panose="02040503050406030204" pitchFamily="18" charset="0"/>
                              <a:ea typeface="Cambria Math" charset="0"/>
                            </a:rPr>
                            <m:t>0</m:t>
                          </m:r>
                        </m:sub>
                      </m:sSub>
                      <m:r>
                        <a:rPr lang="en-US" sz="3200" b="0" i="1" smtClean="0">
                          <a:latin typeface="Cambria Math" charset="0"/>
                          <a:ea typeface="Cambria Math" charset="0"/>
                          <a:cs typeface="Cambria Math" charset="0"/>
                        </a:rPr>
                        <m:t>=</m:t>
                      </m:r>
                      <m:f>
                        <m:fPr>
                          <m:ctrlPr>
                            <a:rPr lang="en-US" sz="3200" b="0" i="1" smtClean="0">
                              <a:solidFill>
                                <a:schemeClr val="tx1"/>
                              </a:solidFill>
                              <a:latin typeface="Cambria Math" panose="02040503050406030204" pitchFamily="18" charset="0"/>
                              <a:ea typeface="Cambria Math" charset="0"/>
                            </a:rPr>
                          </m:ctrlPr>
                        </m:fPr>
                        <m:num>
                          <m:r>
                            <m:rPr>
                              <m:nor/>
                            </m:rPr>
                            <a:rPr lang="en-US" sz="3200" dirty="0">
                              <a:solidFill>
                                <a:schemeClr val="tx1"/>
                              </a:solidFill>
                              <a:latin typeface="Symbol" charset="2"/>
                              <a:ea typeface="Symbol" charset="2"/>
                              <a:cs typeface="Symbol" charset="2"/>
                            </a:rPr>
                            <m:t>b</m:t>
                          </m:r>
                          <m:r>
                            <a:rPr lang="en-US" sz="3200" i="1" dirty="0">
                              <a:solidFill>
                                <a:schemeClr val="accent6"/>
                              </a:solidFill>
                              <a:latin typeface="Cambria Math" panose="02040503050406030204" pitchFamily="18" charset="0"/>
                              <a:ea typeface="Cambria Math" panose="02040503050406030204" pitchFamily="18" charset="0"/>
                            </a:rPr>
                            <m:t>𝜎</m:t>
                          </m:r>
                        </m:num>
                        <m:den>
                          <m:r>
                            <a:rPr lang="en-US" sz="3200" b="0" i="1" smtClean="0">
                              <a:solidFill>
                                <a:srgbClr val="7030A0"/>
                              </a:solidFill>
                              <a:latin typeface="Cambria Math" panose="02040503050406030204" pitchFamily="18" charset="0"/>
                              <a:ea typeface="Cambria Math" charset="0"/>
                            </a:rPr>
                            <m:t>(</m:t>
                          </m:r>
                          <m:r>
                            <a:rPr lang="en-US" sz="3200" b="0" i="1" smtClean="0">
                              <a:solidFill>
                                <a:srgbClr val="7030A0"/>
                              </a:solidFill>
                              <a:latin typeface="Cambria Math" panose="02040503050406030204" pitchFamily="18" charset="0"/>
                              <a:ea typeface="Cambria Math" charset="0"/>
                            </a:rPr>
                            <m:t>𝑑</m:t>
                          </m:r>
                          <m:r>
                            <a:rPr lang="en-US" sz="3200" b="0" i="1" smtClean="0">
                              <a:solidFill>
                                <a:srgbClr val="7030A0"/>
                              </a:solidFill>
                              <a:latin typeface="Cambria Math" panose="02040503050406030204" pitchFamily="18" charset="0"/>
                              <a:ea typeface="Cambria Math" charset="0"/>
                            </a:rPr>
                            <m:t>+</m:t>
                          </m:r>
                          <m:r>
                            <m:rPr>
                              <m:nor/>
                            </m:rPr>
                            <a:rPr lang="en-US" sz="3200" dirty="0">
                              <a:solidFill>
                                <a:srgbClr val="7030A0"/>
                              </a:solidFill>
                              <a:latin typeface="Symbol" charset="2"/>
                              <a:ea typeface="Symbol" charset="2"/>
                              <a:cs typeface="Symbol" charset="2"/>
                            </a:rPr>
                            <m:t>g</m:t>
                          </m:r>
                          <m:r>
                            <m:rPr>
                              <m:nor/>
                            </m:rPr>
                            <a:rPr lang="en-US" sz="3200" dirty="0">
                              <a:solidFill>
                                <a:srgbClr val="7030A0"/>
                              </a:solidFill>
                              <a:latin typeface="Cambria" charset="0"/>
                              <a:ea typeface="Cambria" charset="0"/>
                              <a:cs typeface="Cambria" charset="0"/>
                            </a:rPr>
                            <m:t> </m:t>
                          </m:r>
                          <m:r>
                            <a:rPr lang="en-US" sz="3200" b="0" i="1" dirty="0" smtClean="0">
                              <a:solidFill>
                                <a:srgbClr val="7030A0"/>
                              </a:solidFill>
                              <a:latin typeface="Cambria Math" panose="02040503050406030204" pitchFamily="18" charset="0"/>
                              <a:ea typeface="Cambria" charset="0"/>
                              <a:cs typeface="Cambria" charset="0"/>
                            </a:rPr>
                            <m:t>)</m:t>
                          </m:r>
                          <m:r>
                            <a:rPr lang="en-US" sz="3200" b="0" i="1" dirty="0" smtClean="0">
                              <a:solidFill>
                                <a:schemeClr val="accent6"/>
                              </a:solidFill>
                              <a:latin typeface="Cambria Math" panose="02040503050406030204" pitchFamily="18" charset="0"/>
                              <a:ea typeface="Cambria" charset="0"/>
                              <a:cs typeface="Cambria" charset="0"/>
                            </a:rPr>
                            <m:t>(</m:t>
                          </m:r>
                          <m:r>
                            <a:rPr lang="en-US" sz="3200" b="0" i="1" dirty="0" smtClean="0">
                              <a:solidFill>
                                <a:schemeClr val="accent6"/>
                              </a:solidFill>
                              <a:latin typeface="Cambria Math" panose="02040503050406030204" pitchFamily="18" charset="0"/>
                              <a:ea typeface="Cambria" charset="0"/>
                              <a:cs typeface="Cambria" charset="0"/>
                            </a:rPr>
                            <m:t>𝑑</m:t>
                          </m:r>
                          <m:r>
                            <a:rPr lang="en-US" sz="3200" b="0" i="1" dirty="0" smtClean="0">
                              <a:solidFill>
                                <a:schemeClr val="accent6"/>
                              </a:solidFill>
                              <a:latin typeface="Cambria Math" panose="02040503050406030204" pitchFamily="18" charset="0"/>
                              <a:ea typeface="Cambria" charset="0"/>
                              <a:cs typeface="Cambria" charset="0"/>
                            </a:rPr>
                            <m:t>+</m:t>
                          </m:r>
                          <m:r>
                            <a:rPr lang="en-US" sz="3200" i="1" dirty="0">
                              <a:solidFill>
                                <a:schemeClr val="accent6"/>
                              </a:solidFill>
                              <a:latin typeface="Cambria Math" panose="02040503050406030204" pitchFamily="18" charset="0"/>
                              <a:ea typeface="Cambria Math" panose="02040503050406030204" pitchFamily="18" charset="0"/>
                            </a:rPr>
                            <m:t>𝜎</m:t>
                          </m:r>
                          <m:r>
                            <m:rPr>
                              <m:nor/>
                            </m:rPr>
                            <a:rPr lang="en-US" sz="3200" dirty="0">
                              <a:solidFill>
                                <a:schemeClr val="accent6"/>
                              </a:solidFill>
                            </a:rPr>
                            <m:t> </m:t>
                          </m:r>
                          <m:r>
                            <a:rPr lang="en-US" sz="3200" b="0" i="1" dirty="0" smtClean="0">
                              <a:solidFill>
                                <a:schemeClr val="accent6"/>
                              </a:solidFill>
                              <a:latin typeface="Cambria Math" panose="02040503050406030204" pitchFamily="18" charset="0"/>
                            </a:rPr>
                            <m:t>)</m:t>
                          </m:r>
                        </m:den>
                      </m:f>
                    </m:oMath>
                  </m:oMathPara>
                </a14:m>
                <a:endParaRPr lang="en-US" sz="3200" b="0">
                  <a:solidFill>
                    <a:schemeClr val="tx1"/>
                  </a:solidFill>
                  <a:latin typeface="Cambria Math" charset="0"/>
                  <a:ea typeface="Cambria Math" charset="0"/>
                </a:endParaRPr>
              </a:p>
              <a:p>
                <a:r>
                  <a:rPr lang="en-US" sz="3000">
                    <a:latin typeface="Cambria Math" charset="0"/>
                    <a:ea typeface="Cambria Math" charset="0"/>
                    <a:cs typeface="Cambria Math" charset="0"/>
                  </a:rPr>
                  <a:t> 	=</a:t>
                </a:r>
                <a:r>
                  <a:rPr lang="en-US" sz="2800">
                    <a:solidFill>
                      <a:schemeClr val="tx1"/>
                    </a:solidFill>
                    <a:ea typeface="Symbol" charset="2"/>
                    <a:cs typeface="Symbol" charset="2"/>
                  </a:rPr>
                  <a:t> </a:t>
                </a:r>
                <a14:m>
                  <m:oMath xmlns:m="http://schemas.openxmlformats.org/officeDocument/2006/math">
                    <m:r>
                      <m:rPr>
                        <m:nor/>
                      </m:rPr>
                      <a:rPr lang="en-US" sz="2800" dirty="0">
                        <a:solidFill>
                          <a:schemeClr val="tx1"/>
                        </a:solidFill>
                        <a:latin typeface="Symbol" charset="2"/>
                        <a:ea typeface="Symbol" charset="2"/>
                        <a:cs typeface="Symbol" charset="2"/>
                      </a:rPr>
                      <m:t>b</m:t>
                    </m:r>
                  </m:oMath>
                </a14:m>
                <a:r>
                  <a:rPr lang="en-US" sz="3000">
                    <a:latin typeface="Cambria Math" charset="0"/>
                    <a:ea typeface="Cambria Math" charset="0"/>
                    <a:cs typeface="Cambria Math" charset="0"/>
                  </a:rPr>
                  <a:t> * </a:t>
                </a:r>
                <a14:m>
                  <m:oMath xmlns:m="http://schemas.openxmlformats.org/officeDocument/2006/math">
                    <m:f>
                      <m:fPr>
                        <m:ctrlPr>
                          <a:rPr lang="en-US" sz="2800" i="1" smtClean="0">
                            <a:solidFill>
                              <a:srgbClr val="7030A0"/>
                            </a:solidFill>
                            <a:latin typeface="Cambria Math" panose="02040503050406030204" pitchFamily="18" charset="0"/>
                            <a:ea typeface="Cambria Math" charset="0"/>
                          </a:rPr>
                        </m:ctrlPr>
                      </m:fPr>
                      <m:num>
                        <m:r>
                          <m:rPr>
                            <m:nor/>
                          </m:rPr>
                          <a:rPr lang="en-US" sz="2800" b="0" i="0" smtClean="0">
                            <a:solidFill>
                              <a:srgbClr val="7030A0"/>
                            </a:solidFill>
                            <a:latin typeface="Cambria Math" panose="02040503050406030204" pitchFamily="18" charset="0"/>
                            <a:ea typeface="Cambria Math" charset="0"/>
                          </a:rPr>
                          <m:t>1</m:t>
                        </m:r>
                      </m:num>
                      <m:den>
                        <m:r>
                          <a:rPr lang="en-US" sz="2800" i="1">
                            <a:solidFill>
                              <a:srgbClr val="7030A0"/>
                            </a:solidFill>
                            <a:latin typeface="Cambria Math" panose="02040503050406030204" pitchFamily="18" charset="0"/>
                            <a:ea typeface="Cambria Math" charset="0"/>
                          </a:rPr>
                          <m:t>(</m:t>
                        </m:r>
                        <m:r>
                          <a:rPr lang="en-US" sz="2800" i="1">
                            <a:solidFill>
                              <a:srgbClr val="7030A0"/>
                            </a:solidFill>
                            <a:latin typeface="Cambria Math" panose="02040503050406030204" pitchFamily="18" charset="0"/>
                            <a:ea typeface="Cambria Math" charset="0"/>
                          </a:rPr>
                          <m:t>𝑑</m:t>
                        </m:r>
                        <m:r>
                          <a:rPr lang="en-US" sz="2800" i="1">
                            <a:solidFill>
                              <a:srgbClr val="7030A0"/>
                            </a:solidFill>
                            <a:latin typeface="Cambria Math" panose="02040503050406030204" pitchFamily="18" charset="0"/>
                            <a:ea typeface="Cambria Math" charset="0"/>
                          </a:rPr>
                          <m:t>+</m:t>
                        </m:r>
                        <m:r>
                          <m:rPr>
                            <m:nor/>
                          </m:rPr>
                          <a:rPr lang="en-US" sz="2800" dirty="0">
                            <a:solidFill>
                              <a:srgbClr val="7030A0"/>
                            </a:solidFill>
                            <a:latin typeface="Symbol" charset="2"/>
                            <a:ea typeface="Symbol" charset="2"/>
                            <a:cs typeface="Symbol" charset="2"/>
                          </a:rPr>
                          <m:t>g</m:t>
                        </m:r>
                        <m:r>
                          <m:rPr>
                            <m:nor/>
                          </m:rPr>
                          <a:rPr lang="en-US" sz="2800" dirty="0">
                            <a:solidFill>
                              <a:srgbClr val="7030A0"/>
                            </a:solidFill>
                            <a:latin typeface="Cambria" charset="0"/>
                            <a:ea typeface="Cambria" charset="0"/>
                            <a:cs typeface="Cambria" charset="0"/>
                          </a:rPr>
                          <m:t> </m:t>
                        </m:r>
                        <m:r>
                          <a:rPr lang="en-US" sz="2800" i="1" dirty="0">
                            <a:solidFill>
                              <a:srgbClr val="7030A0"/>
                            </a:solidFill>
                            <a:latin typeface="Cambria Math" panose="02040503050406030204" pitchFamily="18" charset="0"/>
                            <a:ea typeface="Cambria" charset="0"/>
                            <a:cs typeface="Cambria" charset="0"/>
                          </a:rPr>
                          <m:t>)</m:t>
                        </m:r>
                      </m:den>
                    </m:f>
                  </m:oMath>
                </a14:m>
                <a:r>
                  <a:rPr lang="en-US" sz="3000">
                    <a:latin typeface="Cambria Math" charset="0"/>
                    <a:ea typeface="Cambria Math" charset="0"/>
                    <a:cs typeface="Cambria Math" charset="0"/>
                  </a:rPr>
                  <a:t> *</a:t>
                </a:r>
                <a14:m>
                  <m:oMath xmlns:m="http://schemas.openxmlformats.org/officeDocument/2006/math">
                    <m:f>
                      <m:fPr>
                        <m:ctrlPr>
                          <a:rPr lang="en-US" sz="2800" i="1">
                            <a:latin typeface="Cambria Math" panose="02040503050406030204" pitchFamily="18" charset="0"/>
                            <a:ea typeface="Cambria Math" charset="0"/>
                          </a:rPr>
                        </m:ctrlPr>
                      </m:fPr>
                      <m:num>
                        <m:r>
                          <a:rPr lang="en-US" sz="2800" i="1" dirty="0">
                            <a:solidFill>
                              <a:schemeClr val="accent6"/>
                            </a:solidFill>
                            <a:latin typeface="Cambria Math" panose="02040503050406030204" pitchFamily="18" charset="0"/>
                            <a:ea typeface="Cambria Math" panose="02040503050406030204" pitchFamily="18" charset="0"/>
                          </a:rPr>
                          <m:t>𝜎</m:t>
                        </m:r>
                      </m:num>
                      <m:den>
                        <m:r>
                          <a:rPr lang="en-US" sz="2800" i="1" dirty="0">
                            <a:solidFill>
                              <a:schemeClr val="accent6"/>
                            </a:solidFill>
                            <a:latin typeface="Cambria Math" panose="02040503050406030204" pitchFamily="18" charset="0"/>
                            <a:ea typeface="Cambria" charset="0"/>
                            <a:cs typeface="Cambria" charset="0"/>
                          </a:rPr>
                          <m:t>(</m:t>
                        </m:r>
                        <m:r>
                          <a:rPr lang="en-US" sz="2800" i="1" dirty="0">
                            <a:solidFill>
                              <a:schemeClr val="accent6"/>
                            </a:solidFill>
                            <a:latin typeface="Cambria Math" panose="02040503050406030204" pitchFamily="18" charset="0"/>
                            <a:ea typeface="Cambria" charset="0"/>
                            <a:cs typeface="Cambria" charset="0"/>
                          </a:rPr>
                          <m:t>𝑑</m:t>
                        </m:r>
                        <m:r>
                          <a:rPr lang="en-US" sz="2800" i="1" dirty="0">
                            <a:solidFill>
                              <a:schemeClr val="accent6"/>
                            </a:solidFill>
                            <a:latin typeface="Cambria Math" panose="02040503050406030204" pitchFamily="18" charset="0"/>
                            <a:ea typeface="Cambria" charset="0"/>
                            <a:cs typeface="Cambria" charset="0"/>
                          </a:rPr>
                          <m:t>+</m:t>
                        </m:r>
                        <m:r>
                          <a:rPr lang="en-US" sz="2800" i="1" dirty="0">
                            <a:solidFill>
                              <a:schemeClr val="accent6"/>
                            </a:solidFill>
                            <a:latin typeface="Cambria Math" panose="02040503050406030204" pitchFamily="18" charset="0"/>
                            <a:ea typeface="Cambria Math" panose="02040503050406030204" pitchFamily="18" charset="0"/>
                          </a:rPr>
                          <m:t>𝜎</m:t>
                        </m:r>
                        <m:r>
                          <m:rPr>
                            <m:nor/>
                          </m:rPr>
                          <a:rPr lang="en-US" sz="2800" dirty="0">
                            <a:solidFill>
                              <a:schemeClr val="accent6"/>
                            </a:solidFill>
                          </a:rPr>
                          <m:t> </m:t>
                        </m:r>
                        <m:r>
                          <a:rPr lang="en-US" sz="2800" i="1" dirty="0">
                            <a:solidFill>
                              <a:schemeClr val="accent6"/>
                            </a:solidFill>
                            <a:latin typeface="Cambria Math" panose="02040503050406030204" pitchFamily="18" charset="0"/>
                          </a:rPr>
                          <m:t>)</m:t>
                        </m:r>
                      </m:den>
                    </m:f>
                  </m:oMath>
                </a14:m>
                <a:endParaRPr lang="en-US" sz="2800">
                  <a:solidFill>
                    <a:schemeClr val="accent6"/>
                  </a:solidFill>
                  <a:latin typeface="Cambria Math" charset="0"/>
                </a:endParaRPr>
              </a:p>
              <a:p>
                <a:endParaRPr lang="en-US" sz="3000">
                  <a:latin typeface="Cambria Math" charset="0"/>
                  <a:ea typeface="Cambria Math" charset="0"/>
                  <a:cs typeface="Cambria Math" charset="0"/>
                </a:endParaRPr>
              </a:p>
              <a:p>
                <a:endParaRPr lang="en-US" sz="3000">
                  <a:latin typeface="Cambria Math" charset="0"/>
                  <a:ea typeface="Cambria Math" charset="0"/>
                  <a:cs typeface="Cambria Math" charset="0"/>
                </a:endParaRPr>
              </a:p>
              <a:p>
                <a:r>
                  <a:rPr lang="en-US" sz="3000">
                    <a:latin typeface="Cambria Math" charset="0"/>
                    <a:ea typeface="Cambria Math" charset="0"/>
                    <a:cs typeface="Cambria Math" charset="0"/>
                  </a:rPr>
                  <a:t>	= </a:t>
                </a:r>
                <a14:m>
                  <m:oMath xmlns:m="http://schemas.openxmlformats.org/officeDocument/2006/math">
                    <m:sSub>
                      <m:sSubPr>
                        <m:ctrlPr>
                          <a:rPr lang="en-US" sz="2800" b="0" i="1" smtClean="0">
                            <a:latin typeface="Cambria Math" panose="02040503050406030204" pitchFamily="18" charset="0"/>
                            <a:ea typeface="Cambria Math" charset="0"/>
                          </a:rPr>
                        </m:ctrlPr>
                      </m:sSubPr>
                      <m:e>
                        <m:r>
                          <a:rPr lang="en-US" sz="2800" b="0" i="1" smtClean="0">
                            <a:latin typeface="Cambria Math" panose="02040503050406030204" pitchFamily="18" charset="0"/>
                            <a:ea typeface="Cambria Math" charset="0"/>
                          </a:rPr>
                          <m:t>𝑅</m:t>
                        </m:r>
                      </m:e>
                      <m:sub>
                        <m:r>
                          <a:rPr lang="en-US" sz="2800" b="0" i="1" smtClean="0">
                            <a:latin typeface="Cambria Math" panose="02040503050406030204" pitchFamily="18" charset="0"/>
                            <a:ea typeface="Cambria Math" charset="0"/>
                          </a:rPr>
                          <m:t>0,</m:t>
                        </m:r>
                        <m:r>
                          <a:rPr lang="en-US" sz="2800" b="0" i="1" smtClean="0">
                            <a:latin typeface="Cambria Math" panose="02040503050406030204" pitchFamily="18" charset="0"/>
                            <a:ea typeface="Cambria Math" charset="0"/>
                          </a:rPr>
                          <m:t>𝑆𝐼𝑅</m:t>
                        </m:r>
                      </m:sub>
                    </m:sSub>
                    <m:r>
                      <m:rPr>
                        <m:nor/>
                      </m:rPr>
                      <a:rPr lang="en-US" sz="3600" dirty="0">
                        <a:latin typeface="Cambria Math" charset="0"/>
                        <a:ea typeface="Cambria Math" charset="0"/>
                        <a:cs typeface="Cambria Math" charset="0"/>
                      </a:rPr>
                      <m:t>∗</m:t>
                    </m:r>
                    <m:f>
                      <m:fPr>
                        <m:ctrlPr>
                          <a:rPr lang="en-US" sz="3200" i="1">
                            <a:latin typeface="Cambria Math" panose="02040503050406030204" pitchFamily="18" charset="0"/>
                            <a:ea typeface="Cambria Math" charset="0"/>
                          </a:rPr>
                        </m:ctrlPr>
                      </m:fPr>
                      <m:num>
                        <m:r>
                          <a:rPr lang="en-US" sz="3200" i="1" dirty="0">
                            <a:solidFill>
                              <a:schemeClr val="accent6"/>
                            </a:solidFill>
                            <a:latin typeface="Cambria Math" panose="02040503050406030204" pitchFamily="18" charset="0"/>
                            <a:ea typeface="Cambria Math" panose="02040503050406030204" pitchFamily="18" charset="0"/>
                          </a:rPr>
                          <m:t>𝜎</m:t>
                        </m:r>
                      </m:num>
                      <m:den>
                        <m:r>
                          <a:rPr lang="en-US" sz="3200" i="1" dirty="0">
                            <a:solidFill>
                              <a:schemeClr val="accent6"/>
                            </a:solidFill>
                            <a:latin typeface="Cambria Math" panose="02040503050406030204" pitchFamily="18" charset="0"/>
                            <a:ea typeface="Cambria" charset="0"/>
                            <a:cs typeface="Cambria" charset="0"/>
                          </a:rPr>
                          <m:t>(</m:t>
                        </m:r>
                        <m:r>
                          <a:rPr lang="en-US" sz="3200" i="1" dirty="0">
                            <a:solidFill>
                              <a:schemeClr val="accent6"/>
                            </a:solidFill>
                            <a:latin typeface="Cambria Math" panose="02040503050406030204" pitchFamily="18" charset="0"/>
                            <a:ea typeface="Cambria" charset="0"/>
                            <a:cs typeface="Cambria" charset="0"/>
                          </a:rPr>
                          <m:t>𝑑</m:t>
                        </m:r>
                        <m:r>
                          <a:rPr lang="en-US" sz="3200" i="1" dirty="0">
                            <a:solidFill>
                              <a:schemeClr val="accent6"/>
                            </a:solidFill>
                            <a:latin typeface="Cambria Math" panose="02040503050406030204" pitchFamily="18" charset="0"/>
                            <a:ea typeface="Cambria" charset="0"/>
                            <a:cs typeface="Cambria" charset="0"/>
                          </a:rPr>
                          <m:t>+</m:t>
                        </m:r>
                        <m:r>
                          <a:rPr lang="en-US" sz="3200" i="1" dirty="0">
                            <a:solidFill>
                              <a:schemeClr val="accent6"/>
                            </a:solidFill>
                            <a:latin typeface="Cambria Math" panose="02040503050406030204" pitchFamily="18" charset="0"/>
                            <a:ea typeface="Cambria Math" panose="02040503050406030204" pitchFamily="18" charset="0"/>
                          </a:rPr>
                          <m:t>𝜎</m:t>
                        </m:r>
                        <m:r>
                          <m:rPr>
                            <m:nor/>
                          </m:rPr>
                          <a:rPr lang="en-US" sz="3200" dirty="0">
                            <a:solidFill>
                              <a:schemeClr val="accent6"/>
                            </a:solidFill>
                          </a:rPr>
                          <m:t> </m:t>
                        </m:r>
                        <m:r>
                          <a:rPr lang="en-US" sz="3200" i="1" dirty="0">
                            <a:solidFill>
                              <a:schemeClr val="accent6"/>
                            </a:solidFill>
                            <a:latin typeface="Cambria Math" panose="02040503050406030204" pitchFamily="18" charset="0"/>
                          </a:rPr>
                          <m:t>)</m:t>
                        </m:r>
                      </m:den>
                    </m:f>
                  </m:oMath>
                </a14:m>
                <a:endParaRPr lang="en-US" sz="3000">
                  <a:latin typeface="Cambria Math" charset="0"/>
                  <a:ea typeface="Cambria Math" charset="0"/>
                  <a:cs typeface="Cambria Math" charset="0"/>
                </a:endParaRPr>
              </a:p>
              <a:p>
                <a:endParaRPr lang="en-US" sz="3000">
                  <a:latin typeface="Cambria Math" charset="0"/>
                  <a:ea typeface="Cambria Math" charset="0"/>
                  <a:cs typeface="Cambria Math" charset="0"/>
                </a:endParaRPr>
              </a:p>
            </p:txBody>
          </p:sp>
        </mc:Choice>
        <mc:Fallback xmlns="">
          <p:sp>
            <p:nvSpPr>
              <p:cNvPr id="21" name="TextBox 20">
                <a:extLst>
                  <a:ext uri="{FF2B5EF4-FFF2-40B4-BE49-F238E27FC236}">
                    <a16:creationId xmlns:a16="http://schemas.microsoft.com/office/drawing/2014/main" id="{FDAE4524-32F0-BF56-267E-052CAD5666BA}"/>
                  </a:ext>
                </a:extLst>
              </p:cNvPr>
              <p:cNvSpPr txBox="1">
                <a:spLocks noRot="1" noChangeAspect="1" noMove="1" noResize="1" noEditPoints="1" noAdjustHandles="1" noChangeArrowheads="1" noChangeShapeType="1" noTextEdit="1"/>
              </p:cNvSpPr>
              <p:nvPr/>
            </p:nvSpPr>
            <p:spPr>
              <a:xfrm>
                <a:off x="2494995" y="3346126"/>
                <a:ext cx="5110148" cy="3798284"/>
              </a:xfrm>
              <a:prstGeom prst="rect">
                <a:avLst/>
              </a:prstGeom>
              <a:blipFill>
                <a:blip r:embed="rId8"/>
                <a:stretch>
                  <a:fillRect t="-1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E7B241F-5C31-584C-6BA1-4D2FF57E3C22}"/>
                  </a:ext>
                </a:extLst>
              </p:cNvPr>
              <p:cNvSpPr txBox="1"/>
              <p:nvPr/>
            </p:nvSpPr>
            <p:spPr>
              <a:xfrm>
                <a:off x="3597787" y="263869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3" name="TextBox 22">
                <a:extLst>
                  <a:ext uri="{FF2B5EF4-FFF2-40B4-BE49-F238E27FC236}">
                    <a16:creationId xmlns:a16="http://schemas.microsoft.com/office/drawing/2014/main" id="{85008053-2C75-FCB3-06B6-AFD06B9A27E0}"/>
                  </a:ext>
                </a:extLst>
              </p:cNvPr>
              <p:cNvSpPr txBox="1">
                <a:spLocks noRot="1" noChangeAspect="1" noMove="1" noResize="1" noEditPoints="1" noAdjustHandles="1" noChangeArrowheads="1" noChangeShapeType="1" noTextEdit="1"/>
              </p:cNvSpPr>
              <p:nvPr/>
            </p:nvSpPr>
            <p:spPr>
              <a:xfrm>
                <a:off x="3597787" y="2638697"/>
                <a:ext cx="1452282" cy="523220"/>
              </a:xfrm>
              <a:prstGeom prst="rect">
                <a:avLst/>
              </a:prstGeom>
              <a:blipFill>
                <a:blip r:embed="rId9"/>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63959150-CD10-0D82-B33D-C3A18CB43B62}"/>
              </a:ext>
            </a:extLst>
          </p:cNvPr>
          <p:cNvCxnSpPr>
            <a:cxnSpLocks/>
          </p:cNvCxnSpPr>
          <p:nvPr/>
        </p:nvCxnSpPr>
        <p:spPr>
          <a:xfrm>
            <a:off x="4570698" y="2695261"/>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723FD4-243F-3999-27F8-E65797472283}"/>
              </a:ext>
            </a:extLst>
          </p:cNvPr>
          <p:cNvCxnSpPr>
            <a:cxnSpLocks/>
          </p:cNvCxnSpPr>
          <p:nvPr/>
        </p:nvCxnSpPr>
        <p:spPr>
          <a:xfrm flipV="1">
            <a:off x="4380521" y="5246560"/>
            <a:ext cx="233084" cy="357043"/>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F73FC6C-2635-2CA4-BD91-2C095E640B30}"/>
              </a:ext>
            </a:extLst>
          </p:cNvPr>
          <p:cNvSpPr txBox="1"/>
          <p:nvPr/>
        </p:nvSpPr>
        <p:spPr>
          <a:xfrm>
            <a:off x="2656844" y="5609301"/>
            <a:ext cx="3447354" cy="461665"/>
          </a:xfrm>
          <a:prstGeom prst="rect">
            <a:avLst/>
          </a:prstGeom>
          <a:noFill/>
        </p:spPr>
        <p:txBody>
          <a:bodyPr wrap="none" rtlCol="0">
            <a:spAutoFit/>
          </a:bodyPr>
          <a:lstStyle/>
          <a:p>
            <a:r>
              <a:rPr lang="en-US" sz="2400">
                <a:solidFill>
                  <a:srgbClr val="7030A0"/>
                </a:solidFill>
              </a:rPr>
              <a:t>Duration of infectiousness</a:t>
            </a:r>
          </a:p>
        </p:txBody>
      </p:sp>
      <p:cxnSp>
        <p:nvCxnSpPr>
          <p:cNvPr id="30" name="Straight Arrow Connector 29">
            <a:extLst>
              <a:ext uri="{FF2B5EF4-FFF2-40B4-BE49-F238E27FC236}">
                <a16:creationId xmlns:a16="http://schemas.microsoft.com/office/drawing/2014/main" id="{85711D29-BF84-B46F-3907-93C678AACE76}"/>
              </a:ext>
            </a:extLst>
          </p:cNvPr>
          <p:cNvCxnSpPr>
            <a:cxnSpLocks/>
          </p:cNvCxnSpPr>
          <p:nvPr/>
        </p:nvCxnSpPr>
        <p:spPr>
          <a:xfrm flipH="1" flipV="1">
            <a:off x="6337282" y="4883819"/>
            <a:ext cx="1157800" cy="427889"/>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2AD6F31-C98C-068D-FF7F-3B694176176D}"/>
              </a:ext>
            </a:extLst>
          </p:cNvPr>
          <p:cNvSpPr txBox="1"/>
          <p:nvPr/>
        </p:nvSpPr>
        <p:spPr>
          <a:xfrm>
            <a:off x="5881466" y="5246560"/>
            <a:ext cx="3265189" cy="461665"/>
          </a:xfrm>
          <a:prstGeom prst="rect">
            <a:avLst/>
          </a:prstGeom>
          <a:noFill/>
        </p:spPr>
        <p:txBody>
          <a:bodyPr wrap="none" rtlCol="0">
            <a:spAutoFit/>
          </a:bodyPr>
          <a:lstStyle/>
          <a:p>
            <a:r>
              <a:rPr lang="en-US" sz="2400">
                <a:solidFill>
                  <a:schemeClr val="accent6"/>
                </a:solidFill>
              </a:rPr>
              <a:t>Probability of surviving 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642C853-69BF-4E7C-AAA6-CC1E80321729}"/>
                  </a:ext>
                </a:extLst>
              </p:cNvPr>
              <p:cNvSpPr txBox="1"/>
              <p:nvPr/>
            </p:nvSpPr>
            <p:spPr>
              <a:xfrm>
                <a:off x="8259354" y="6070966"/>
                <a:ext cx="3540585" cy="477888"/>
              </a:xfrm>
              <a:prstGeom prst="rect">
                <a:avLst/>
              </a:prstGeom>
              <a:noFill/>
            </p:spPr>
            <p:txBody>
              <a:bodyPr wrap="none" rtlCol="0">
                <a:spAutoFit/>
              </a:bodyPr>
              <a:lstStyle/>
              <a:p>
                <a:r>
                  <a:rPr lang="en-US" sz="2400">
                    <a:solidFill>
                      <a:schemeClr val="tx1"/>
                    </a:solidFill>
                  </a:rPr>
                  <a:t>-&gt; If </a:t>
                </a:r>
                <a14:m>
                  <m:oMath xmlns:m="http://schemas.openxmlformats.org/officeDocument/2006/math">
                    <m:r>
                      <a:rPr lang="en-US" sz="2400" i="1" dirty="0" smtClean="0">
                        <a:solidFill>
                          <a:schemeClr val="tx1"/>
                        </a:solidFill>
                        <a:latin typeface="Cambria Math" panose="02040503050406030204" pitchFamily="18" charset="0"/>
                        <a:ea typeface="Cambria Math" panose="02040503050406030204" pitchFamily="18" charset="0"/>
                      </a:rPr>
                      <m:t>𝜎</m:t>
                    </m:r>
                  </m:oMath>
                </a14:m>
                <a:r>
                  <a:rPr lang="en-US" sz="2400">
                    <a:solidFill>
                      <a:schemeClr val="tx1"/>
                    </a:solidFill>
                  </a:rPr>
                  <a:t> &gt;&gt; d, </a:t>
                </a:r>
                <a14:m>
                  <m:oMath xmlns:m="http://schemas.openxmlformats.org/officeDocument/2006/math">
                    <m:sSub>
                      <m:sSubPr>
                        <m:ctrlPr>
                          <a:rPr lang="en-US" sz="2400" i="1">
                            <a:solidFill>
                              <a:schemeClr val="tx1"/>
                            </a:solidFill>
                            <a:latin typeface="Cambria Math" panose="02040503050406030204" pitchFamily="18" charset="0"/>
                            <a:ea typeface="Cambria Math" charset="0"/>
                          </a:rPr>
                        </m:ctrlPr>
                      </m:sSubPr>
                      <m:e>
                        <m:r>
                          <a:rPr lang="en-US" sz="2400" i="1">
                            <a:solidFill>
                              <a:schemeClr val="tx1"/>
                            </a:solidFill>
                            <a:latin typeface="Cambria Math" panose="02040503050406030204" pitchFamily="18" charset="0"/>
                            <a:ea typeface="Cambria Math" charset="0"/>
                          </a:rPr>
                          <m:t>𝑅</m:t>
                        </m:r>
                      </m:e>
                      <m:sub>
                        <m:r>
                          <a:rPr lang="en-US" sz="2400" i="1">
                            <a:solidFill>
                              <a:schemeClr val="tx1"/>
                            </a:solidFill>
                            <a:latin typeface="Cambria Math" panose="02040503050406030204" pitchFamily="18" charset="0"/>
                            <a:ea typeface="Cambria Math" charset="0"/>
                          </a:rPr>
                          <m:t>0,</m:t>
                        </m:r>
                        <m:r>
                          <a:rPr lang="en-US" sz="2400" i="1">
                            <a:solidFill>
                              <a:schemeClr val="tx1"/>
                            </a:solidFill>
                            <a:latin typeface="Cambria Math" panose="02040503050406030204" pitchFamily="18" charset="0"/>
                            <a:ea typeface="Cambria Math" charset="0"/>
                          </a:rPr>
                          <m:t>𝑆𝐼𝑅</m:t>
                        </m:r>
                      </m:sub>
                    </m:sSub>
                  </m:oMath>
                </a14:m>
                <a:r>
                  <a:rPr lang="en-US" sz="2400">
                    <a:solidFill>
                      <a:schemeClr val="tx1"/>
                    </a:solidFill>
                  </a:rPr>
                  <a:t>~ </a:t>
                </a:r>
                <a14:m>
                  <m:oMath xmlns:m="http://schemas.openxmlformats.org/officeDocument/2006/math">
                    <m:sSub>
                      <m:sSubPr>
                        <m:ctrlPr>
                          <a:rPr lang="en-US" sz="2400" i="1">
                            <a:solidFill>
                              <a:schemeClr val="tx1"/>
                            </a:solidFill>
                            <a:latin typeface="Cambria Math" panose="02040503050406030204" pitchFamily="18" charset="0"/>
                            <a:ea typeface="Cambria Math" charset="0"/>
                          </a:rPr>
                        </m:ctrlPr>
                      </m:sSubPr>
                      <m:e>
                        <m:r>
                          <a:rPr lang="en-US" sz="2400" i="1">
                            <a:solidFill>
                              <a:schemeClr val="tx1"/>
                            </a:solidFill>
                            <a:latin typeface="Cambria Math" panose="02040503050406030204" pitchFamily="18" charset="0"/>
                            <a:ea typeface="Cambria Math" charset="0"/>
                          </a:rPr>
                          <m:t>𝑅</m:t>
                        </m:r>
                      </m:e>
                      <m:sub>
                        <m:r>
                          <a:rPr lang="en-US" sz="2400" i="1">
                            <a:solidFill>
                              <a:schemeClr val="tx1"/>
                            </a:solidFill>
                            <a:latin typeface="Cambria Math" panose="02040503050406030204" pitchFamily="18" charset="0"/>
                            <a:ea typeface="Cambria Math" charset="0"/>
                          </a:rPr>
                          <m:t>0,</m:t>
                        </m:r>
                        <m:r>
                          <a:rPr lang="en-US" sz="2400" i="1">
                            <a:solidFill>
                              <a:schemeClr val="tx1"/>
                            </a:solidFill>
                            <a:latin typeface="Cambria Math" panose="02040503050406030204" pitchFamily="18" charset="0"/>
                            <a:ea typeface="Cambria Math" charset="0"/>
                          </a:rPr>
                          <m:t>𝑆𝐸𝐼𝑅</m:t>
                        </m:r>
                      </m:sub>
                    </m:sSub>
                  </m:oMath>
                </a14:m>
                <a:endParaRPr lang="en-US" sz="2400">
                  <a:solidFill>
                    <a:schemeClr val="tx1"/>
                  </a:solidFill>
                </a:endParaRPr>
              </a:p>
            </p:txBody>
          </p:sp>
        </mc:Choice>
        <mc:Fallback xmlns="">
          <p:sp>
            <p:nvSpPr>
              <p:cNvPr id="4" name="TextBox 3">
                <a:extLst>
                  <a:ext uri="{FF2B5EF4-FFF2-40B4-BE49-F238E27FC236}">
                    <a16:creationId xmlns:a16="http://schemas.microsoft.com/office/drawing/2014/main" id="{F87E3D70-D757-82E7-F3D6-167EF1F38D21}"/>
                  </a:ext>
                </a:extLst>
              </p:cNvPr>
              <p:cNvSpPr txBox="1">
                <a:spLocks noRot="1" noChangeAspect="1" noMove="1" noResize="1" noEditPoints="1" noAdjustHandles="1" noChangeArrowheads="1" noChangeShapeType="1" noTextEdit="1"/>
              </p:cNvSpPr>
              <p:nvPr/>
            </p:nvSpPr>
            <p:spPr>
              <a:xfrm>
                <a:off x="8259354" y="6070966"/>
                <a:ext cx="3540585" cy="477888"/>
              </a:xfrm>
              <a:prstGeom prst="rect">
                <a:avLst/>
              </a:prstGeom>
              <a:blipFill>
                <a:blip r:embed="rId10"/>
                <a:stretch>
                  <a:fillRect l="-2857" t="-7895" b="-26316"/>
                </a:stretch>
              </a:blipFill>
            </p:spPr>
            <p:txBody>
              <a:bodyPr/>
              <a:lstStyle/>
              <a:p>
                <a:r>
                  <a:rPr lang="en-US">
                    <a:noFill/>
                  </a:rPr>
                  <a:t> </a:t>
                </a:r>
              </a:p>
            </p:txBody>
          </p:sp>
        </mc:Fallback>
      </mc:AlternateContent>
    </p:spTree>
    <p:extLst>
      <p:ext uri="{BB962C8B-B14F-4D97-AF65-F5344CB8AC3E}">
        <p14:creationId xmlns:p14="http://schemas.microsoft.com/office/powerpoint/2010/main" val="424899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2"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C4BA2-C5F1-10F6-B17B-1FDEF4E0F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3BE149-B73C-8DB6-18BA-F5F6867F7365}"/>
              </a:ext>
            </a:extLst>
          </p:cNvPr>
          <p:cNvSpPr>
            <a:spLocks noGrp="1"/>
          </p:cNvSpPr>
          <p:nvPr>
            <p:ph type="title"/>
          </p:nvPr>
        </p:nvSpPr>
        <p:spPr/>
        <p:txBody>
          <a:bodyPr/>
          <a:lstStyle/>
          <a:p>
            <a:r>
              <a:rPr lang="en-US">
                <a:ea typeface="Calibri Light"/>
                <a:cs typeface="Calibri Light"/>
              </a:rPr>
              <a:t>Calculating R0 in SEIR model</a:t>
            </a:r>
            <a:endParaRPr lang="en-US"/>
          </a:p>
        </p:txBody>
      </p:sp>
      <p:cxnSp>
        <p:nvCxnSpPr>
          <p:cNvPr id="6" name="Straight Arrow Connector 5">
            <a:extLst>
              <a:ext uri="{FF2B5EF4-FFF2-40B4-BE49-F238E27FC236}">
                <a16:creationId xmlns:a16="http://schemas.microsoft.com/office/drawing/2014/main" id="{5520931C-30AA-DC56-10ED-3DC85CB95B0F}"/>
              </a:ext>
            </a:extLst>
          </p:cNvPr>
          <p:cNvCxnSpPr/>
          <p:nvPr/>
        </p:nvCxnSpPr>
        <p:spPr>
          <a:xfrm>
            <a:off x="229111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7FB937-5B9C-A711-C221-2D7C78B120BD}"/>
              </a:ext>
            </a:extLst>
          </p:cNvPr>
          <p:cNvSpPr txBox="1"/>
          <p:nvPr/>
        </p:nvSpPr>
        <p:spPr>
          <a:xfrm>
            <a:off x="2679418" y="1635089"/>
            <a:ext cx="109062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4A8FBC85-ACD1-8C53-AFD4-D8B1F3105926}"/>
              </a:ext>
            </a:extLst>
          </p:cNvPr>
          <p:cNvSpPr txBox="1"/>
          <p:nvPr/>
        </p:nvSpPr>
        <p:spPr>
          <a:xfrm>
            <a:off x="1016106" y="1681255"/>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12" name="TextBox 11">
            <a:extLst>
              <a:ext uri="{FF2B5EF4-FFF2-40B4-BE49-F238E27FC236}">
                <a16:creationId xmlns:a16="http://schemas.microsoft.com/office/drawing/2014/main" id="{D2171939-E79E-706A-00ED-86D825A5C07B}"/>
              </a:ext>
            </a:extLst>
          </p:cNvPr>
          <p:cNvSpPr txBox="1"/>
          <p:nvPr/>
        </p:nvSpPr>
        <p:spPr>
          <a:xfrm>
            <a:off x="6984346" y="1681254"/>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14" name="Straight Arrow Connector 13">
            <a:extLst>
              <a:ext uri="{FF2B5EF4-FFF2-40B4-BE49-F238E27FC236}">
                <a16:creationId xmlns:a16="http://schemas.microsoft.com/office/drawing/2014/main" id="{3D289216-2A67-8D73-32BC-286FF5BF07E9}"/>
              </a:ext>
            </a:extLst>
          </p:cNvPr>
          <p:cNvCxnSpPr/>
          <p:nvPr/>
        </p:nvCxnSpPr>
        <p:spPr>
          <a:xfrm>
            <a:off x="8259354" y="225080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9FDF64-9E2B-B6DD-2294-C4985CBC4F82}"/>
              </a:ext>
            </a:extLst>
          </p:cNvPr>
          <p:cNvSpPr txBox="1"/>
          <p:nvPr/>
        </p:nvSpPr>
        <p:spPr>
          <a:xfrm>
            <a:off x="9944341" y="1681254"/>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8" name="TextBox 17">
            <a:extLst>
              <a:ext uri="{FF2B5EF4-FFF2-40B4-BE49-F238E27FC236}">
                <a16:creationId xmlns:a16="http://schemas.microsoft.com/office/drawing/2014/main" id="{F69F4792-CB9F-7143-6467-A2E8CDC35227}"/>
              </a:ext>
            </a:extLst>
          </p:cNvPr>
          <p:cNvSpPr txBox="1"/>
          <p:nvPr/>
        </p:nvSpPr>
        <p:spPr>
          <a:xfrm>
            <a:off x="8900905" y="1567247"/>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20" name="Straight Arrow Connector 19">
            <a:extLst>
              <a:ext uri="{FF2B5EF4-FFF2-40B4-BE49-F238E27FC236}">
                <a16:creationId xmlns:a16="http://schemas.microsoft.com/office/drawing/2014/main" id="{237ACD0E-A310-5597-4C10-12D3B3B64D20}"/>
              </a:ext>
            </a:extLst>
          </p:cNvPr>
          <p:cNvCxnSpPr>
            <a:cxnSpLocks/>
          </p:cNvCxnSpPr>
          <p:nvPr/>
        </p:nvCxnSpPr>
        <p:spPr>
          <a:xfrm>
            <a:off x="321533" y="2250807"/>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D78856-61EC-F025-719C-33535FC67897}"/>
                  </a:ext>
                </a:extLst>
              </p:cNvPr>
              <p:cNvSpPr txBox="1"/>
              <p:nvPr/>
            </p:nvSpPr>
            <p:spPr>
              <a:xfrm>
                <a:off x="609293"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F293A268-6159-946C-27B5-B82696465CB2}"/>
                  </a:ext>
                </a:extLst>
              </p:cNvPr>
              <p:cNvSpPr txBox="1">
                <a:spLocks noRot="1" noChangeAspect="1" noMove="1" noResize="1" noEditPoints="1" noAdjustHandles="1" noChangeArrowheads="1" noChangeShapeType="1" noTextEdit="1"/>
              </p:cNvSpPr>
              <p:nvPr/>
            </p:nvSpPr>
            <p:spPr>
              <a:xfrm>
                <a:off x="609293" y="2635527"/>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D9DA8CB-AB88-9DBE-CD9F-39896E93B5B6}"/>
                  </a:ext>
                </a:extLst>
              </p:cNvPr>
              <p:cNvSpPr txBox="1"/>
              <p:nvPr/>
            </p:nvSpPr>
            <p:spPr>
              <a:xfrm>
                <a:off x="6636318" y="264035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336E2C1D-A808-3A5F-B993-4D6E549BC1F3}"/>
                  </a:ext>
                </a:extLst>
              </p:cNvPr>
              <p:cNvSpPr txBox="1">
                <a:spLocks noRot="1" noChangeAspect="1" noMove="1" noResize="1" noEditPoints="1" noAdjustHandles="1" noChangeArrowheads="1" noChangeShapeType="1" noTextEdit="1"/>
              </p:cNvSpPr>
              <p:nvPr/>
            </p:nvSpPr>
            <p:spPr>
              <a:xfrm>
                <a:off x="6636318" y="2640353"/>
                <a:ext cx="145228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2B2A513-1221-199E-9568-E2BD03948C29}"/>
                  </a:ext>
                </a:extLst>
              </p:cNvPr>
              <p:cNvSpPr txBox="1"/>
              <p:nvPr/>
            </p:nvSpPr>
            <p:spPr>
              <a:xfrm>
                <a:off x="9522578" y="263552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0125AA67-9D5A-C300-726A-32766245E757}"/>
                  </a:ext>
                </a:extLst>
              </p:cNvPr>
              <p:cNvSpPr txBox="1">
                <a:spLocks noRot="1" noChangeAspect="1" noMove="1" noResize="1" noEditPoints="1" noAdjustHandles="1" noChangeArrowheads="1" noChangeShapeType="1" noTextEdit="1"/>
              </p:cNvSpPr>
              <p:nvPr/>
            </p:nvSpPr>
            <p:spPr>
              <a:xfrm>
                <a:off x="9522578" y="2635527"/>
                <a:ext cx="145228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9AA2120-2A5A-4BE7-4453-C9C4CE3ED423}"/>
                  </a:ext>
                </a:extLst>
              </p:cNvPr>
              <p:cNvSpPr txBox="1"/>
              <p:nvPr/>
            </p:nvSpPr>
            <p:spPr>
              <a:xfrm>
                <a:off x="-36089" y="2246366"/>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28" name="TextBox 27">
                <a:extLst>
                  <a:ext uri="{FF2B5EF4-FFF2-40B4-BE49-F238E27FC236}">
                    <a16:creationId xmlns:a16="http://schemas.microsoft.com/office/drawing/2014/main" id="{747F33F9-DE21-5CFA-4D66-C60B48D3EFD4}"/>
                  </a:ext>
                </a:extLst>
              </p:cNvPr>
              <p:cNvSpPr txBox="1">
                <a:spLocks noRot="1" noChangeAspect="1" noMove="1" noResize="1" noEditPoints="1" noAdjustHandles="1" noChangeArrowheads="1" noChangeShapeType="1" noTextEdit="1"/>
              </p:cNvSpPr>
              <p:nvPr/>
            </p:nvSpPr>
            <p:spPr>
              <a:xfrm>
                <a:off x="-36089" y="2246366"/>
                <a:ext cx="1452282" cy="523220"/>
              </a:xfrm>
              <a:prstGeom prst="rect">
                <a:avLst/>
              </a:prstGeom>
              <a:blipFill>
                <a:blip r:embed="rId6"/>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53C6DC68-FB86-0112-24A1-665CBD7FA785}"/>
              </a:ext>
            </a:extLst>
          </p:cNvPr>
          <p:cNvCxnSpPr>
            <a:cxnSpLocks/>
          </p:cNvCxnSpPr>
          <p:nvPr/>
        </p:nvCxnSpPr>
        <p:spPr>
          <a:xfrm>
            <a:off x="1628266"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8C61F4A-F874-C34C-A1B7-82D3449E1744}"/>
              </a:ext>
            </a:extLst>
          </p:cNvPr>
          <p:cNvCxnSpPr>
            <a:cxnSpLocks/>
          </p:cNvCxnSpPr>
          <p:nvPr/>
        </p:nvCxnSpPr>
        <p:spPr>
          <a:xfrm>
            <a:off x="7609229"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6A94686-B6CB-1272-D5F9-46BF6C6DBB5A}"/>
              </a:ext>
            </a:extLst>
          </p:cNvPr>
          <p:cNvCxnSpPr>
            <a:cxnSpLocks/>
          </p:cNvCxnSpPr>
          <p:nvPr/>
        </p:nvCxnSpPr>
        <p:spPr>
          <a:xfrm>
            <a:off x="10561750" y="2696917"/>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2C69DD4-6151-B1CF-6CAD-FCA8AC2488F5}"/>
                  </a:ext>
                </a:extLst>
              </p:cNvPr>
              <p:cNvSpPr txBox="1"/>
              <p:nvPr/>
            </p:nvSpPr>
            <p:spPr>
              <a:xfrm>
                <a:off x="5274957" y="1656213"/>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b="0" i="1" dirty="0" smtClean="0">
                          <a:solidFill>
                            <a:schemeClr val="tx1"/>
                          </a:solidFill>
                          <a:latin typeface="Cambria Math" panose="02040503050406030204" pitchFamily="18" charset="0"/>
                          <a:ea typeface="Cambria Math" panose="02040503050406030204" pitchFamily="18" charset="0"/>
                        </a:rPr>
                        <m:t>𝜎</m:t>
                      </m:r>
                    </m:oMath>
                  </m:oMathPara>
                </a14:m>
                <a:endParaRPr lang="en-US" sz="3200">
                  <a:solidFill>
                    <a:schemeClr val="tx1"/>
                  </a:solidFill>
                </a:endParaRPr>
              </a:p>
            </p:txBody>
          </p:sp>
        </mc:Choice>
        <mc:Fallback xmlns="">
          <p:sp>
            <p:nvSpPr>
              <p:cNvPr id="11" name="TextBox 10">
                <a:extLst>
                  <a:ext uri="{FF2B5EF4-FFF2-40B4-BE49-F238E27FC236}">
                    <a16:creationId xmlns:a16="http://schemas.microsoft.com/office/drawing/2014/main" id="{FF4E0F65-23AD-C6AE-8959-16D5726900F5}"/>
                  </a:ext>
                </a:extLst>
              </p:cNvPr>
              <p:cNvSpPr txBox="1">
                <a:spLocks noRot="1" noChangeAspect="1" noMove="1" noResize="1" noEditPoints="1" noAdjustHandles="1" noChangeArrowheads="1" noChangeShapeType="1" noTextEdit="1"/>
              </p:cNvSpPr>
              <p:nvPr/>
            </p:nvSpPr>
            <p:spPr>
              <a:xfrm>
                <a:off x="5274957" y="1656213"/>
                <a:ext cx="1452282" cy="584775"/>
              </a:xfrm>
              <a:prstGeom prst="rect">
                <a:avLst/>
              </a:prstGeom>
              <a:blipFill>
                <a:blip r:embed="rId7"/>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8CFB631-168C-A7B0-52A3-917EDDE6911B}"/>
              </a:ext>
            </a:extLst>
          </p:cNvPr>
          <p:cNvSpPr txBox="1"/>
          <p:nvPr/>
        </p:nvSpPr>
        <p:spPr>
          <a:xfrm>
            <a:off x="3976101" y="1681254"/>
            <a:ext cx="1275008" cy="1015663"/>
          </a:xfrm>
          <a:prstGeom prst="rect">
            <a:avLst/>
          </a:prstGeom>
          <a:solidFill>
            <a:schemeClr val="accent3">
              <a:lumMod val="40000"/>
              <a:lumOff val="60000"/>
            </a:schemeClr>
          </a:solidFill>
          <a:ln>
            <a:solidFill>
              <a:schemeClr val="tx1"/>
            </a:solidFill>
          </a:ln>
        </p:spPr>
        <p:txBody>
          <a:bodyPr wrap="square" rtlCol="0">
            <a:spAutoFit/>
          </a:bodyPr>
          <a:lstStyle/>
          <a:p>
            <a:pPr algn="ctr"/>
            <a:r>
              <a:rPr lang="en-US" sz="6000"/>
              <a:t>E</a:t>
            </a:r>
          </a:p>
        </p:txBody>
      </p:sp>
      <p:cxnSp>
        <p:nvCxnSpPr>
          <p:cNvPr id="17" name="Straight Arrow Connector 16">
            <a:extLst>
              <a:ext uri="{FF2B5EF4-FFF2-40B4-BE49-F238E27FC236}">
                <a16:creationId xmlns:a16="http://schemas.microsoft.com/office/drawing/2014/main" id="{76231F60-BC50-CCA5-5607-CB07CBCB7172}"/>
              </a:ext>
            </a:extLst>
          </p:cNvPr>
          <p:cNvCxnSpPr/>
          <p:nvPr/>
        </p:nvCxnSpPr>
        <p:spPr>
          <a:xfrm>
            <a:off x="5261705" y="223081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3D0D027-69CE-2BF3-C473-9DF012F0E097}"/>
                  </a:ext>
                </a:extLst>
              </p:cNvPr>
              <p:cNvSpPr txBox="1"/>
              <p:nvPr/>
            </p:nvSpPr>
            <p:spPr>
              <a:xfrm>
                <a:off x="3597787" y="263869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3" name="TextBox 22">
                <a:extLst>
                  <a:ext uri="{FF2B5EF4-FFF2-40B4-BE49-F238E27FC236}">
                    <a16:creationId xmlns:a16="http://schemas.microsoft.com/office/drawing/2014/main" id="{85008053-2C75-FCB3-06B6-AFD06B9A27E0}"/>
                  </a:ext>
                </a:extLst>
              </p:cNvPr>
              <p:cNvSpPr txBox="1">
                <a:spLocks noRot="1" noChangeAspect="1" noMove="1" noResize="1" noEditPoints="1" noAdjustHandles="1" noChangeArrowheads="1" noChangeShapeType="1" noTextEdit="1"/>
              </p:cNvSpPr>
              <p:nvPr/>
            </p:nvSpPr>
            <p:spPr>
              <a:xfrm>
                <a:off x="3597787" y="2638697"/>
                <a:ext cx="1452282" cy="523220"/>
              </a:xfrm>
              <a:prstGeom prst="rect">
                <a:avLst/>
              </a:prstGeom>
              <a:blipFill>
                <a:blip r:embed="rId8"/>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A0554BED-6953-A80C-4BDE-8C462D69B581}"/>
              </a:ext>
            </a:extLst>
          </p:cNvPr>
          <p:cNvCxnSpPr>
            <a:cxnSpLocks/>
          </p:cNvCxnSpPr>
          <p:nvPr/>
        </p:nvCxnSpPr>
        <p:spPr>
          <a:xfrm>
            <a:off x="4570698" y="2695261"/>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7B11E0-6F09-2D13-31F1-D28F4FCB926F}"/>
                  </a:ext>
                </a:extLst>
              </p:cNvPr>
              <p:cNvSpPr txBox="1"/>
              <p:nvPr/>
            </p:nvSpPr>
            <p:spPr>
              <a:xfrm>
                <a:off x="1016106" y="3505216"/>
                <a:ext cx="10687983" cy="3416320"/>
              </a:xfrm>
              <a:prstGeom prst="rect">
                <a:avLst/>
              </a:prstGeom>
              <a:noFill/>
            </p:spPr>
            <p:txBody>
              <a:bodyPr wrap="square" rtlCol="0">
                <a:spAutoFit/>
              </a:bodyPr>
              <a:lstStyle/>
              <a:p>
                <a:pPr marL="342900" indent="-342900">
                  <a:buFont typeface="Arial" panose="020B0604020202020204" pitchFamily="34" charset="0"/>
                  <a:buChar char="•"/>
                </a:pPr>
                <a:r>
                  <a:rPr lang="en-US" sz="2800"/>
                  <a:t>For Tuberculosis: only 10% of infected individuals ever develop active TB</a:t>
                </a:r>
              </a:p>
              <a:p>
                <a:pPr marL="342900" indent="-342900">
                  <a:buFont typeface="Arial" panose="020B0604020202020204" pitchFamily="34" charset="0"/>
                  <a:buChar char="•"/>
                </a:pPr>
                <a:r>
                  <a:rPr lang="en-US" sz="2800"/>
                  <a:t>People with active TB infect 10 people per year and are infectious for 2 years.</a:t>
                </a:r>
              </a:p>
              <a:p>
                <a:pPr marL="342900" indent="-342900">
                  <a:buFont typeface="Arial" panose="020B0604020202020204" pitchFamily="34" charset="0"/>
                  <a:buChar char="•"/>
                </a:pPr>
                <a:r>
                  <a:rPr lang="en-US" sz="2800"/>
                  <a:t>What is the R0 for TB?</a:t>
                </a:r>
              </a:p>
              <a:p>
                <a:pPr marL="342900" indent="-342900">
                  <a:buFont typeface="Arial" panose="020B0604020202020204" pitchFamily="34" charset="0"/>
                  <a:buChar char="•"/>
                </a:pPr>
                <a:endParaRPr lang="en-US" sz="2800"/>
              </a:p>
              <a:p>
                <a:pPr marL="342900" indent="-342900">
                  <a:buFont typeface="Arial" panose="020B0604020202020204" pitchFamily="34" charset="0"/>
                  <a:buChar char="•"/>
                </a:pPr>
                <a14:m>
                  <m:oMath xmlns:m="http://schemas.openxmlformats.org/officeDocument/2006/math">
                    <m:sSub>
                      <m:sSubPr>
                        <m:ctrlPr>
                          <a:rPr lang="en-US" sz="2800" b="0" i="1" smtClean="0">
                            <a:latin typeface="Cambria Math" panose="02040503050406030204" pitchFamily="18" charset="0"/>
                            <a:ea typeface="Cambria Math" charset="0"/>
                          </a:rPr>
                        </m:ctrlPr>
                      </m:sSubPr>
                      <m:e>
                        <m:r>
                          <a:rPr lang="en-US" sz="2800" b="0" i="1" smtClean="0">
                            <a:latin typeface="Cambria Math" panose="02040503050406030204" pitchFamily="18" charset="0"/>
                            <a:ea typeface="Cambria Math" charset="0"/>
                          </a:rPr>
                          <m:t>𝑅</m:t>
                        </m:r>
                      </m:e>
                      <m:sub>
                        <m:r>
                          <a:rPr lang="en-US" sz="2800" b="0" i="1" smtClean="0">
                            <a:latin typeface="Cambria Math" panose="02040503050406030204" pitchFamily="18" charset="0"/>
                            <a:ea typeface="Cambria Math" charset="0"/>
                          </a:rPr>
                          <m:t>0</m:t>
                        </m:r>
                      </m:sub>
                    </m:sSub>
                    <m:r>
                      <a:rPr lang="en-US" sz="2800" b="0" i="1" smtClean="0">
                        <a:latin typeface="Cambria Math" charset="0"/>
                        <a:ea typeface="Cambria Math" charset="0"/>
                        <a:cs typeface="Cambria Math" charset="0"/>
                      </a:rPr>
                      <m:t>=</m:t>
                    </m:r>
                  </m:oMath>
                </a14:m>
                <a:r>
                  <a:rPr lang="en-US" sz="2800"/>
                  <a:t> 10 * 2 * 0.1 = 2</a:t>
                </a:r>
              </a:p>
              <a:p>
                <a:pPr marL="285750" indent="-285750">
                  <a:buFont typeface="Arial" panose="020B0604020202020204" pitchFamily="34" charset="0"/>
                  <a:buChar char="•"/>
                </a:pPr>
                <a:endParaRPr lang="en-US" sz="2000"/>
              </a:p>
            </p:txBody>
          </p:sp>
        </mc:Choice>
        <mc:Fallback xmlns="">
          <p:sp>
            <p:nvSpPr>
              <p:cNvPr id="4" name="TextBox 3">
                <a:extLst>
                  <a:ext uri="{FF2B5EF4-FFF2-40B4-BE49-F238E27FC236}">
                    <a16:creationId xmlns:a16="http://schemas.microsoft.com/office/drawing/2014/main" id="{E5D82BFA-B7A8-2192-D7FC-35B1C129C13E}"/>
                  </a:ext>
                </a:extLst>
              </p:cNvPr>
              <p:cNvSpPr txBox="1">
                <a:spLocks noRot="1" noChangeAspect="1" noMove="1" noResize="1" noEditPoints="1" noAdjustHandles="1" noChangeArrowheads="1" noChangeShapeType="1" noTextEdit="1"/>
              </p:cNvSpPr>
              <p:nvPr/>
            </p:nvSpPr>
            <p:spPr>
              <a:xfrm>
                <a:off x="1016106" y="3505216"/>
                <a:ext cx="10687983" cy="3416320"/>
              </a:xfrm>
              <a:prstGeom prst="rect">
                <a:avLst/>
              </a:prstGeom>
              <a:blipFill>
                <a:blip r:embed="rId9"/>
                <a:stretch>
                  <a:fillRect l="-1069" t="-2230" r="-119"/>
                </a:stretch>
              </a:blipFill>
            </p:spPr>
            <p:txBody>
              <a:bodyPr/>
              <a:lstStyle/>
              <a:p>
                <a:r>
                  <a:rPr lang="en-US">
                    <a:noFill/>
                  </a:rPr>
                  <a:t> </a:t>
                </a:r>
              </a:p>
            </p:txBody>
          </p:sp>
        </mc:Fallback>
      </mc:AlternateContent>
    </p:spTree>
    <p:extLst>
      <p:ext uri="{BB962C8B-B14F-4D97-AF65-F5344CB8AC3E}">
        <p14:creationId xmlns:p14="http://schemas.microsoft.com/office/powerpoint/2010/main" val="324706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97B38-1A25-81F3-5CDE-EF6E96FD50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5A955-B790-C150-850D-642174837778}"/>
              </a:ext>
            </a:extLst>
          </p:cNvPr>
          <p:cNvSpPr>
            <a:spLocks noGrp="1"/>
          </p:cNvSpPr>
          <p:nvPr>
            <p:ph type="title"/>
          </p:nvPr>
        </p:nvSpPr>
        <p:spPr>
          <a:xfrm>
            <a:off x="838200" y="-889"/>
            <a:ext cx="10515600" cy="1325563"/>
          </a:xfrm>
        </p:spPr>
        <p:txBody>
          <a:bodyPr/>
          <a:lstStyle/>
          <a:p>
            <a:r>
              <a:rPr lang="en-US"/>
              <a:t>SEIR model: R code</a:t>
            </a:r>
            <a:endParaRPr lang="en-US">
              <a:ea typeface="Calibri Light"/>
              <a:cs typeface="Calibri Light"/>
            </a:endParaRPr>
          </a:p>
        </p:txBody>
      </p:sp>
      <p:sp>
        <p:nvSpPr>
          <p:cNvPr id="9" name="TextBox 8">
            <a:extLst>
              <a:ext uri="{FF2B5EF4-FFF2-40B4-BE49-F238E27FC236}">
                <a16:creationId xmlns:a16="http://schemas.microsoft.com/office/drawing/2014/main" id="{910AAE1C-640E-1822-4ADD-5A35509E029D}"/>
              </a:ext>
            </a:extLst>
          </p:cNvPr>
          <p:cNvSpPr txBox="1"/>
          <p:nvPr/>
        </p:nvSpPr>
        <p:spPr>
          <a:xfrm>
            <a:off x="1357223" y="1039019"/>
            <a:ext cx="2794958" cy="369332"/>
          </a:xfrm>
          <a:prstGeom prst="rect">
            <a:avLst/>
          </a:prstGeom>
          <a:noFill/>
        </p:spPr>
        <p:txBody>
          <a:bodyPr wrap="square" rtlCol="0">
            <a:spAutoFit/>
          </a:bodyPr>
          <a:lstStyle/>
          <a:p>
            <a:pPr algn="ctr"/>
            <a:r>
              <a:rPr lang="en-US" b="1" u="sng"/>
              <a:t>SIR Model</a:t>
            </a:r>
          </a:p>
        </p:txBody>
      </p:sp>
      <p:pic>
        <p:nvPicPr>
          <p:cNvPr id="11" name="Picture 10">
            <a:extLst>
              <a:ext uri="{FF2B5EF4-FFF2-40B4-BE49-F238E27FC236}">
                <a16:creationId xmlns:a16="http://schemas.microsoft.com/office/drawing/2014/main" id="{D4842479-6CAF-0F34-8CCF-237DD7A99B57}"/>
              </a:ext>
            </a:extLst>
          </p:cNvPr>
          <p:cNvPicPr>
            <a:picLocks noChangeAspect="1"/>
          </p:cNvPicPr>
          <p:nvPr/>
        </p:nvPicPr>
        <p:blipFill>
          <a:blip r:embed="rId2"/>
          <a:stretch>
            <a:fillRect/>
          </a:stretch>
        </p:blipFill>
        <p:spPr>
          <a:xfrm>
            <a:off x="143075" y="1452716"/>
            <a:ext cx="5952925" cy="3063240"/>
          </a:xfrm>
          <a:prstGeom prst="rect">
            <a:avLst/>
          </a:prstGeom>
          <a:ln>
            <a:solidFill>
              <a:schemeClr val="tx1"/>
            </a:solidFill>
          </a:ln>
        </p:spPr>
      </p:pic>
      <p:sp>
        <p:nvSpPr>
          <p:cNvPr id="18" name="Rectangle 17">
            <a:extLst>
              <a:ext uri="{FF2B5EF4-FFF2-40B4-BE49-F238E27FC236}">
                <a16:creationId xmlns:a16="http://schemas.microsoft.com/office/drawing/2014/main" id="{81B5721E-675F-2329-51BB-219D08F0564F}"/>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44965FE-83A8-FBA2-B864-31AA3E98A98F}"/>
              </a:ext>
            </a:extLst>
          </p:cNvPr>
          <p:cNvSpPr txBox="1"/>
          <p:nvPr/>
        </p:nvSpPr>
        <p:spPr>
          <a:xfrm>
            <a:off x="7645639" y="1039877"/>
            <a:ext cx="2794958" cy="369332"/>
          </a:xfrm>
          <a:prstGeom prst="rect">
            <a:avLst/>
          </a:prstGeom>
          <a:noFill/>
        </p:spPr>
        <p:txBody>
          <a:bodyPr wrap="square" lIns="91440" tIns="45720" rIns="91440" bIns="45720" rtlCol="0" anchor="t">
            <a:spAutoFit/>
          </a:bodyPr>
          <a:lstStyle/>
          <a:p>
            <a:pPr algn="ctr"/>
            <a:r>
              <a:rPr lang="en-US" b="1" u="sng"/>
              <a:t>SEIR Model</a:t>
            </a:r>
          </a:p>
        </p:txBody>
      </p:sp>
      <p:pic>
        <p:nvPicPr>
          <p:cNvPr id="5" name="Picture 4" descr="A screenshot of a computer program&#10;&#10;Description automatically generated">
            <a:extLst>
              <a:ext uri="{FF2B5EF4-FFF2-40B4-BE49-F238E27FC236}">
                <a16:creationId xmlns:a16="http://schemas.microsoft.com/office/drawing/2014/main" id="{21766ED5-1197-DA67-FB0D-835F46D18C01}"/>
              </a:ext>
            </a:extLst>
          </p:cNvPr>
          <p:cNvPicPr>
            <a:picLocks noChangeAspect="1"/>
          </p:cNvPicPr>
          <p:nvPr/>
        </p:nvPicPr>
        <p:blipFill>
          <a:blip r:embed="rId3"/>
          <a:stretch>
            <a:fillRect/>
          </a:stretch>
        </p:blipFill>
        <p:spPr>
          <a:xfrm>
            <a:off x="6217400" y="1454170"/>
            <a:ext cx="5257800" cy="3632200"/>
          </a:xfrm>
          <a:prstGeom prst="rect">
            <a:avLst/>
          </a:prstGeom>
          <a:ln>
            <a:solidFill>
              <a:schemeClr val="tx1"/>
            </a:solidFill>
          </a:ln>
        </p:spPr>
      </p:pic>
      <p:sp>
        <p:nvSpPr>
          <p:cNvPr id="14" name="Rectangle 13">
            <a:extLst>
              <a:ext uri="{FF2B5EF4-FFF2-40B4-BE49-F238E27FC236}">
                <a16:creationId xmlns:a16="http://schemas.microsoft.com/office/drawing/2014/main" id="{8FA348C8-39D7-A008-F978-DE8828748717}"/>
              </a:ext>
            </a:extLst>
          </p:cNvPr>
          <p:cNvSpPr/>
          <p:nvPr/>
        </p:nvSpPr>
        <p:spPr>
          <a:xfrm>
            <a:off x="6541560" y="3143629"/>
            <a:ext cx="3884916" cy="263374"/>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math equations on a white background&#10;&#10;Description automatically generated">
            <a:extLst>
              <a:ext uri="{FF2B5EF4-FFF2-40B4-BE49-F238E27FC236}">
                <a16:creationId xmlns:a16="http://schemas.microsoft.com/office/drawing/2014/main" id="{DABA9F01-FE94-C469-3D39-36EC4DAEB454}"/>
              </a:ext>
            </a:extLst>
          </p:cNvPr>
          <p:cNvPicPr>
            <a:picLocks noChangeAspect="1"/>
          </p:cNvPicPr>
          <p:nvPr/>
        </p:nvPicPr>
        <p:blipFill>
          <a:blip r:embed="rId4"/>
          <a:stretch>
            <a:fillRect/>
          </a:stretch>
        </p:blipFill>
        <p:spPr>
          <a:xfrm>
            <a:off x="2433480" y="4710723"/>
            <a:ext cx="3724800" cy="2080985"/>
          </a:xfrm>
          <a:prstGeom prst="rect">
            <a:avLst/>
          </a:prstGeom>
          <a:ln>
            <a:noFill/>
          </a:ln>
        </p:spPr>
      </p:pic>
      <p:sp>
        <p:nvSpPr>
          <p:cNvPr id="8" name="Rectangle 7">
            <a:extLst>
              <a:ext uri="{FF2B5EF4-FFF2-40B4-BE49-F238E27FC236}">
                <a16:creationId xmlns:a16="http://schemas.microsoft.com/office/drawing/2014/main" id="{990F7759-6074-704F-C83C-F460EFB105B4}"/>
              </a:ext>
            </a:extLst>
          </p:cNvPr>
          <p:cNvSpPr/>
          <p:nvPr/>
        </p:nvSpPr>
        <p:spPr>
          <a:xfrm>
            <a:off x="7147077" y="3395361"/>
            <a:ext cx="891345" cy="222553"/>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F564922-AEFC-51EA-6CDC-38DE2383CC65}"/>
              </a:ext>
            </a:extLst>
          </p:cNvPr>
          <p:cNvSpPr txBox="1"/>
          <p:nvPr/>
        </p:nvSpPr>
        <p:spPr>
          <a:xfrm>
            <a:off x="6545035" y="538842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ea typeface="Calibri"/>
                <a:cs typeface="Calibri"/>
              </a:rPr>
              <a:t>t_lat</a:t>
            </a:r>
            <a:r>
              <a:rPr lang="en-US">
                <a:ea typeface="Calibri"/>
                <a:cs typeface="Calibri"/>
              </a:rPr>
              <a:t>: latent period</a:t>
            </a:r>
          </a:p>
          <a:p>
            <a:r>
              <a:rPr lang="en-US">
                <a:ea typeface="Calibri"/>
                <a:cs typeface="Calibri"/>
              </a:rPr>
              <a:t>sigma = 1/</a:t>
            </a:r>
            <a:r>
              <a:rPr lang="en-US" err="1">
                <a:ea typeface="Calibri"/>
                <a:cs typeface="Calibri"/>
              </a:rPr>
              <a:t>t_lat</a:t>
            </a:r>
            <a:endParaRPr lang="en-US">
              <a:ea typeface="Calibri"/>
              <a:cs typeface="Calibri"/>
            </a:endParaRPr>
          </a:p>
        </p:txBody>
      </p:sp>
      <p:sp>
        <p:nvSpPr>
          <p:cNvPr id="6" name="Rectangle 5">
            <a:extLst>
              <a:ext uri="{FF2B5EF4-FFF2-40B4-BE49-F238E27FC236}">
                <a16:creationId xmlns:a16="http://schemas.microsoft.com/office/drawing/2014/main" id="{63CD5611-D337-3050-43E1-153E28AF23D0}"/>
              </a:ext>
            </a:extLst>
          </p:cNvPr>
          <p:cNvSpPr/>
          <p:nvPr/>
        </p:nvSpPr>
        <p:spPr>
          <a:xfrm>
            <a:off x="4457050" y="5994535"/>
            <a:ext cx="1270670" cy="263374"/>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458451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a:latin typeface="Calibri" panose="020F0502020204030204" pitchFamily="34" charset="0"/>
                <a:cs typeface="Calibri" panose="020F0502020204030204" pitchFamily="34" charset="0"/>
              </a:rPr>
              <a:t>Pathogens that can cause human infectious diseases</a:t>
            </a:r>
            <a:endParaRPr lang="en-US" sz="3600">
              <a:latin typeface="Calibri" panose="020F0502020204030204" pitchFamily="34" charset="0"/>
              <a:cs typeface="Calibri" panose="020F0502020204030204" pitchFamily="34" charset="0"/>
            </a:endParaRPr>
          </a:p>
        </p:txBody>
      </p:sp>
      <p:pic>
        <p:nvPicPr>
          <p:cNvPr id="1026" name="Picture 2" descr="Bacteria - Free education icons">
            <a:extLst>
              <a:ext uri="{FF2B5EF4-FFF2-40B4-BE49-F238E27FC236}">
                <a16:creationId xmlns:a16="http://schemas.microsoft.com/office/drawing/2014/main" id="{68FF82AB-E5B8-D1E4-E586-D8C5CC45BE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53" y="1426471"/>
            <a:ext cx="1623290" cy="16232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tozoa - Free education icons">
            <a:extLst>
              <a:ext uri="{FF2B5EF4-FFF2-40B4-BE49-F238E27FC236}">
                <a16:creationId xmlns:a16="http://schemas.microsoft.com/office/drawing/2014/main" id="{461D79FD-B45A-92DE-B814-A298DE7C4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474" y="1426471"/>
            <a:ext cx="1623290" cy="16232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rus - Free medical icons">
            <a:extLst>
              <a:ext uri="{FF2B5EF4-FFF2-40B4-BE49-F238E27FC236}">
                <a16:creationId xmlns:a16="http://schemas.microsoft.com/office/drawing/2014/main" id="{6ED8ECB6-00EB-1533-32A9-B11C1ECDA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233" y="1227600"/>
            <a:ext cx="1822161" cy="182216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ungi - Free nature icons">
            <a:extLst>
              <a:ext uri="{FF2B5EF4-FFF2-40B4-BE49-F238E27FC236}">
                <a16:creationId xmlns:a16="http://schemas.microsoft.com/office/drawing/2014/main" id="{5F04DB79-853F-4D85-FDB6-045ECFF2D4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23" y="1177088"/>
            <a:ext cx="1872673" cy="18726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41E1535-44B8-AC85-3756-C51315E5FB7B}"/>
              </a:ext>
            </a:extLst>
          </p:cNvPr>
          <p:cNvPicPr>
            <a:picLocks noChangeAspect="1"/>
          </p:cNvPicPr>
          <p:nvPr/>
        </p:nvPicPr>
        <p:blipFill rotWithShape="1">
          <a:blip r:embed="rId7"/>
          <a:srcRect b="21633"/>
          <a:stretch/>
        </p:blipFill>
        <p:spPr>
          <a:xfrm>
            <a:off x="9792844" y="1177088"/>
            <a:ext cx="1744233" cy="1872673"/>
          </a:xfrm>
          <a:prstGeom prst="rect">
            <a:avLst/>
          </a:prstGeom>
        </p:spPr>
      </p:pic>
      <p:sp>
        <p:nvSpPr>
          <p:cNvPr id="4" name="TextBox 3">
            <a:extLst>
              <a:ext uri="{FF2B5EF4-FFF2-40B4-BE49-F238E27FC236}">
                <a16:creationId xmlns:a16="http://schemas.microsoft.com/office/drawing/2014/main" id="{669FB9B9-B57E-FE1B-94CF-3D29468590CD}"/>
              </a:ext>
            </a:extLst>
          </p:cNvPr>
          <p:cNvSpPr txBox="1"/>
          <p:nvPr/>
        </p:nvSpPr>
        <p:spPr>
          <a:xfrm>
            <a:off x="975647" y="3388901"/>
            <a:ext cx="1234056" cy="461665"/>
          </a:xfrm>
          <a:prstGeom prst="rect">
            <a:avLst/>
          </a:prstGeom>
          <a:noFill/>
        </p:spPr>
        <p:txBody>
          <a:bodyPr wrap="none" rtlCol="0">
            <a:spAutoFit/>
          </a:bodyPr>
          <a:lstStyle/>
          <a:p>
            <a:r>
              <a:rPr lang="en-US" sz="2400" b="1"/>
              <a:t>Bacteria</a:t>
            </a:r>
          </a:p>
        </p:txBody>
      </p:sp>
      <p:sp>
        <p:nvSpPr>
          <p:cNvPr id="5" name="TextBox 4">
            <a:extLst>
              <a:ext uri="{FF2B5EF4-FFF2-40B4-BE49-F238E27FC236}">
                <a16:creationId xmlns:a16="http://schemas.microsoft.com/office/drawing/2014/main" id="{BEFBC70F-92D0-EE32-1E70-AA9EB608FBE5}"/>
              </a:ext>
            </a:extLst>
          </p:cNvPr>
          <p:cNvSpPr txBox="1"/>
          <p:nvPr/>
        </p:nvSpPr>
        <p:spPr>
          <a:xfrm>
            <a:off x="3491999" y="3388901"/>
            <a:ext cx="1318823" cy="461665"/>
          </a:xfrm>
          <a:prstGeom prst="rect">
            <a:avLst/>
          </a:prstGeom>
          <a:noFill/>
        </p:spPr>
        <p:txBody>
          <a:bodyPr wrap="none" rtlCol="0">
            <a:spAutoFit/>
          </a:bodyPr>
          <a:lstStyle/>
          <a:p>
            <a:r>
              <a:rPr lang="en-US" sz="2400" b="1"/>
              <a:t>Protozoa</a:t>
            </a:r>
          </a:p>
        </p:txBody>
      </p:sp>
      <p:sp>
        <p:nvSpPr>
          <p:cNvPr id="6" name="TextBox 5">
            <a:extLst>
              <a:ext uri="{FF2B5EF4-FFF2-40B4-BE49-F238E27FC236}">
                <a16:creationId xmlns:a16="http://schemas.microsoft.com/office/drawing/2014/main" id="{DDA52FCD-E283-5B3D-3358-E0830DCF446F}"/>
              </a:ext>
            </a:extLst>
          </p:cNvPr>
          <p:cNvSpPr txBox="1"/>
          <p:nvPr/>
        </p:nvSpPr>
        <p:spPr>
          <a:xfrm>
            <a:off x="5968130" y="3388901"/>
            <a:ext cx="840295" cy="461665"/>
          </a:xfrm>
          <a:prstGeom prst="rect">
            <a:avLst/>
          </a:prstGeom>
          <a:noFill/>
        </p:spPr>
        <p:txBody>
          <a:bodyPr wrap="none" rtlCol="0">
            <a:spAutoFit/>
          </a:bodyPr>
          <a:lstStyle/>
          <a:p>
            <a:r>
              <a:rPr lang="en-US" sz="2400" b="1"/>
              <a:t>Virus</a:t>
            </a:r>
          </a:p>
        </p:txBody>
      </p:sp>
      <p:sp>
        <p:nvSpPr>
          <p:cNvPr id="7" name="TextBox 6">
            <a:extLst>
              <a:ext uri="{FF2B5EF4-FFF2-40B4-BE49-F238E27FC236}">
                <a16:creationId xmlns:a16="http://schemas.microsoft.com/office/drawing/2014/main" id="{7EC21F9B-F658-F931-FD49-905753104D35}"/>
              </a:ext>
            </a:extLst>
          </p:cNvPr>
          <p:cNvSpPr txBox="1"/>
          <p:nvPr/>
        </p:nvSpPr>
        <p:spPr>
          <a:xfrm>
            <a:off x="8157560" y="3388901"/>
            <a:ext cx="877163" cy="461665"/>
          </a:xfrm>
          <a:prstGeom prst="rect">
            <a:avLst/>
          </a:prstGeom>
          <a:noFill/>
        </p:spPr>
        <p:txBody>
          <a:bodyPr wrap="none" rtlCol="0">
            <a:spAutoFit/>
          </a:bodyPr>
          <a:lstStyle/>
          <a:p>
            <a:r>
              <a:rPr lang="en-US" sz="2400" b="1"/>
              <a:t>Fungi</a:t>
            </a:r>
          </a:p>
        </p:txBody>
      </p:sp>
      <p:sp>
        <p:nvSpPr>
          <p:cNvPr id="8" name="TextBox 7">
            <a:extLst>
              <a:ext uri="{FF2B5EF4-FFF2-40B4-BE49-F238E27FC236}">
                <a16:creationId xmlns:a16="http://schemas.microsoft.com/office/drawing/2014/main" id="{8F30D752-5998-EA98-C106-8266595B92A9}"/>
              </a:ext>
            </a:extLst>
          </p:cNvPr>
          <p:cNvSpPr txBox="1"/>
          <p:nvPr/>
        </p:nvSpPr>
        <p:spPr>
          <a:xfrm>
            <a:off x="10011324" y="3388901"/>
            <a:ext cx="1493037" cy="461665"/>
          </a:xfrm>
          <a:prstGeom prst="rect">
            <a:avLst/>
          </a:prstGeom>
          <a:noFill/>
        </p:spPr>
        <p:txBody>
          <a:bodyPr wrap="none" rtlCol="0">
            <a:spAutoFit/>
          </a:bodyPr>
          <a:lstStyle/>
          <a:p>
            <a:r>
              <a:rPr lang="en-US" sz="2400" b="1"/>
              <a:t>Helminths</a:t>
            </a:r>
          </a:p>
        </p:txBody>
      </p:sp>
      <p:sp>
        <p:nvSpPr>
          <p:cNvPr id="9" name="TextBox 8">
            <a:extLst>
              <a:ext uri="{FF2B5EF4-FFF2-40B4-BE49-F238E27FC236}">
                <a16:creationId xmlns:a16="http://schemas.microsoft.com/office/drawing/2014/main" id="{A5917F2F-FE55-DEB6-334C-5C340CEDE13C}"/>
              </a:ext>
            </a:extLst>
          </p:cNvPr>
          <p:cNvSpPr txBox="1"/>
          <p:nvPr/>
        </p:nvSpPr>
        <p:spPr>
          <a:xfrm>
            <a:off x="609600" y="3775414"/>
            <a:ext cx="3447803" cy="2677656"/>
          </a:xfrm>
          <a:prstGeom prst="rect">
            <a:avLst/>
          </a:prstGeom>
          <a:noFill/>
        </p:spPr>
        <p:txBody>
          <a:bodyPr wrap="none" rtlCol="0">
            <a:spAutoFit/>
          </a:bodyPr>
          <a:lstStyle/>
          <a:p>
            <a:pPr marL="285750" indent="-285750">
              <a:buFont typeface="Arial" panose="020B0604020202020204" pitchFamily="34" charset="0"/>
              <a:buChar char="•"/>
            </a:pPr>
            <a:r>
              <a:rPr lang="en-US" sz="2400"/>
              <a:t>Tuberculosis</a:t>
            </a:r>
          </a:p>
          <a:p>
            <a:pPr marL="285750" indent="-285750">
              <a:buFont typeface="Arial" panose="020B0604020202020204" pitchFamily="34" charset="0"/>
              <a:buChar char="•"/>
            </a:pPr>
            <a:r>
              <a:rPr lang="en-US" sz="2400"/>
              <a:t>Pneumonia</a:t>
            </a:r>
          </a:p>
          <a:p>
            <a:pPr marL="285750" indent="-285750">
              <a:buFont typeface="Arial" panose="020B0604020202020204" pitchFamily="34" charset="0"/>
              <a:buChar char="•"/>
            </a:pPr>
            <a:r>
              <a:rPr lang="en-US" sz="2400"/>
              <a:t>Gonorrhea</a:t>
            </a:r>
          </a:p>
          <a:p>
            <a:pPr marL="285750" indent="-285750">
              <a:buFont typeface="Arial" panose="020B0604020202020204" pitchFamily="34" charset="0"/>
              <a:buChar char="•"/>
            </a:pPr>
            <a:r>
              <a:rPr lang="en-US" sz="2400"/>
              <a:t>Tetanus</a:t>
            </a:r>
          </a:p>
          <a:p>
            <a:pPr marL="285750" indent="-285750">
              <a:buFont typeface="Arial" panose="020B0604020202020204" pitchFamily="34" charset="0"/>
              <a:buChar char="•"/>
            </a:pPr>
            <a:r>
              <a:rPr lang="en-US" sz="2400" err="1"/>
              <a:t>Diptheria</a:t>
            </a:r>
            <a:endParaRPr lang="en-US" sz="2400"/>
          </a:p>
          <a:p>
            <a:pPr marL="285750" indent="-285750">
              <a:buFont typeface="Arial" panose="020B0604020202020204" pitchFamily="34" charset="0"/>
              <a:buChar char="•"/>
            </a:pPr>
            <a:r>
              <a:rPr lang="en-US" sz="2400"/>
              <a:t>Pertussis</a:t>
            </a:r>
          </a:p>
          <a:p>
            <a:pPr marL="285750" indent="-285750">
              <a:buFont typeface="Arial" panose="020B0604020202020204" pitchFamily="34" charset="0"/>
              <a:buChar char="•"/>
            </a:pPr>
            <a:r>
              <a:rPr lang="en-US" sz="2400"/>
              <a:t>Streptococcal infections</a:t>
            </a:r>
          </a:p>
        </p:txBody>
      </p:sp>
      <p:sp>
        <p:nvSpPr>
          <p:cNvPr id="10" name="TextBox 9">
            <a:extLst>
              <a:ext uri="{FF2B5EF4-FFF2-40B4-BE49-F238E27FC236}">
                <a16:creationId xmlns:a16="http://schemas.microsoft.com/office/drawing/2014/main" id="{3210DE35-5F9A-D0D5-0164-6AA418C49D79}"/>
              </a:ext>
            </a:extLst>
          </p:cNvPr>
          <p:cNvSpPr txBox="1"/>
          <p:nvPr/>
        </p:nvSpPr>
        <p:spPr>
          <a:xfrm>
            <a:off x="3224729" y="3775414"/>
            <a:ext cx="2334422" cy="1569660"/>
          </a:xfrm>
          <a:prstGeom prst="rect">
            <a:avLst/>
          </a:prstGeom>
          <a:noFill/>
        </p:spPr>
        <p:txBody>
          <a:bodyPr wrap="none" rtlCol="0">
            <a:spAutoFit/>
          </a:bodyPr>
          <a:lstStyle/>
          <a:p>
            <a:pPr marL="285750" indent="-285750">
              <a:buFont typeface="Arial" panose="020B0604020202020204" pitchFamily="34" charset="0"/>
              <a:buChar char="•"/>
            </a:pPr>
            <a:r>
              <a:rPr lang="en-US" sz="2400"/>
              <a:t>Malaria</a:t>
            </a:r>
          </a:p>
          <a:p>
            <a:pPr marL="285750" indent="-285750">
              <a:buFont typeface="Arial" panose="020B0604020202020204" pitchFamily="34" charset="0"/>
              <a:buChar char="•"/>
            </a:pPr>
            <a:r>
              <a:rPr lang="en-US" sz="2400"/>
              <a:t>Giardia</a:t>
            </a:r>
          </a:p>
          <a:p>
            <a:pPr marL="285750" indent="-285750">
              <a:buFont typeface="Arial" panose="020B0604020202020204" pitchFamily="34" charset="0"/>
              <a:buChar char="•"/>
            </a:pPr>
            <a:r>
              <a:rPr lang="en-US" sz="2400"/>
              <a:t>Trichomoniasis</a:t>
            </a:r>
          </a:p>
          <a:p>
            <a:pPr marL="285750" indent="-285750">
              <a:buFont typeface="Arial" panose="020B0604020202020204" pitchFamily="34" charset="0"/>
              <a:buChar char="•"/>
            </a:pPr>
            <a:endParaRPr lang="en-US" sz="2400"/>
          </a:p>
        </p:txBody>
      </p:sp>
      <p:sp>
        <p:nvSpPr>
          <p:cNvPr id="11" name="TextBox 10">
            <a:extLst>
              <a:ext uri="{FF2B5EF4-FFF2-40B4-BE49-F238E27FC236}">
                <a16:creationId xmlns:a16="http://schemas.microsoft.com/office/drawing/2014/main" id="{F73305CA-D31A-D053-182B-4C082E9CCC19}"/>
              </a:ext>
            </a:extLst>
          </p:cNvPr>
          <p:cNvSpPr txBox="1"/>
          <p:nvPr/>
        </p:nvSpPr>
        <p:spPr>
          <a:xfrm>
            <a:off x="5529292" y="3775414"/>
            <a:ext cx="1620957" cy="3416320"/>
          </a:xfrm>
          <a:prstGeom prst="rect">
            <a:avLst/>
          </a:prstGeom>
          <a:noFill/>
        </p:spPr>
        <p:txBody>
          <a:bodyPr wrap="none" rtlCol="0">
            <a:spAutoFit/>
          </a:bodyPr>
          <a:lstStyle/>
          <a:p>
            <a:pPr marL="285750" indent="-285750">
              <a:buFont typeface="Arial" panose="020B0604020202020204" pitchFamily="34" charset="0"/>
              <a:buChar char="•"/>
            </a:pPr>
            <a:r>
              <a:rPr lang="en-US" sz="2400"/>
              <a:t>AIDS/HIV</a:t>
            </a:r>
          </a:p>
          <a:p>
            <a:pPr marL="285750" indent="-285750">
              <a:buFont typeface="Arial" panose="020B0604020202020204" pitchFamily="34" charset="0"/>
              <a:buChar char="•"/>
            </a:pPr>
            <a:r>
              <a:rPr lang="en-US" sz="2400"/>
              <a:t>Influenza</a:t>
            </a:r>
          </a:p>
          <a:p>
            <a:pPr marL="285750" indent="-285750">
              <a:buFont typeface="Arial" panose="020B0604020202020204" pitchFamily="34" charset="0"/>
              <a:buChar char="•"/>
            </a:pPr>
            <a:r>
              <a:rPr lang="en-US" sz="2400"/>
              <a:t>Herpes</a:t>
            </a:r>
          </a:p>
          <a:p>
            <a:pPr marL="285750" indent="-285750">
              <a:buFont typeface="Arial" panose="020B0604020202020204" pitchFamily="34" charset="0"/>
              <a:buChar char="•"/>
            </a:pPr>
            <a:r>
              <a:rPr lang="en-US" sz="2400"/>
              <a:t>Hepatitis</a:t>
            </a:r>
          </a:p>
          <a:p>
            <a:pPr marL="285750" indent="-285750">
              <a:buFont typeface="Arial" panose="020B0604020202020204" pitchFamily="34" charset="0"/>
              <a:buChar char="•"/>
            </a:pPr>
            <a:r>
              <a:rPr lang="en-US" sz="2400"/>
              <a:t>Measles</a:t>
            </a:r>
          </a:p>
          <a:p>
            <a:pPr marL="285750" indent="-285750">
              <a:buFont typeface="Arial" panose="020B0604020202020204" pitchFamily="34" charset="0"/>
              <a:buChar char="•"/>
            </a:pPr>
            <a:r>
              <a:rPr lang="en-US" sz="2400"/>
              <a:t>Mumps</a:t>
            </a:r>
          </a:p>
          <a:p>
            <a:pPr marL="285750" indent="-285750">
              <a:buFont typeface="Arial" panose="020B0604020202020204" pitchFamily="34" charset="0"/>
              <a:buChar char="•"/>
            </a:pPr>
            <a:r>
              <a:rPr lang="en-US" sz="2400"/>
              <a:t>Rubella</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p:txBody>
      </p:sp>
      <p:sp>
        <p:nvSpPr>
          <p:cNvPr id="12" name="TextBox 11">
            <a:extLst>
              <a:ext uri="{FF2B5EF4-FFF2-40B4-BE49-F238E27FC236}">
                <a16:creationId xmlns:a16="http://schemas.microsoft.com/office/drawing/2014/main" id="{D43213C5-AE5E-A49B-2B4A-D8E08273C6A1}"/>
              </a:ext>
            </a:extLst>
          </p:cNvPr>
          <p:cNvSpPr txBox="1"/>
          <p:nvPr/>
        </p:nvSpPr>
        <p:spPr>
          <a:xfrm>
            <a:off x="7747993" y="3775414"/>
            <a:ext cx="1869423" cy="1938992"/>
          </a:xfrm>
          <a:prstGeom prst="rect">
            <a:avLst/>
          </a:prstGeom>
          <a:noFill/>
        </p:spPr>
        <p:txBody>
          <a:bodyPr wrap="none" rtlCol="0">
            <a:spAutoFit/>
          </a:bodyPr>
          <a:lstStyle/>
          <a:p>
            <a:pPr marL="285750" indent="-285750">
              <a:buFont typeface="Arial" panose="020B0604020202020204" pitchFamily="34" charset="0"/>
              <a:buChar char="•"/>
            </a:pPr>
            <a:r>
              <a:rPr lang="en-US" sz="2400"/>
              <a:t>Ringworm</a:t>
            </a:r>
          </a:p>
          <a:p>
            <a:pPr marL="285750" indent="-285750">
              <a:buFont typeface="Arial" panose="020B0604020202020204" pitchFamily="34" charset="0"/>
              <a:buChar char="•"/>
            </a:pPr>
            <a:r>
              <a:rPr lang="en-US" sz="2400"/>
              <a:t>Candidiasis</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p:txBody>
      </p:sp>
      <p:sp>
        <p:nvSpPr>
          <p:cNvPr id="13" name="TextBox 12">
            <a:extLst>
              <a:ext uri="{FF2B5EF4-FFF2-40B4-BE49-F238E27FC236}">
                <a16:creationId xmlns:a16="http://schemas.microsoft.com/office/drawing/2014/main" id="{DE379B2B-014A-A190-8FE9-75E687757E3B}"/>
              </a:ext>
            </a:extLst>
          </p:cNvPr>
          <p:cNvSpPr txBox="1"/>
          <p:nvPr/>
        </p:nvSpPr>
        <p:spPr>
          <a:xfrm>
            <a:off x="9832212" y="3775414"/>
            <a:ext cx="2411173" cy="2677656"/>
          </a:xfrm>
          <a:prstGeom prst="rect">
            <a:avLst/>
          </a:prstGeom>
          <a:noFill/>
        </p:spPr>
        <p:txBody>
          <a:bodyPr wrap="none" rtlCol="0">
            <a:spAutoFit/>
          </a:bodyPr>
          <a:lstStyle/>
          <a:p>
            <a:pPr marL="285750" indent="-285750">
              <a:buFont typeface="Arial" panose="020B0604020202020204" pitchFamily="34" charset="0"/>
              <a:buChar char="•"/>
            </a:pPr>
            <a:r>
              <a:rPr lang="en-US" sz="2400"/>
              <a:t>Ascariasis</a:t>
            </a:r>
          </a:p>
          <a:p>
            <a:pPr marL="285750" indent="-285750">
              <a:buFont typeface="Arial" panose="020B0604020202020204" pitchFamily="34" charset="0"/>
              <a:buChar char="•"/>
            </a:pPr>
            <a:r>
              <a:rPr lang="en-US" sz="2400" err="1"/>
              <a:t>Trichuriasis</a:t>
            </a:r>
            <a:endParaRPr lang="en-US" sz="2400"/>
          </a:p>
          <a:p>
            <a:pPr marL="285750" indent="-285750">
              <a:buFont typeface="Arial" panose="020B0604020202020204" pitchFamily="34" charset="0"/>
              <a:buChar char="•"/>
            </a:pPr>
            <a:r>
              <a:rPr lang="en-US" sz="2400"/>
              <a:t>Hookworm</a:t>
            </a:r>
          </a:p>
          <a:p>
            <a:pPr marL="285750" indent="-285750">
              <a:buFont typeface="Arial" panose="020B0604020202020204" pitchFamily="34" charset="0"/>
              <a:buChar char="•"/>
            </a:pPr>
            <a:r>
              <a:rPr lang="en-US" sz="2400"/>
              <a:t>Schistosomiasis</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p:txBody>
      </p:sp>
    </p:spTree>
    <p:extLst>
      <p:ext uri="{BB962C8B-B14F-4D97-AF65-F5344CB8AC3E}">
        <p14:creationId xmlns:p14="http://schemas.microsoft.com/office/powerpoint/2010/main" val="1855755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40ADD-83F9-D00F-9367-F1207602122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58A86-4BD2-21E6-802E-80200564C1AC}"/>
              </a:ext>
            </a:extLst>
          </p:cNvPr>
          <p:cNvSpPr>
            <a:spLocks noGrp="1"/>
          </p:cNvSpPr>
          <p:nvPr>
            <p:ph idx="1"/>
          </p:nvPr>
        </p:nvSpPr>
        <p:spPr>
          <a:xfrm>
            <a:off x="838200" y="1484454"/>
            <a:ext cx="10515600" cy="5088624"/>
          </a:xfrm>
        </p:spPr>
        <p:txBody>
          <a:bodyPr>
            <a:noAutofit/>
          </a:bodyPr>
          <a:lstStyle/>
          <a:p>
            <a:r>
              <a:rPr lang="en-US" sz="3000" dirty="0"/>
              <a:t>Run SIRS model in R (waning immunity)</a:t>
            </a:r>
          </a:p>
          <a:p>
            <a:pPr marL="457200" lvl="1" indent="0">
              <a:buNone/>
            </a:pPr>
            <a:r>
              <a:rPr lang="en-US" sz="2600" dirty="0"/>
              <a:t>Q. How does the epidemic change as we change waning immunity?</a:t>
            </a:r>
          </a:p>
          <a:p>
            <a:pPr marL="457200" lvl="1" indent="0">
              <a:buNone/>
            </a:pPr>
            <a:r>
              <a:rPr lang="en-US" sz="2600" dirty="0"/>
              <a:t>Q. How does the epidemic change as we change both waning immunity and effective contact rate?</a:t>
            </a:r>
          </a:p>
          <a:p>
            <a:endParaRPr lang="en-US" sz="3000" dirty="0"/>
          </a:p>
          <a:p>
            <a:r>
              <a:rPr lang="en-US" sz="3000" dirty="0"/>
              <a:t>Run SEIR model in R (latency)</a:t>
            </a:r>
          </a:p>
          <a:p>
            <a:pPr marL="457200" lvl="1" indent="0">
              <a:buNone/>
            </a:pPr>
            <a:r>
              <a:rPr lang="en-US" sz="2600" dirty="0"/>
              <a:t>Q. How does the epidemic change as we have longer latent period?</a:t>
            </a:r>
          </a:p>
          <a:p>
            <a:pPr marL="457200" lvl="1" indent="0">
              <a:buNone/>
            </a:pPr>
            <a:endParaRPr lang="en-US" sz="2600" dirty="0"/>
          </a:p>
        </p:txBody>
      </p:sp>
      <p:sp>
        <p:nvSpPr>
          <p:cNvPr id="9" name="Title 1">
            <a:extLst>
              <a:ext uri="{FF2B5EF4-FFF2-40B4-BE49-F238E27FC236}">
                <a16:creationId xmlns:a16="http://schemas.microsoft.com/office/drawing/2014/main" id="{A36AE2F8-8BC0-D114-A160-D9AFD309F6FA}"/>
              </a:ext>
            </a:extLst>
          </p:cNvPr>
          <p:cNvSpPr>
            <a:spLocks noGrp="1"/>
          </p:cNvSpPr>
          <p:nvPr>
            <p:ph type="title"/>
          </p:nvPr>
        </p:nvSpPr>
        <p:spPr>
          <a:xfrm>
            <a:off x="838200" y="-889"/>
            <a:ext cx="10515600" cy="1325563"/>
          </a:xfrm>
        </p:spPr>
        <p:txBody>
          <a:bodyPr/>
          <a:lstStyle/>
          <a:p>
            <a:r>
              <a:rPr lang="en-US"/>
              <a:t>Lab #3: SIRS and SEIR model</a:t>
            </a:r>
            <a:endParaRPr lang="en-US">
              <a:ea typeface="Calibri Light"/>
              <a:cs typeface="Calibri Light"/>
            </a:endParaRPr>
          </a:p>
        </p:txBody>
      </p:sp>
    </p:spTree>
    <p:extLst>
      <p:ext uri="{BB962C8B-B14F-4D97-AF65-F5344CB8AC3E}">
        <p14:creationId xmlns:p14="http://schemas.microsoft.com/office/powerpoint/2010/main" val="3460101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3B626-1734-EFD9-87AE-EA535976D079}"/>
            </a:ext>
          </a:extLst>
        </p:cNvPr>
        <p:cNvGrpSpPr/>
        <p:nvPr/>
      </p:nvGrpSpPr>
      <p:grpSpPr>
        <a:xfrm>
          <a:off x="0" y="0"/>
          <a:ext cx="0" cy="0"/>
          <a:chOff x="0" y="0"/>
          <a:chExt cx="0" cy="0"/>
        </a:xfrm>
      </p:grpSpPr>
      <p:pic>
        <p:nvPicPr>
          <p:cNvPr id="7" name="Picture 6" descr="A graph of vaccination&#10;&#10;Description automatically generated">
            <a:extLst>
              <a:ext uri="{FF2B5EF4-FFF2-40B4-BE49-F238E27FC236}">
                <a16:creationId xmlns:a16="http://schemas.microsoft.com/office/drawing/2014/main" id="{FC355FAD-51D4-60AF-CFCE-DC2558BDACF3}"/>
              </a:ext>
            </a:extLst>
          </p:cNvPr>
          <p:cNvPicPr>
            <a:picLocks noChangeAspect="1"/>
          </p:cNvPicPr>
          <p:nvPr/>
        </p:nvPicPr>
        <p:blipFill>
          <a:blip r:embed="rId3"/>
          <a:stretch>
            <a:fillRect/>
          </a:stretch>
        </p:blipFill>
        <p:spPr>
          <a:xfrm>
            <a:off x="6327058" y="3592726"/>
            <a:ext cx="4697023" cy="3259861"/>
          </a:xfrm>
          <a:prstGeom prst="rect">
            <a:avLst/>
          </a:prstGeom>
        </p:spPr>
      </p:pic>
      <p:sp>
        <p:nvSpPr>
          <p:cNvPr id="3" name="Content Placeholder 2">
            <a:extLst>
              <a:ext uri="{FF2B5EF4-FFF2-40B4-BE49-F238E27FC236}">
                <a16:creationId xmlns:a16="http://schemas.microsoft.com/office/drawing/2014/main" id="{AD71E658-CB6D-7E37-44A2-1543F682DE2D}"/>
              </a:ext>
            </a:extLst>
          </p:cNvPr>
          <p:cNvSpPr>
            <a:spLocks noGrp="1"/>
          </p:cNvSpPr>
          <p:nvPr>
            <p:ph idx="1"/>
          </p:nvPr>
        </p:nvSpPr>
        <p:spPr>
          <a:xfrm>
            <a:off x="744090" y="1333242"/>
            <a:ext cx="11143110" cy="5541172"/>
          </a:xfrm>
        </p:spPr>
        <p:txBody>
          <a:bodyPr>
            <a:normAutofit/>
          </a:bodyPr>
          <a:lstStyle/>
          <a:p>
            <a:r>
              <a:rPr lang="en-US" dirty="0"/>
              <a:t>Vaccination</a:t>
            </a:r>
          </a:p>
          <a:p>
            <a:pPr lvl="1"/>
            <a:r>
              <a:rPr lang="en-US" dirty="0"/>
              <a:t>Vaccines contain antigens of disease pathogens that can induce the immune responses similar with long-lasting immunity to the infection</a:t>
            </a:r>
          </a:p>
          <a:p>
            <a:pPr lvl="1"/>
            <a:r>
              <a:rPr lang="en-US" dirty="0"/>
              <a:t>Vaccines can reduce the risk of infection and severe complication after infections</a:t>
            </a:r>
          </a:p>
          <a:p>
            <a:pPr lvl="1"/>
            <a:r>
              <a:rPr lang="en-US" dirty="0"/>
              <a:t>Vaccines protect both vaccinated and non-vaccinated individuals through herd immunity</a:t>
            </a:r>
          </a:p>
          <a:p>
            <a:pPr lvl="1"/>
            <a:endParaRPr lang="en-US" dirty="0"/>
          </a:p>
          <a:p>
            <a:endParaRPr lang="en-US" sz="2400" dirty="0"/>
          </a:p>
        </p:txBody>
      </p:sp>
      <p:pic>
        <p:nvPicPr>
          <p:cNvPr id="5" name="Picture 4" descr="A graph of a number of people&#10;&#10;Description automatically generated with medium confidence">
            <a:extLst>
              <a:ext uri="{FF2B5EF4-FFF2-40B4-BE49-F238E27FC236}">
                <a16:creationId xmlns:a16="http://schemas.microsoft.com/office/drawing/2014/main" id="{ED5D0DE9-C463-08FF-EABC-322DEC341112}"/>
              </a:ext>
            </a:extLst>
          </p:cNvPr>
          <p:cNvPicPr>
            <a:picLocks noChangeAspect="1"/>
          </p:cNvPicPr>
          <p:nvPr/>
        </p:nvPicPr>
        <p:blipFill rotWithShape="1">
          <a:blip r:embed="rId4"/>
          <a:srcRect r="50549"/>
          <a:stretch/>
        </p:blipFill>
        <p:spPr>
          <a:xfrm>
            <a:off x="1482551" y="3592726"/>
            <a:ext cx="4844507" cy="3063875"/>
          </a:xfrm>
          <a:prstGeom prst="rect">
            <a:avLst/>
          </a:prstGeom>
        </p:spPr>
      </p:pic>
      <p:sp>
        <p:nvSpPr>
          <p:cNvPr id="6" name="TextBox 5">
            <a:extLst>
              <a:ext uri="{FF2B5EF4-FFF2-40B4-BE49-F238E27FC236}">
                <a16:creationId xmlns:a16="http://schemas.microsoft.com/office/drawing/2014/main" id="{87DE90DE-BBD2-FE2F-5B32-0BC466DEEB55}"/>
              </a:ext>
            </a:extLst>
          </p:cNvPr>
          <p:cNvSpPr txBox="1"/>
          <p:nvPr/>
        </p:nvSpPr>
        <p:spPr>
          <a:xfrm>
            <a:off x="10471354" y="5255737"/>
            <a:ext cx="2561303" cy="646331"/>
          </a:xfrm>
          <a:prstGeom prst="rect">
            <a:avLst/>
          </a:prstGeom>
          <a:noFill/>
        </p:spPr>
        <p:txBody>
          <a:bodyPr wrap="square" rtlCol="0">
            <a:spAutoFit/>
          </a:bodyPr>
          <a:lstStyle/>
          <a:p>
            <a:r>
              <a:rPr lang="en-US"/>
              <a:t>Pollard AJ Nature Reviews 2021</a:t>
            </a:r>
          </a:p>
        </p:txBody>
      </p:sp>
      <p:sp>
        <p:nvSpPr>
          <p:cNvPr id="8" name="Title 7">
            <a:extLst>
              <a:ext uri="{FF2B5EF4-FFF2-40B4-BE49-F238E27FC236}">
                <a16:creationId xmlns:a16="http://schemas.microsoft.com/office/drawing/2014/main" id="{1E13A24D-B85D-93DB-E89D-EB1DF19179FB}"/>
              </a:ext>
            </a:extLst>
          </p:cNvPr>
          <p:cNvSpPr>
            <a:spLocks noGrp="1"/>
          </p:cNvSpPr>
          <p:nvPr>
            <p:ph type="title"/>
          </p:nvPr>
        </p:nvSpPr>
        <p:spPr>
          <a:xfrm>
            <a:off x="838200" y="60327"/>
            <a:ext cx="10515600" cy="1325563"/>
          </a:xfrm>
        </p:spPr>
        <p:txBody>
          <a:bodyPr/>
          <a:lstStyle/>
          <a:p>
            <a:r>
              <a:rPr lang="en-US" sz="4400" dirty="0">
                <a:latin typeface="Calibri" panose="020F0502020204030204" pitchFamily="34" charset="0"/>
                <a:cs typeface="Calibri" panose="020F0502020204030204" pitchFamily="34" charset="0"/>
              </a:rPr>
              <a:t>Controlling Infectious Diseases (1) Vaccines</a:t>
            </a:r>
            <a:endParaRPr lang="en-US" dirty="0"/>
          </a:p>
        </p:txBody>
      </p:sp>
    </p:spTree>
    <p:extLst>
      <p:ext uri="{BB962C8B-B14F-4D97-AF65-F5344CB8AC3E}">
        <p14:creationId xmlns:p14="http://schemas.microsoft.com/office/powerpoint/2010/main" val="146544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E22D4-9757-2A1F-0A7C-E611A6B2366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03CDBE-8F41-9409-88AB-4C2C1603BCEE}"/>
              </a:ext>
            </a:extLst>
          </p:cNvPr>
          <p:cNvSpPr>
            <a:spLocks noGrp="1"/>
          </p:cNvSpPr>
          <p:nvPr>
            <p:ph idx="1"/>
          </p:nvPr>
        </p:nvSpPr>
        <p:spPr>
          <a:xfrm>
            <a:off x="820056" y="1221138"/>
            <a:ext cx="10515600" cy="5541172"/>
          </a:xfrm>
        </p:spPr>
        <p:txBody>
          <a:bodyPr>
            <a:noAutofit/>
          </a:bodyPr>
          <a:lstStyle/>
          <a:p>
            <a:r>
              <a:rPr lang="en-US" sz="2400" dirty="0"/>
              <a:t>Types of vaccines</a:t>
            </a:r>
          </a:p>
          <a:p>
            <a:pPr lvl="1"/>
            <a:r>
              <a:rPr lang="en-US" sz="2200" dirty="0"/>
              <a:t>Live-attenuated, inactivated, subunit, recombinant/viral vector vaccines, mRNA</a:t>
            </a:r>
          </a:p>
          <a:p>
            <a:endParaRPr lang="en-US" sz="1600" dirty="0"/>
          </a:p>
          <a:p>
            <a:r>
              <a:rPr lang="en-US" sz="2400" dirty="0"/>
              <a:t>Targets of vaccines</a:t>
            </a:r>
          </a:p>
          <a:p>
            <a:pPr lvl="1"/>
            <a:r>
              <a:rPr lang="en-US" sz="2200" dirty="0"/>
              <a:t>Wildlife vaccination (e.g. rabies, distemper)</a:t>
            </a:r>
          </a:p>
          <a:p>
            <a:pPr lvl="1"/>
            <a:r>
              <a:rPr lang="en-US" sz="2200" dirty="0"/>
              <a:t>Mass vaccination (e.g. influenza)</a:t>
            </a:r>
          </a:p>
          <a:p>
            <a:pPr lvl="1"/>
            <a:r>
              <a:rPr lang="en-US" sz="2200" dirty="0"/>
              <a:t>Pediatric vaccination (e.g. MMR, polio)</a:t>
            </a:r>
          </a:p>
          <a:p>
            <a:pPr lvl="1"/>
            <a:r>
              <a:rPr lang="en-US" sz="2200" dirty="0"/>
              <a:t>Age-structured vaccination (HPV, Shingles)</a:t>
            </a:r>
          </a:p>
          <a:p>
            <a:pPr lvl="1"/>
            <a:r>
              <a:rPr lang="en-US" sz="2200" dirty="0"/>
              <a:t>Targeted vaccination (e.g. Monkey pox)</a:t>
            </a:r>
          </a:p>
          <a:p>
            <a:pPr lvl="1"/>
            <a:endParaRPr lang="en-US" sz="1600" dirty="0"/>
          </a:p>
          <a:p>
            <a:r>
              <a:rPr lang="en-US" sz="2400" dirty="0"/>
              <a:t>Factors affecting vaccine protection</a:t>
            </a:r>
          </a:p>
          <a:p>
            <a:pPr lvl="1"/>
            <a:r>
              <a:rPr lang="en-US" sz="2200" dirty="0"/>
              <a:t>Age</a:t>
            </a:r>
          </a:p>
          <a:p>
            <a:pPr lvl="1"/>
            <a:r>
              <a:rPr lang="en-US" sz="2200" dirty="0"/>
              <a:t>Prior infection and vaccination experience</a:t>
            </a:r>
          </a:p>
          <a:p>
            <a:pPr lvl="1"/>
            <a:r>
              <a:rPr lang="en-US" sz="2200" dirty="0"/>
              <a:t>Vaccine schedule</a:t>
            </a:r>
          </a:p>
          <a:p>
            <a:pPr lvl="1"/>
            <a:r>
              <a:rPr lang="en-US" sz="2200" dirty="0"/>
              <a:t>Vaccine dose</a:t>
            </a:r>
          </a:p>
          <a:p>
            <a:endParaRPr lang="en-US" sz="2400" dirty="0"/>
          </a:p>
        </p:txBody>
      </p:sp>
      <p:sp>
        <p:nvSpPr>
          <p:cNvPr id="6" name="Title 7">
            <a:extLst>
              <a:ext uri="{FF2B5EF4-FFF2-40B4-BE49-F238E27FC236}">
                <a16:creationId xmlns:a16="http://schemas.microsoft.com/office/drawing/2014/main" id="{FB9ED8C1-4B0A-15BE-0F87-BD85F1A5CE8E}"/>
              </a:ext>
            </a:extLst>
          </p:cNvPr>
          <p:cNvSpPr>
            <a:spLocks noGrp="1"/>
          </p:cNvSpPr>
          <p:nvPr>
            <p:ph type="title"/>
          </p:nvPr>
        </p:nvSpPr>
        <p:spPr>
          <a:xfrm>
            <a:off x="838200" y="-635"/>
            <a:ext cx="10515600" cy="1325563"/>
          </a:xfrm>
        </p:spPr>
        <p:txBody>
          <a:bodyPr/>
          <a:lstStyle/>
          <a:p>
            <a:r>
              <a:rPr lang="en-US" sz="4400">
                <a:latin typeface="Calibri" panose="020F0502020204030204" pitchFamily="34" charset="0"/>
                <a:cs typeface="Calibri" panose="020F0502020204030204" pitchFamily="34" charset="0"/>
              </a:rPr>
              <a:t>Controlling Infectious Diseases (1) Vaccines</a:t>
            </a:r>
            <a:endParaRPr lang="en-US"/>
          </a:p>
        </p:txBody>
      </p:sp>
    </p:spTree>
    <p:extLst>
      <p:ext uri="{BB962C8B-B14F-4D97-AF65-F5344CB8AC3E}">
        <p14:creationId xmlns:p14="http://schemas.microsoft.com/office/powerpoint/2010/main" val="160095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B932B-A96A-6AC4-3A3C-C51B901AB82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9B9568-1D46-2A05-B21C-3B151985ECCE}"/>
              </a:ext>
            </a:extLst>
          </p:cNvPr>
          <p:cNvSpPr>
            <a:spLocks noGrp="1"/>
          </p:cNvSpPr>
          <p:nvPr>
            <p:ph idx="1"/>
          </p:nvPr>
        </p:nvSpPr>
        <p:spPr>
          <a:xfrm>
            <a:off x="820056" y="1115122"/>
            <a:ext cx="10515600" cy="5541172"/>
          </a:xfrm>
        </p:spPr>
        <p:txBody>
          <a:bodyPr>
            <a:normAutofit/>
          </a:bodyPr>
          <a:lstStyle/>
          <a:p>
            <a:r>
              <a:rPr lang="en-US"/>
              <a:t>Modeling vaccine effectiveness in different ways</a:t>
            </a:r>
          </a:p>
          <a:p>
            <a:pPr lvl="1"/>
            <a:r>
              <a:rPr lang="en-US" sz="2600"/>
              <a:t>If vaccine provides perfect immunity:</a:t>
            </a:r>
          </a:p>
        </p:txBody>
      </p:sp>
      <p:cxnSp>
        <p:nvCxnSpPr>
          <p:cNvPr id="4" name="Straight Arrow Connector 3">
            <a:extLst>
              <a:ext uri="{FF2B5EF4-FFF2-40B4-BE49-F238E27FC236}">
                <a16:creationId xmlns:a16="http://schemas.microsoft.com/office/drawing/2014/main" id="{788C09B0-FB78-5313-B8A4-EA7B8F539D73}"/>
              </a:ext>
            </a:extLst>
          </p:cNvPr>
          <p:cNvCxnSpPr/>
          <p:nvPr/>
        </p:nvCxnSpPr>
        <p:spPr>
          <a:xfrm>
            <a:off x="3634108" y="349078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2383679-67E8-8FF2-4D62-5B0154451568}"/>
              </a:ext>
            </a:extLst>
          </p:cNvPr>
          <p:cNvSpPr txBox="1"/>
          <p:nvPr/>
        </p:nvSpPr>
        <p:spPr>
          <a:xfrm>
            <a:off x="3982028" y="2875067"/>
            <a:ext cx="1131003"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1DB8B9FA-DE83-6981-7BAF-587C817F8810}"/>
              </a:ext>
            </a:extLst>
          </p:cNvPr>
          <p:cNvSpPr txBox="1"/>
          <p:nvPr/>
        </p:nvSpPr>
        <p:spPr>
          <a:xfrm>
            <a:off x="2359100" y="2921233"/>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4A3E9C76-15A0-28D7-2D2E-D27C2F4A55F6}"/>
              </a:ext>
            </a:extLst>
          </p:cNvPr>
          <p:cNvSpPr txBox="1"/>
          <p:nvPr/>
        </p:nvSpPr>
        <p:spPr>
          <a:xfrm>
            <a:off x="5319095" y="2921232"/>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09FF6C05-5EC4-33E8-C813-992BAB41C5FF}"/>
              </a:ext>
            </a:extLst>
          </p:cNvPr>
          <p:cNvCxnSpPr/>
          <p:nvPr/>
        </p:nvCxnSpPr>
        <p:spPr>
          <a:xfrm>
            <a:off x="6594103" y="349078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4C8375-2F95-4A9D-3AA0-752D525E95A3}"/>
              </a:ext>
            </a:extLst>
          </p:cNvPr>
          <p:cNvSpPr txBox="1"/>
          <p:nvPr/>
        </p:nvSpPr>
        <p:spPr>
          <a:xfrm>
            <a:off x="8279090" y="2921232"/>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F9C37BAD-A0EB-B1A1-F41A-1CFCBBE9DB18}"/>
              </a:ext>
            </a:extLst>
          </p:cNvPr>
          <p:cNvSpPr txBox="1"/>
          <p:nvPr/>
        </p:nvSpPr>
        <p:spPr>
          <a:xfrm>
            <a:off x="7235654" y="2807225"/>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1" name="Straight Arrow Connector 10">
            <a:extLst>
              <a:ext uri="{FF2B5EF4-FFF2-40B4-BE49-F238E27FC236}">
                <a16:creationId xmlns:a16="http://schemas.microsoft.com/office/drawing/2014/main" id="{A0B1AE23-D82A-BA72-4E58-24BC3AEC93EF}"/>
              </a:ext>
            </a:extLst>
          </p:cNvPr>
          <p:cNvCxnSpPr>
            <a:cxnSpLocks/>
          </p:cNvCxnSpPr>
          <p:nvPr/>
        </p:nvCxnSpPr>
        <p:spPr>
          <a:xfrm>
            <a:off x="1664527" y="3490785"/>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7DA6C14-ED9D-6B88-8C42-98F53608B1DD}"/>
                  </a:ext>
                </a:extLst>
              </p:cNvPr>
              <p:cNvSpPr txBox="1"/>
              <p:nvPr/>
            </p:nvSpPr>
            <p:spPr>
              <a:xfrm>
                <a:off x="1255818" y="2957746"/>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2957746"/>
                <a:ext cx="1452282" cy="523220"/>
              </a:xfrm>
              <a:prstGeom prst="rect">
                <a:avLst/>
              </a:prstGeom>
              <a:blipFill>
                <a:blip r:embed="rId3"/>
                <a:stretch>
                  <a:fillRect/>
                </a:stretch>
              </a:blipFill>
            </p:spPr>
            <p:txBody>
              <a:bodyPr/>
              <a:lstStyle/>
              <a:p>
                <a:r>
                  <a:rPr lang="en-US">
                    <a:noFill/>
                  </a:rPr>
                  <a:t> </a:t>
                </a:r>
              </a:p>
            </p:txBody>
          </p:sp>
        </mc:Fallback>
      </mc:AlternateContent>
      <p:sp>
        <p:nvSpPr>
          <p:cNvPr id="19" name="Arc 18">
            <a:extLst>
              <a:ext uri="{FF2B5EF4-FFF2-40B4-BE49-F238E27FC236}">
                <a16:creationId xmlns:a16="http://schemas.microsoft.com/office/drawing/2014/main" id="{29D9A661-CFA4-BFFC-2952-0C4A43B4DA6E}"/>
              </a:ext>
            </a:extLst>
          </p:cNvPr>
          <p:cNvSpPr/>
          <p:nvPr/>
        </p:nvSpPr>
        <p:spPr>
          <a:xfrm>
            <a:off x="2514403" y="2211782"/>
            <a:ext cx="6619499" cy="2558005"/>
          </a:xfrm>
          <a:prstGeom prst="arc">
            <a:avLst>
              <a:gd name="adj1" fmla="val 11568817"/>
              <a:gd name="adj2" fmla="val 20913676"/>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599B212-2B04-DD9B-1D32-60910150A19C}"/>
                  </a:ext>
                </a:extLst>
              </p:cNvPr>
              <p:cNvSpPr txBox="1"/>
              <p:nvPr/>
            </p:nvSpPr>
            <p:spPr>
              <a:xfrm>
                <a:off x="5098011" y="2146801"/>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FF0000"/>
                          </a:solidFill>
                          <a:latin typeface="Cambria Math" panose="02040503050406030204" pitchFamily="18" charset="0"/>
                        </a:rPr>
                        <m:t>𝜇</m:t>
                      </m:r>
                    </m:oMath>
                  </m:oMathPara>
                </a14:m>
                <a:endParaRPr lang="en-US" sz="3200">
                  <a:solidFill>
                    <a:srgbClr val="FF0000"/>
                  </a:solidFill>
                </a:endParaRPr>
              </a:p>
            </p:txBody>
          </p:sp>
        </mc:Choice>
        <mc:Fallback xmlns="">
          <p:sp>
            <p:nvSpPr>
              <p:cNvPr id="20" name="TextBox 19">
                <a:extLst>
                  <a:ext uri="{FF2B5EF4-FFF2-40B4-BE49-F238E27FC236}">
                    <a16:creationId xmlns:a16="http://schemas.microsoft.com/office/drawing/2014/main" id="{0C0C54AE-6C91-E3CD-A5C3-3A3E37D9CE9E}"/>
                  </a:ext>
                </a:extLst>
              </p:cNvPr>
              <p:cNvSpPr txBox="1">
                <a:spLocks noRot="1" noChangeAspect="1" noMove="1" noResize="1" noEditPoints="1" noAdjustHandles="1" noChangeArrowheads="1" noChangeShapeType="1" noTextEdit="1"/>
              </p:cNvSpPr>
              <p:nvPr/>
            </p:nvSpPr>
            <p:spPr>
              <a:xfrm>
                <a:off x="5098011" y="2146801"/>
                <a:ext cx="1452282" cy="584775"/>
              </a:xfrm>
              <a:prstGeom prst="rect">
                <a:avLst/>
              </a:prstGeom>
              <a:blipFill>
                <a:blip r:embed="rId4"/>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5548082-0B9E-E684-F8E8-DA75C5BF9601}"/>
                  </a:ext>
                </a:extLst>
              </p:cNvPr>
              <p:cNvSpPr txBox="1"/>
              <p:nvPr/>
            </p:nvSpPr>
            <p:spPr>
              <a:xfrm>
                <a:off x="6183782" y="374204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7416601F-E3A3-4A2D-2960-B36B4B14B04C}"/>
                  </a:ext>
                </a:extLst>
              </p:cNvPr>
              <p:cNvSpPr txBox="1">
                <a:spLocks noRot="1" noChangeAspect="1" noMove="1" noResize="1" noEditPoints="1" noAdjustHandles="1" noChangeArrowheads="1" noChangeShapeType="1" noTextEdit="1"/>
              </p:cNvSpPr>
              <p:nvPr/>
            </p:nvSpPr>
            <p:spPr>
              <a:xfrm>
                <a:off x="6183782" y="3742045"/>
                <a:ext cx="1452282" cy="523220"/>
              </a:xfrm>
              <a:prstGeom prst="rect">
                <a:avLst/>
              </a:prstGeom>
              <a:blipFill>
                <a:blip r:embed="rId5"/>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526BE080-B7EF-0DCB-595B-C988B3653AA8}"/>
              </a:ext>
            </a:extLst>
          </p:cNvPr>
          <p:cNvCxnSpPr>
            <a:cxnSpLocks/>
          </p:cNvCxnSpPr>
          <p:nvPr/>
        </p:nvCxnSpPr>
        <p:spPr>
          <a:xfrm>
            <a:off x="6577145" y="393206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C06BEDD-80E4-840F-B7F5-3C6493D11672}"/>
                  </a:ext>
                </a:extLst>
              </p:cNvPr>
              <p:cNvSpPr txBox="1"/>
              <p:nvPr/>
            </p:nvSpPr>
            <p:spPr>
              <a:xfrm>
                <a:off x="9154153" y="3729408"/>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6AB28438-5BE4-841B-DFB6-914F4325BA91}"/>
                  </a:ext>
                </a:extLst>
              </p:cNvPr>
              <p:cNvSpPr txBox="1">
                <a:spLocks noRot="1" noChangeAspect="1" noMove="1" noResize="1" noEditPoints="1" noAdjustHandles="1" noChangeArrowheads="1" noChangeShapeType="1" noTextEdit="1"/>
              </p:cNvSpPr>
              <p:nvPr/>
            </p:nvSpPr>
            <p:spPr>
              <a:xfrm>
                <a:off x="9154153" y="3729408"/>
                <a:ext cx="1452282" cy="523220"/>
              </a:xfrm>
              <a:prstGeom prst="rect">
                <a:avLst/>
              </a:prstGeom>
              <a:blipFill>
                <a:blip r:embed="rId6"/>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69998B13-6E57-0D67-53C8-B638CEDC7A63}"/>
              </a:ext>
            </a:extLst>
          </p:cNvPr>
          <p:cNvCxnSpPr>
            <a:cxnSpLocks/>
          </p:cNvCxnSpPr>
          <p:nvPr/>
        </p:nvCxnSpPr>
        <p:spPr>
          <a:xfrm>
            <a:off x="9547516" y="3919432"/>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95CCF65-82BC-DAB7-351A-E7A55403391C}"/>
                  </a:ext>
                </a:extLst>
              </p:cNvPr>
              <p:cNvSpPr txBox="1"/>
              <p:nvPr/>
            </p:nvSpPr>
            <p:spPr>
              <a:xfrm>
                <a:off x="3232340" y="37366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B9B1ACA7-9046-F3E9-EC69-449808851EB6}"/>
                  </a:ext>
                </a:extLst>
              </p:cNvPr>
              <p:cNvSpPr txBox="1">
                <a:spLocks noRot="1" noChangeAspect="1" noMove="1" noResize="1" noEditPoints="1" noAdjustHandles="1" noChangeArrowheads="1" noChangeShapeType="1" noTextEdit="1"/>
              </p:cNvSpPr>
              <p:nvPr/>
            </p:nvSpPr>
            <p:spPr>
              <a:xfrm>
                <a:off x="3232340" y="3736660"/>
                <a:ext cx="1452282" cy="523220"/>
              </a:xfrm>
              <a:prstGeom prst="rect">
                <a:avLst/>
              </a:prstGeom>
              <a:blipFill>
                <a:blip r:embed="rId7"/>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8A49F1A-F153-23EB-18C6-A5BF5F18CFE9}"/>
              </a:ext>
            </a:extLst>
          </p:cNvPr>
          <p:cNvCxnSpPr>
            <a:cxnSpLocks/>
          </p:cNvCxnSpPr>
          <p:nvPr/>
        </p:nvCxnSpPr>
        <p:spPr>
          <a:xfrm>
            <a:off x="3625703" y="392668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5C5E2CD-E377-12F5-E828-B99D59A5E30A}"/>
              </a:ext>
            </a:extLst>
          </p:cNvPr>
          <p:cNvSpPr txBox="1"/>
          <p:nvPr/>
        </p:nvSpPr>
        <p:spPr>
          <a:xfrm>
            <a:off x="5890169" y="4695725"/>
            <a:ext cx="6052849" cy="1477328"/>
          </a:xfrm>
          <a:prstGeom prst="rect">
            <a:avLst/>
          </a:prstGeom>
          <a:noFill/>
        </p:spPr>
        <p:txBody>
          <a:bodyPr wrap="square" rtlCol="0">
            <a:spAutoFit/>
          </a:bodyPr>
          <a:lstStyle/>
          <a:p>
            <a:pPr marL="342900" indent="-342900">
              <a:buFont typeface="Arial" panose="020B0604020202020204" pitchFamily="34" charset="0"/>
              <a:buChar char="•"/>
            </a:pPr>
            <a:r>
              <a:rPr lang="en-US" sz="2400"/>
              <a:t>A portion of susceptible population obtain perfect immunity through vaccination</a:t>
            </a:r>
          </a:p>
          <a:p>
            <a:r>
              <a:rPr lang="en-US" sz="2400"/>
              <a:t> </a:t>
            </a:r>
            <a:r>
              <a:rPr lang="en-US" sz="2400">
                <a:sym typeface="Wingdings" pitchFamily="2" charset="2"/>
              </a:rPr>
              <a:t> </a:t>
            </a:r>
            <a:r>
              <a:rPr lang="en-US" sz="2400"/>
              <a:t>Vaccine effectiveness is 100%</a:t>
            </a:r>
          </a:p>
          <a:p>
            <a:endParaRPr lang="en-US" sz="1800">
              <a:solidFill>
                <a:srgbClr val="FF0000"/>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F4E7922-86E6-0B5A-C3FE-ACA917BEA308}"/>
                  </a:ext>
                </a:extLst>
              </p:cNvPr>
              <p:cNvSpPr txBox="1"/>
              <p:nvPr/>
            </p:nvSpPr>
            <p:spPr>
              <a:xfrm>
                <a:off x="1313925" y="4700525"/>
                <a:ext cx="6052849" cy="738664"/>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US" sz="2400" i="1" smtClean="0">
                        <a:solidFill>
                          <a:srgbClr val="FF0000"/>
                        </a:solidFill>
                        <a:latin typeface="Cambria Math" panose="02040503050406030204" pitchFamily="18" charset="0"/>
                      </a:rPr>
                      <m:t>𝜇</m:t>
                    </m:r>
                  </m:oMath>
                </a14:m>
                <a:r>
                  <a:rPr lang="en-US" sz="2400">
                    <a:solidFill>
                      <a:srgbClr val="FF0000"/>
                    </a:solidFill>
                    <a:latin typeface="Calibri" panose="020F0502020204030204" pitchFamily="34" charset="0"/>
                    <a:cs typeface="Calibri" panose="020F0502020204030204" pitchFamily="34" charset="0"/>
                  </a:rPr>
                  <a:t> : rate of vaccination</a:t>
                </a:r>
              </a:p>
              <a:p>
                <a:endParaRPr lang="en-US" sz="1800">
                  <a:solidFill>
                    <a:srgbClr val="FF0000"/>
                  </a:solidFill>
                </a:endParaRPr>
              </a:p>
            </p:txBody>
          </p:sp>
        </mc:Choice>
        <mc:Fallback xmlns="">
          <p:sp>
            <p:nvSpPr>
              <p:cNvPr id="29" name="TextBox 28">
                <a:extLst>
                  <a:ext uri="{FF2B5EF4-FFF2-40B4-BE49-F238E27FC236}">
                    <a16:creationId xmlns:a16="http://schemas.microsoft.com/office/drawing/2014/main" id="{CE48D7E7-E43F-DCE3-D99E-971F8C7661AC}"/>
                  </a:ext>
                </a:extLst>
              </p:cNvPr>
              <p:cNvSpPr txBox="1">
                <a:spLocks noRot="1" noChangeAspect="1" noMove="1" noResize="1" noEditPoints="1" noAdjustHandles="1" noChangeArrowheads="1" noChangeShapeType="1" noTextEdit="1"/>
              </p:cNvSpPr>
              <p:nvPr/>
            </p:nvSpPr>
            <p:spPr>
              <a:xfrm>
                <a:off x="1313925" y="4700525"/>
                <a:ext cx="6052849" cy="738664"/>
              </a:xfrm>
              <a:prstGeom prst="rect">
                <a:avLst/>
              </a:prstGeom>
              <a:blipFill>
                <a:blip r:embed="rId8"/>
                <a:stretch>
                  <a:fillRect l="-1468" t="-5085"/>
                </a:stretch>
              </a:blipFill>
            </p:spPr>
            <p:txBody>
              <a:bodyPr/>
              <a:lstStyle/>
              <a:p>
                <a:r>
                  <a:rPr lang="en-US">
                    <a:noFill/>
                  </a:rPr>
                  <a:t> </a:t>
                </a:r>
              </a:p>
            </p:txBody>
          </p:sp>
        </mc:Fallback>
      </mc:AlternateContent>
      <p:sp>
        <p:nvSpPr>
          <p:cNvPr id="14" name="Title 7">
            <a:extLst>
              <a:ext uri="{FF2B5EF4-FFF2-40B4-BE49-F238E27FC236}">
                <a16:creationId xmlns:a16="http://schemas.microsoft.com/office/drawing/2014/main" id="{B1369A19-CEF2-2F24-5023-32CD7A5918BF}"/>
              </a:ext>
            </a:extLst>
          </p:cNvPr>
          <p:cNvSpPr>
            <a:spLocks noGrp="1"/>
          </p:cNvSpPr>
          <p:nvPr>
            <p:ph type="title"/>
          </p:nvPr>
        </p:nvSpPr>
        <p:spPr>
          <a:xfrm>
            <a:off x="838200" y="-31115"/>
            <a:ext cx="10515600" cy="1325563"/>
          </a:xfrm>
        </p:spPr>
        <p:txBody>
          <a:bodyPr/>
          <a:lstStyle/>
          <a:p>
            <a:r>
              <a:rPr lang="en-US" sz="4400">
                <a:latin typeface="Calibri" panose="020F0502020204030204" pitchFamily="34" charset="0"/>
                <a:cs typeface="Calibri" panose="020F0502020204030204" pitchFamily="34" charset="0"/>
              </a:rPr>
              <a:t>Controlling Infectious Diseases (1) Vaccines</a:t>
            </a:r>
            <a:endParaRPr lang="en-US"/>
          </a:p>
        </p:txBody>
      </p:sp>
    </p:spTree>
    <p:extLst>
      <p:ext uri="{BB962C8B-B14F-4D97-AF65-F5344CB8AC3E}">
        <p14:creationId xmlns:p14="http://schemas.microsoft.com/office/powerpoint/2010/main" val="2388240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8"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61A40-FBF0-6E1F-DCA4-768E2E43DF2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23C35C-1DF6-2C85-F6C8-E671F44FEB6E}"/>
              </a:ext>
            </a:extLst>
          </p:cNvPr>
          <p:cNvSpPr>
            <a:spLocks noGrp="1"/>
          </p:cNvSpPr>
          <p:nvPr>
            <p:ph idx="1"/>
          </p:nvPr>
        </p:nvSpPr>
        <p:spPr>
          <a:xfrm>
            <a:off x="789819" y="1021846"/>
            <a:ext cx="10515600" cy="5541172"/>
          </a:xfrm>
        </p:spPr>
        <p:txBody>
          <a:bodyPr>
            <a:normAutofit/>
          </a:bodyPr>
          <a:lstStyle/>
          <a:p>
            <a:r>
              <a:rPr lang="en-US" sz="2600" dirty="0"/>
              <a:t>Modeling vaccine effectiveness in different ways</a:t>
            </a:r>
          </a:p>
          <a:p>
            <a:pPr lvl="1"/>
            <a:r>
              <a:rPr lang="en-US" sz="2200" dirty="0"/>
              <a:t>If vaccine provides imperfect immunity for infection </a:t>
            </a:r>
            <a:r>
              <a:rPr lang="en-US" sz="2200" b="1" dirty="0"/>
              <a:t>w/o change in infectiousness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9ED7549-2799-BB57-8080-1328E0A0AE76}"/>
                  </a:ext>
                </a:extLst>
              </p:cNvPr>
              <p:cNvSpPr txBox="1"/>
              <p:nvPr/>
            </p:nvSpPr>
            <p:spPr>
              <a:xfrm>
                <a:off x="2359100" y="219218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S</m:t>
                          </m:r>
                        </m:e>
                        <m:sub>
                          <m:r>
                            <m:rPr>
                              <m:sty m:val="p"/>
                            </m:rPr>
                            <a:rPr lang="en-US" sz="6000" b="0" i="0" dirty="0" smtClean="0">
                              <a:latin typeface="Cambria Math" panose="02040503050406030204" pitchFamily="18" charset="0"/>
                            </a:rPr>
                            <m:t>n</m:t>
                          </m:r>
                        </m:sub>
                      </m:sSub>
                    </m:oMath>
                  </m:oMathPara>
                </a14:m>
                <a:endParaRPr lang="en-US" sz="600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3A43AE8F-D064-B87C-8B6F-BB826F7BA5A4}"/>
                  </a:ext>
                </a:extLst>
              </p:cNvPr>
              <p:cNvSpPr txBox="1">
                <a:spLocks noRot="1" noChangeAspect="1" noMove="1" noResize="1" noEditPoints="1" noAdjustHandles="1" noChangeArrowheads="1" noChangeShapeType="1" noTextEdit="1"/>
              </p:cNvSpPr>
              <p:nvPr/>
            </p:nvSpPr>
            <p:spPr>
              <a:xfrm>
                <a:off x="2359100" y="2192180"/>
                <a:ext cx="1275008" cy="1015663"/>
              </a:xfrm>
              <a:prstGeom prst="rect">
                <a:avLst/>
              </a:prstGeom>
              <a:blipFill>
                <a:blip r:embed="rId3"/>
                <a:stretch>
                  <a:fillRect/>
                </a:stretch>
              </a:blipFill>
              <a:ln>
                <a:solidFill>
                  <a:schemeClr val="tx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8383C8FC-7899-39DA-29D2-FA70FA86E01D}"/>
              </a:ext>
            </a:extLst>
          </p:cNvPr>
          <p:cNvCxnSpPr>
            <a:cxnSpLocks/>
          </p:cNvCxnSpPr>
          <p:nvPr/>
        </p:nvCxnSpPr>
        <p:spPr>
          <a:xfrm>
            <a:off x="1664527" y="2761732"/>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CEF7F09-6C85-BA55-0DDA-C29EBBCB1490}"/>
                  </a:ext>
                </a:extLst>
              </p:cNvPr>
              <p:cNvSpPr txBox="1"/>
              <p:nvPr/>
            </p:nvSpPr>
            <p:spPr>
              <a:xfrm>
                <a:off x="1255818" y="222869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2228693"/>
                <a:ext cx="1452282" cy="523220"/>
              </a:xfrm>
              <a:prstGeom prst="rect">
                <a:avLst/>
              </a:prstGeom>
              <a:blipFill>
                <a:blip r:embed="rId4"/>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087A5D0-3BFA-DB25-9C64-FAB1718BEBFD}"/>
              </a:ext>
            </a:extLst>
          </p:cNvPr>
          <p:cNvCxnSpPr>
            <a:cxnSpLocks/>
          </p:cNvCxnSpPr>
          <p:nvPr/>
        </p:nvCxnSpPr>
        <p:spPr>
          <a:xfrm>
            <a:off x="2971260" y="3207842"/>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BBC5E1C-8767-FDDE-1B3D-FE011E5793EF}"/>
                  </a:ext>
                </a:extLst>
              </p:cNvPr>
              <p:cNvSpPr txBox="1"/>
              <p:nvPr/>
            </p:nvSpPr>
            <p:spPr>
              <a:xfrm>
                <a:off x="2333756" y="3779843"/>
                <a:ext cx="1275008" cy="1015663"/>
              </a:xfrm>
              <a:prstGeom prst="rect">
                <a:avLst/>
              </a:prstGeom>
              <a:solidFill>
                <a:srgbClr val="768899"/>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S</m:t>
                          </m:r>
                        </m:e>
                        <m:sub>
                          <m:r>
                            <m:rPr>
                              <m:sty m:val="p"/>
                            </m:rPr>
                            <a:rPr lang="en-US" sz="6000" b="0" i="0" dirty="0" smtClean="0">
                              <a:latin typeface="Cambria Math" panose="02040503050406030204" pitchFamily="18" charset="0"/>
                            </a:rPr>
                            <m:t>v</m:t>
                          </m:r>
                        </m:sub>
                      </m:sSub>
                    </m:oMath>
                  </m:oMathPara>
                </a14:m>
                <a:endParaRPr lang="en-US" sz="6000"/>
              </a:p>
            </p:txBody>
          </p:sp>
        </mc:Choice>
        <mc:Fallback xmlns="">
          <p:sp>
            <p:nvSpPr>
              <p:cNvPr id="22" name="TextBox 21">
                <a:extLst>
                  <a:ext uri="{FF2B5EF4-FFF2-40B4-BE49-F238E27FC236}">
                    <a16:creationId xmlns:a16="http://schemas.microsoft.com/office/drawing/2014/main" id="{2ECE520B-1C58-2B1C-B7A9-1639B0405194}"/>
                  </a:ext>
                </a:extLst>
              </p:cNvPr>
              <p:cNvSpPr txBox="1">
                <a:spLocks noRot="1" noChangeAspect="1" noMove="1" noResize="1" noEditPoints="1" noAdjustHandles="1" noChangeArrowheads="1" noChangeShapeType="1" noTextEdit="1"/>
              </p:cNvSpPr>
              <p:nvPr/>
            </p:nvSpPr>
            <p:spPr>
              <a:xfrm>
                <a:off x="2333756" y="3779843"/>
                <a:ext cx="1275008" cy="1015663"/>
              </a:xfrm>
              <a:prstGeom prst="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9CB8DC0-7EB8-E2C7-65A9-093519E65EF8}"/>
                  </a:ext>
                </a:extLst>
              </p:cNvPr>
              <p:cNvSpPr txBox="1"/>
              <p:nvPr/>
            </p:nvSpPr>
            <p:spPr>
              <a:xfrm>
                <a:off x="3195270" y="459493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7" name="TextBox 26">
                <a:extLst>
                  <a:ext uri="{FF2B5EF4-FFF2-40B4-BE49-F238E27FC236}">
                    <a16:creationId xmlns:a16="http://schemas.microsoft.com/office/drawing/2014/main" id="{8B03D3B1-0300-1F05-CF77-B47A2279534E}"/>
                  </a:ext>
                </a:extLst>
              </p:cNvPr>
              <p:cNvSpPr txBox="1">
                <a:spLocks noRot="1" noChangeAspect="1" noMove="1" noResize="1" noEditPoints="1" noAdjustHandles="1" noChangeArrowheads="1" noChangeShapeType="1" noTextEdit="1"/>
              </p:cNvSpPr>
              <p:nvPr/>
            </p:nvSpPr>
            <p:spPr>
              <a:xfrm>
                <a:off x="3195270" y="4594930"/>
                <a:ext cx="1452282" cy="523220"/>
              </a:xfrm>
              <a:prstGeom prst="rect">
                <a:avLst/>
              </a:prstGeom>
              <a:blipFill>
                <a:blip r:embed="rId6"/>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87E57637-025F-BA3B-224E-AF6C3C5247EF}"/>
              </a:ext>
            </a:extLst>
          </p:cNvPr>
          <p:cNvCxnSpPr>
            <a:cxnSpLocks/>
          </p:cNvCxnSpPr>
          <p:nvPr/>
        </p:nvCxnSpPr>
        <p:spPr>
          <a:xfrm>
            <a:off x="3588633" y="478495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10A8293-CD0A-CE72-211A-42C37AE95CEF}"/>
                  </a:ext>
                </a:extLst>
              </p:cNvPr>
              <p:cNvSpPr txBox="1"/>
              <p:nvPr/>
            </p:nvSpPr>
            <p:spPr>
              <a:xfrm>
                <a:off x="2042882" y="3106254"/>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FF0000"/>
                          </a:solidFill>
                          <a:latin typeface="Cambria Math" panose="02040503050406030204" pitchFamily="18" charset="0"/>
                        </a:rPr>
                        <m:t>𝜇</m:t>
                      </m:r>
                    </m:oMath>
                  </m:oMathPara>
                </a14:m>
                <a:endParaRPr lang="en-US" sz="3200">
                  <a:solidFill>
                    <a:srgbClr val="FF0000"/>
                  </a:solidFill>
                </a:endParaRPr>
              </a:p>
            </p:txBody>
          </p:sp>
        </mc:Choice>
        <mc:Fallback xmlns="">
          <p:sp>
            <p:nvSpPr>
              <p:cNvPr id="29" name="TextBox 28">
                <a:extLst>
                  <a:ext uri="{FF2B5EF4-FFF2-40B4-BE49-F238E27FC236}">
                    <a16:creationId xmlns:a16="http://schemas.microsoft.com/office/drawing/2014/main" id="{682FC899-E0C3-B059-CCAF-E3723D35AD1A}"/>
                  </a:ext>
                </a:extLst>
              </p:cNvPr>
              <p:cNvSpPr txBox="1">
                <a:spLocks noRot="1" noChangeAspect="1" noMove="1" noResize="1" noEditPoints="1" noAdjustHandles="1" noChangeArrowheads="1" noChangeShapeType="1" noTextEdit="1"/>
              </p:cNvSpPr>
              <p:nvPr/>
            </p:nvSpPr>
            <p:spPr>
              <a:xfrm>
                <a:off x="2042882" y="3106254"/>
                <a:ext cx="1452282"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7EA0EC3-6036-B184-CA55-2F2170EDE75F}"/>
                  </a:ext>
                </a:extLst>
              </p:cNvPr>
              <p:cNvSpPr txBox="1"/>
              <p:nvPr/>
            </p:nvSpPr>
            <p:spPr>
              <a:xfrm>
                <a:off x="3232340" y="300760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1" name="TextBox 30">
                <a:extLst>
                  <a:ext uri="{FF2B5EF4-FFF2-40B4-BE49-F238E27FC236}">
                    <a16:creationId xmlns:a16="http://schemas.microsoft.com/office/drawing/2014/main" id="{7692281F-AF6A-72BE-5C48-F5A123EB7AAE}"/>
                  </a:ext>
                </a:extLst>
              </p:cNvPr>
              <p:cNvSpPr txBox="1">
                <a:spLocks noRot="1" noChangeAspect="1" noMove="1" noResize="1" noEditPoints="1" noAdjustHandles="1" noChangeArrowheads="1" noChangeShapeType="1" noTextEdit="1"/>
              </p:cNvSpPr>
              <p:nvPr/>
            </p:nvSpPr>
            <p:spPr>
              <a:xfrm>
                <a:off x="3232340" y="3007607"/>
                <a:ext cx="1452282" cy="523220"/>
              </a:xfrm>
              <a:prstGeom prst="rect">
                <a:avLst/>
              </a:prstGeom>
              <a:blipFill>
                <a:blip r:embed="rId8"/>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5ED9D3E5-1867-CFC4-16DE-CD373C5DD2F3}"/>
              </a:ext>
            </a:extLst>
          </p:cNvPr>
          <p:cNvCxnSpPr>
            <a:cxnSpLocks/>
          </p:cNvCxnSpPr>
          <p:nvPr/>
        </p:nvCxnSpPr>
        <p:spPr>
          <a:xfrm>
            <a:off x="3625703" y="3197631"/>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CEBFE18-E8B5-2FC7-4382-A97D6E8973B5}"/>
              </a:ext>
            </a:extLst>
          </p:cNvPr>
          <p:cNvGrpSpPr/>
          <p:nvPr/>
        </p:nvGrpSpPr>
        <p:grpSpPr>
          <a:xfrm>
            <a:off x="3560369" y="2146014"/>
            <a:ext cx="1907564" cy="2160733"/>
            <a:chOff x="3560369" y="2146014"/>
            <a:chExt cx="1907564" cy="2160733"/>
          </a:xfrm>
        </p:grpSpPr>
        <p:cxnSp>
          <p:nvCxnSpPr>
            <p:cNvPr id="4" name="Straight Arrow Connector 3">
              <a:extLst>
                <a:ext uri="{FF2B5EF4-FFF2-40B4-BE49-F238E27FC236}">
                  <a16:creationId xmlns:a16="http://schemas.microsoft.com/office/drawing/2014/main" id="{757378B0-64BC-665F-31CC-3E69DD7CBF79}"/>
                </a:ext>
              </a:extLst>
            </p:cNvPr>
            <p:cNvCxnSpPr/>
            <p:nvPr/>
          </p:nvCxnSpPr>
          <p:spPr>
            <a:xfrm>
              <a:off x="3634108" y="276173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2F3C085-1464-5E14-3F6D-8E7071E061FD}"/>
                </a:ext>
              </a:extLst>
            </p:cNvPr>
            <p:cNvSpPr txBox="1"/>
            <p:nvPr/>
          </p:nvSpPr>
          <p:spPr>
            <a:xfrm>
              <a:off x="3871040" y="2146014"/>
              <a:ext cx="1241991" cy="553998"/>
            </a:xfrm>
            <a:prstGeom prst="rect">
              <a:avLst/>
            </a:prstGeom>
            <a:noFill/>
          </p:spPr>
          <p:txBody>
            <a:bodyPr wrap="square" rtlCol="0">
              <a:spAutoFit/>
            </a:bodyPr>
            <a:lstStyle/>
            <a:p>
              <a:r>
                <a:rPr lang="en-US" sz="3000" dirty="0" err="1">
                  <a:latin typeface="Symbol" charset="2"/>
                  <a:ea typeface="Symbol" charset="2"/>
                  <a:cs typeface="Symbol" charset="2"/>
                </a:rPr>
                <a:t>b</a:t>
              </a:r>
              <a:r>
                <a:rPr lang="en-US" sz="3000" dirty="0" err="1">
                  <a:latin typeface="Cambria" charset="0"/>
                  <a:ea typeface="Cambria" charset="0"/>
                  <a:cs typeface="Cambria" charset="0"/>
                </a:rPr>
                <a:t>I</a:t>
              </a:r>
              <a:r>
                <a:rPr lang="en-US" sz="3000" dirty="0">
                  <a:latin typeface="Cambria" charset="0"/>
                  <a:ea typeface="Cambria" charset="0"/>
                  <a:cs typeface="Cambria" charset="0"/>
                </a:rPr>
                <a:t>/N</a:t>
              </a:r>
            </a:p>
          </p:txBody>
        </p:sp>
        <p:cxnSp>
          <p:nvCxnSpPr>
            <p:cNvPr id="40" name="Straight Arrow Connector 39">
              <a:extLst>
                <a:ext uri="{FF2B5EF4-FFF2-40B4-BE49-F238E27FC236}">
                  <a16:creationId xmlns:a16="http://schemas.microsoft.com/office/drawing/2014/main" id="{9A852670-A25A-1BD2-B6E8-AA7C63A8D503}"/>
                </a:ext>
              </a:extLst>
            </p:cNvPr>
            <p:cNvCxnSpPr/>
            <p:nvPr/>
          </p:nvCxnSpPr>
          <p:spPr>
            <a:xfrm>
              <a:off x="3637866" y="430674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1B0C2DC-B12E-E2E2-BB4B-D88FA7B48E79}"/>
                    </a:ext>
                  </a:extLst>
                </p:cNvPr>
                <p:cNvSpPr txBox="1"/>
                <p:nvPr/>
              </p:nvSpPr>
              <p:spPr>
                <a:xfrm>
                  <a:off x="3560369" y="3654586"/>
                  <a:ext cx="1907564" cy="553998"/>
                </a:xfrm>
                <a:prstGeom prst="rect">
                  <a:avLst/>
                </a:prstGeom>
                <a:noFill/>
              </p:spPr>
              <p:txBody>
                <a:bodyPr wrap="square" rtlCol="0">
                  <a:spAutoFit/>
                </a:bodyPr>
                <a:lstStyle/>
                <a:p>
                  <a:r>
                    <a:rPr lang="en-US" sz="3000">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(1-</a:t>
                  </a:r>
                  <a14:m>
                    <m:oMath xmlns:m="http://schemas.openxmlformats.org/officeDocument/2006/math">
                      <m:r>
                        <a:rPr lang="en-US" sz="3000" i="1" smtClean="0">
                          <a:solidFill>
                            <a:srgbClr val="FF0000"/>
                          </a:solidFill>
                          <a:latin typeface="Cambria Math" panose="02040503050406030204" pitchFamily="18" charset="0"/>
                          <a:ea typeface="Cambria Math" panose="02040503050406030204" pitchFamily="18" charset="0"/>
                          <a:cs typeface="Cambria" charset="0"/>
                        </a:rPr>
                        <m:t>𝛼</m:t>
                      </m:r>
                      <m:r>
                        <a:rPr lang="en-US" sz="3000" b="0" i="1" smtClean="0">
                          <a:latin typeface="Cambria Math" panose="02040503050406030204" pitchFamily="18" charset="0"/>
                          <a:ea typeface="Cambria Math" panose="02040503050406030204" pitchFamily="18" charset="0"/>
                          <a:cs typeface="Cambria" charset="0"/>
                        </a:rPr>
                        <m:t>)/</m:t>
                      </m:r>
                      <m:r>
                        <a:rPr lang="en-US" sz="3000" b="0" i="1" smtClean="0">
                          <a:latin typeface="Cambria Math" panose="02040503050406030204" pitchFamily="18" charset="0"/>
                          <a:ea typeface="Cambria Math" panose="02040503050406030204" pitchFamily="18" charset="0"/>
                          <a:cs typeface="Cambria" charset="0"/>
                        </a:rPr>
                        <m:t>𝑁</m:t>
                      </m:r>
                    </m:oMath>
                  </a14:m>
                  <a:endParaRPr lang="en-US" sz="3000">
                    <a:latin typeface="Cambria" charset="0"/>
                    <a:ea typeface="Cambria" charset="0"/>
                    <a:cs typeface="Cambria" charset="0"/>
                  </a:endParaRPr>
                </a:p>
              </p:txBody>
            </p:sp>
          </mc:Choice>
          <mc:Fallback xmlns="">
            <p:sp>
              <p:nvSpPr>
                <p:cNvPr id="41" name="TextBox 40">
                  <a:extLst>
                    <a:ext uri="{FF2B5EF4-FFF2-40B4-BE49-F238E27FC236}">
                      <a16:creationId xmlns:a16="http://schemas.microsoft.com/office/drawing/2014/main" id="{C644981D-6656-5E5C-A90D-E574F2E67387}"/>
                    </a:ext>
                  </a:extLst>
                </p:cNvPr>
                <p:cNvSpPr txBox="1">
                  <a:spLocks noRot="1" noChangeAspect="1" noMove="1" noResize="1" noEditPoints="1" noAdjustHandles="1" noChangeArrowheads="1" noChangeShapeType="1" noTextEdit="1"/>
                </p:cNvSpPr>
                <p:nvPr/>
              </p:nvSpPr>
              <p:spPr>
                <a:xfrm>
                  <a:off x="3560369" y="3654586"/>
                  <a:ext cx="1907564" cy="553998"/>
                </a:xfrm>
                <a:prstGeom prst="rect">
                  <a:avLst/>
                </a:prstGeom>
                <a:blipFill>
                  <a:blip r:embed="rId9"/>
                  <a:stretch>
                    <a:fillRect l="-7348" t="-14444" b="-34444"/>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692CBF95-159D-B9B1-D1B1-67A01FD375D5}"/>
              </a:ext>
            </a:extLst>
          </p:cNvPr>
          <p:cNvGrpSpPr/>
          <p:nvPr/>
        </p:nvGrpSpPr>
        <p:grpSpPr>
          <a:xfrm>
            <a:off x="5319095" y="2078172"/>
            <a:ext cx="5349125" cy="3152290"/>
            <a:chOff x="5319095" y="2078172"/>
            <a:chExt cx="5349125" cy="315229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5DBECFF-AB5C-E7FD-8645-4232A44E1DFB}"/>
                    </a:ext>
                  </a:extLst>
                </p:cNvPr>
                <p:cNvSpPr txBox="1"/>
                <p:nvPr/>
              </p:nvSpPr>
              <p:spPr>
                <a:xfrm>
                  <a:off x="5319095" y="2192179"/>
                  <a:ext cx="1275008" cy="1033103"/>
                </a:xfrm>
                <a:prstGeom prst="rect">
                  <a:avLst/>
                </a:prstGeom>
                <a:solidFill>
                  <a:schemeClr val="accent2">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I</m:t>
                            </m:r>
                          </m:e>
                          <m:sub>
                            <m:r>
                              <m:rPr>
                                <m:sty m:val="p"/>
                              </m:rPr>
                              <a:rPr lang="en-US" sz="6000" b="0" i="0" dirty="0" smtClean="0">
                                <a:latin typeface="Cambria Math" panose="02040503050406030204" pitchFamily="18" charset="0"/>
                              </a:rPr>
                              <m:t>n</m:t>
                            </m:r>
                          </m:sub>
                        </m:sSub>
                      </m:oMath>
                    </m:oMathPara>
                  </a14:m>
                  <a:endParaRPr lang="en-US" sz="6000"/>
                </a:p>
              </p:txBody>
            </p:sp>
          </mc:Choice>
          <mc:Fallback xmlns="">
            <p:sp>
              <p:nvSpPr>
                <p:cNvPr id="7" name="TextBox 6">
                  <a:extLst>
                    <a:ext uri="{FF2B5EF4-FFF2-40B4-BE49-F238E27FC236}">
                      <a16:creationId xmlns:a16="http://schemas.microsoft.com/office/drawing/2014/main" id="{A13F0B93-28F7-1A49-FA96-E47D4EC00506}"/>
                    </a:ext>
                  </a:extLst>
                </p:cNvPr>
                <p:cNvSpPr txBox="1">
                  <a:spLocks noRot="1" noChangeAspect="1" noMove="1" noResize="1" noEditPoints="1" noAdjustHandles="1" noChangeArrowheads="1" noChangeShapeType="1" noTextEdit="1"/>
                </p:cNvSpPr>
                <p:nvPr/>
              </p:nvSpPr>
              <p:spPr>
                <a:xfrm>
                  <a:off x="5319095" y="2192179"/>
                  <a:ext cx="1275008" cy="1033103"/>
                </a:xfrm>
                <a:prstGeom prst="rect">
                  <a:avLst/>
                </a:prstGeom>
                <a:blipFill>
                  <a:blip r:embed="rId10"/>
                  <a:stretch>
                    <a:fillRect/>
                  </a:stretch>
                </a:blipFill>
                <a:ln>
                  <a:solidFill>
                    <a:schemeClr val="tx1"/>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F76CD0C6-FFE8-D2E4-E021-201512F7CEBA}"/>
                </a:ext>
              </a:extLst>
            </p:cNvPr>
            <p:cNvCxnSpPr/>
            <p:nvPr/>
          </p:nvCxnSpPr>
          <p:spPr>
            <a:xfrm>
              <a:off x="6594103" y="276173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73AD40-5FC9-A1CC-B6CA-C9DC3E23BD7B}"/>
                    </a:ext>
                  </a:extLst>
                </p:cNvPr>
                <p:cNvSpPr txBox="1"/>
                <p:nvPr/>
              </p:nvSpPr>
              <p:spPr>
                <a:xfrm>
                  <a:off x="8279090" y="2192179"/>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R</m:t>
                            </m:r>
                          </m:e>
                          <m:sub>
                            <m:r>
                              <m:rPr>
                                <m:sty m:val="p"/>
                              </m:rPr>
                              <a:rPr lang="en-US" sz="6000" b="0" i="0" dirty="0" smtClean="0">
                                <a:latin typeface="Cambria Math" panose="02040503050406030204" pitchFamily="18" charset="0"/>
                              </a:rPr>
                              <m:t>n</m:t>
                            </m:r>
                          </m:sub>
                        </m:sSub>
                      </m:oMath>
                    </m:oMathPara>
                  </a14:m>
                  <a:endParaRPr lang="en-US" sz="6000"/>
                </a:p>
              </p:txBody>
            </p:sp>
          </mc:Choice>
          <mc:Fallback xmlns="">
            <p:sp>
              <p:nvSpPr>
                <p:cNvPr id="9" name="TextBox 8">
                  <a:extLst>
                    <a:ext uri="{FF2B5EF4-FFF2-40B4-BE49-F238E27FC236}">
                      <a16:creationId xmlns:a16="http://schemas.microsoft.com/office/drawing/2014/main" id="{E07B3A73-A157-E1B4-93AB-4D5FE01A1880}"/>
                    </a:ext>
                  </a:extLst>
                </p:cNvPr>
                <p:cNvSpPr txBox="1">
                  <a:spLocks noRot="1" noChangeAspect="1" noMove="1" noResize="1" noEditPoints="1" noAdjustHandles="1" noChangeArrowheads="1" noChangeShapeType="1" noTextEdit="1"/>
                </p:cNvSpPr>
                <p:nvPr/>
              </p:nvSpPr>
              <p:spPr>
                <a:xfrm>
                  <a:off x="8279090" y="2192179"/>
                  <a:ext cx="1275008" cy="1015663"/>
                </a:xfrm>
                <a:prstGeom prst="rect">
                  <a:avLst/>
                </a:prstGeom>
                <a:blipFill>
                  <a:blip r:embed="rId11"/>
                  <a:stretch>
                    <a:fillRect/>
                  </a:stretch>
                </a:blipFill>
                <a:ln>
                  <a:solidFill>
                    <a:schemeClr val="tx1"/>
                  </a:solid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65BF3864-014D-A5AA-11F8-2BC9A21D800B}"/>
                </a:ext>
              </a:extLst>
            </p:cNvPr>
            <p:cNvSpPr txBox="1"/>
            <p:nvPr/>
          </p:nvSpPr>
          <p:spPr>
            <a:xfrm>
              <a:off x="7235654" y="2078172"/>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E4315A-3626-E3DA-8715-831D7128FC24}"/>
                    </a:ext>
                  </a:extLst>
                </p:cNvPr>
                <p:cNvSpPr txBox="1"/>
                <p:nvPr/>
              </p:nvSpPr>
              <p:spPr>
                <a:xfrm>
                  <a:off x="6183782" y="3012992"/>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3" name="TextBox 12">
                  <a:extLst>
                    <a:ext uri="{FF2B5EF4-FFF2-40B4-BE49-F238E27FC236}">
                      <a16:creationId xmlns:a16="http://schemas.microsoft.com/office/drawing/2014/main" id="{D3BD7AE1-97A6-93A2-0D45-25DF03E1B2D1}"/>
                    </a:ext>
                  </a:extLst>
                </p:cNvPr>
                <p:cNvSpPr txBox="1">
                  <a:spLocks noRot="1" noChangeAspect="1" noMove="1" noResize="1" noEditPoints="1" noAdjustHandles="1" noChangeArrowheads="1" noChangeShapeType="1" noTextEdit="1"/>
                </p:cNvSpPr>
                <p:nvPr/>
              </p:nvSpPr>
              <p:spPr>
                <a:xfrm>
                  <a:off x="6183782" y="3012992"/>
                  <a:ext cx="1452282" cy="523220"/>
                </a:xfrm>
                <a:prstGeom prst="rect">
                  <a:avLst/>
                </a:prstGeom>
                <a:blipFill>
                  <a:blip r:embed="rId12"/>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660C7DD7-9E71-530B-F522-845F5968ED7F}"/>
                </a:ext>
              </a:extLst>
            </p:cNvPr>
            <p:cNvCxnSpPr>
              <a:cxnSpLocks/>
            </p:cNvCxnSpPr>
            <p:nvPr/>
          </p:nvCxnSpPr>
          <p:spPr>
            <a:xfrm>
              <a:off x="6577145" y="3203016"/>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7555FD-CC03-4B21-64CB-2F34751F90B5}"/>
                    </a:ext>
                  </a:extLst>
                </p:cNvPr>
                <p:cNvSpPr txBox="1"/>
                <p:nvPr/>
              </p:nvSpPr>
              <p:spPr>
                <a:xfrm>
                  <a:off x="9154153" y="300035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5" name="TextBox 24">
                  <a:extLst>
                    <a:ext uri="{FF2B5EF4-FFF2-40B4-BE49-F238E27FC236}">
                      <a16:creationId xmlns:a16="http://schemas.microsoft.com/office/drawing/2014/main" id="{45630083-3C2C-B782-D56B-079490CBBD7E}"/>
                    </a:ext>
                  </a:extLst>
                </p:cNvPr>
                <p:cNvSpPr txBox="1">
                  <a:spLocks noRot="1" noChangeAspect="1" noMove="1" noResize="1" noEditPoints="1" noAdjustHandles="1" noChangeArrowheads="1" noChangeShapeType="1" noTextEdit="1"/>
                </p:cNvSpPr>
                <p:nvPr/>
              </p:nvSpPr>
              <p:spPr>
                <a:xfrm>
                  <a:off x="9154153" y="3000355"/>
                  <a:ext cx="1452282" cy="523220"/>
                </a:xfrm>
                <a:prstGeom prst="rect">
                  <a:avLst/>
                </a:prstGeom>
                <a:blipFill>
                  <a:blip r:embed="rId13"/>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D691ED4-AABB-6114-E487-C5FE160D0F23}"/>
                </a:ext>
              </a:extLst>
            </p:cNvPr>
            <p:cNvCxnSpPr>
              <a:cxnSpLocks/>
            </p:cNvCxnSpPr>
            <p:nvPr/>
          </p:nvCxnSpPr>
          <p:spPr>
            <a:xfrm>
              <a:off x="9547516" y="319037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7EA3A5D-BCD2-2EBE-D1E3-9614A7C56F8A}"/>
                    </a:ext>
                  </a:extLst>
                </p:cNvPr>
                <p:cNvSpPr txBox="1"/>
                <p:nvPr/>
              </p:nvSpPr>
              <p:spPr>
                <a:xfrm>
                  <a:off x="5346474" y="3769291"/>
                  <a:ext cx="1275008" cy="1015663"/>
                </a:xfrm>
                <a:prstGeom prst="rect">
                  <a:avLst/>
                </a:prstGeom>
                <a:solidFill>
                  <a:schemeClr val="accent2">
                    <a:lumMod val="75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I</m:t>
                            </m:r>
                          </m:e>
                          <m:sub>
                            <m:r>
                              <a:rPr lang="en-US" sz="6000" b="0" i="1" dirty="0" smtClean="0">
                                <a:latin typeface="Cambria Math" panose="02040503050406030204" pitchFamily="18" charset="0"/>
                              </a:rPr>
                              <m:t>𝑣</m:t>
                            </m:r>
                          </m:sub>
                        </m:sSub>
                      </m:oMath>
                    </m:oMathPara>
                  </a14:m>
                  <a:endParaRPr lang="en-US" sz="6000"/>
                </a:p>
              </p:txBody>
            </p:sp>
          </mc:Choice>
          <mc:Fallback xmlns="">
            <p:sp>
              <p:nvSpPr>
                <p:cNvPr id="34" name="TextBox 33">
                  <a:extLst>
                    <a:ext uri="{FF2B5EF4-FFF2-40B4-BE49-F238E27FC236}">
                      <a16:creationId xmlns:a16="http://schemas.microsoft.com/office/drawing/2014/main" id="{4860DAE8-C4CA-676E-4126-AC25C5D8B01B}"/>
                    </a:ext>
                  </a:extLst>
                </p:cNvPr>
                <p:cNvSpPr txBox="1">
                  <a:spLocks noRot="1" noChangeAspect="1" noMove="1" noResize="1" noEditPoints="1" noAdjustHandles="1" noChangeArrowheads="1" noChangeShapeType="1" noTextEdit="1"/>
                </p:cNvSpPr>
                <p:nvPr/>
              </p:nvSpPr>
              <p:spPr>
                <a:xfrm>
                  <a:off x="5346474" y="3769291"/>
                  <a:ext cx="1275008" cy="1015663"/>
                </a:xfrm>
                <a:prstGeom prst="rect">
                  <a:avLst/>
                </a:prstGeom>
                <a:blipFill>
                  <a:blip r:embed="rId1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D989A37-994F-39B7-A6B5-709A7899B623}"/>
                    </a:ext>
                  </a:extLst>
                </p:cNvPr>
                <p:cNvSpPr txBox="1"/>
                <p:nvPr/>
              </p:nvSpPr>
              <p:spPr>
                <a:xfrm>
                  <a:off x="8334229" y="3762788"/>
                  <a:ext cx="1275008" cy="1015663"/>
                </a:xfrm>
                <a:prstGeom prst="rect">
                  <a:avLst/>
                </a:prstGeom>
                <a:solidFill>
                  <a:schemeClr val="accent6">
                    <a:lumMod val="75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R</m:t>
                            </m:r>
                          </m:e>
                          <m:sub>
                            <m:r>
                              <m:rPr>
                                <m:sty m:val="p"/>
                              </m:rPr>
                              <a:rPr lang="en-US" sz="6000" b="0" i="0" dirty="0" smtClean="0">
                                <a:latin typeface="Cambria Math" panose="02040503050406030204" pitchFamily="18" charset="0"/>
                              </a:rPr>
                              <m:t>v</m:t>
                            </m:r>
                          </m:sub>
                        </m:sSub>
                      </m:oMath>
                    </m:oMathPara>
                  </a14:m>
                  <a:endParaRPr lang="en-US" sz="6000"/>
                </a:p>
              </p:txBody>
            </p:sp>
          </mc:Choice>
          <mc:Fallback xmlns="">
            <p:sp>
              <p:nvSpPr>
                <p:cNvPr id="35" name="TextBox 34">
                  <a:extLst>
                    <a:ext uri="{FF2B5EF4-FFF2-40B4-BE49-F238E27FC236}">
                      <a16:creationId xmlns:a16="http://schemas.microsoft.com/office/drawing/2014/main" id="{1CCAEFCF-8893-8672-126A-FBAA288FCAD0}"/>
                    </a:ext>
                  </a:extLst>
                </p:cNvPr>
                <p:cNvSpPr txBox="1">
                  <a:spLocks noRot="1" noChangeAspect="1" noMove="1" noResize="1" noEditPoints="1" noAdjustHandles="1" noChangeArrowheads="1" noChangeShapeType="1" noTextEdit="1"/>
                </p:cNvSpPr>
                <p:nvPr/>
              </p:nvSpPr>
              <p:spPr>
                <a:xfrm>
                  <a:off x="8334229" y="3762788"/>
                  <a:ext cx="1275008" cy="1015663"/>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43C3D5E-72B1-0479-5EC9-7E76129A994A}"/>
                    </a:ext>
                  </a:extLst>
                </p:cNvPr>
                <p:cNvSpPr txBox="1"/>
                <p:nvPr/>
              </p:nvSpPr>
              <p:spPr>
                <a:xfrm>
                  <a:off x="6183782" y="4573782"/>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6" name="TextBox 35">
                  <a:extLst>
                    <a:ext uri="{FF2B5EF4-FFF2-40B4-BE49-F238E27FC236}">
                      <a16:creationId xmlns:a16="http://schemas.microsoft.com/office/drawing/2014/main" id="{F9B41AAF-1D70-BFB7-966B-42A159D5514A}"/>
                    </a:ext>
                  </a:extLst>
                </p:cNvPr>
                <p:cNvSpPr txBox="1">
                  <a:spLocks noRot="1" noChangeAspect="1" noMove="1" noResize="1" noEditPoints="1" noAdjustHandles="1" noChangeArrowheads="1" noChangeShapeType="1" noTextEdit="1"/>
                </p:cNvSpPr>
                <p:nvPr/>
              </p:nvSpPr>
              <p:spPr>
                <a:xfrm>
                  <a:off x="6183782" y="4573782"/>
                  <a:ext cx="1452282" cy="523220"/>
                </a:xfrm>
                <a:prstGeom prst="rect">
                  <a:avLst/>
                </a:prstGeom>
                <a:blipFill>
                  <a:blip r:embed="rId16"/>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E5CDE406-D10E-AD47-6765-B727DEC947EF}"/>
                </a:ext>
              </a:extLst>
            </p:cNvPr>
            <p:cNvCxnSpPr>
              <a:cxnSpLocks/>
            </p:cNvCxnSpPr>
            <p:nvPr/>
          </p:nvCxnSpPr>
          <p:spPr>
            <a:xfrm>
              <a:off x="6577145" y="4763806"/>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F02DEFB-7098-9D33-0DD6-4E37EFC3DCAA}"/>
                    </a:ext>
                  </a:extLst>
                </p:cNvPr>
                <p:cNvSpPr txBox="1"/>
                <p:nvPr/>
              </p:nvSpPr>
              <p:spPr>
                <a:xfrm>
                  <a:off x="9215938" y="456114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8" name="TextBox 37">
                  <a:extLst>
                    <a:ext uri="{FF2B5EF4-FFF2-40B4-BE49-F238E27FC236}">
                      <a16:creationId xmlns:a16="http://schemas.microsoft.com/office/drawing/2014/main" id="{DF0A6A64-C6F6-59CB-ED05-02552605FD62}"/>
                    </a:ext>
                  </a:extLst>
                </p:cNvPr>
                <p:cNvSpPr txBox="1">
                  <a:spLocks noRot="1" noChangeAspect="1" noMove="1" noResize="1" noEditPoints="1" noAdjustHandles="1" noChangeArrowheads="1" noChangeShapeType="1" noTextEdit="1"/>
                </p:cNvSpPr>
                <p:nvPr/>
              </p:nvSpPr>
              <p:spPr>
                <a:xfrm>
                  <a:off x="9215938" y="4561145"/>
                  <a:ext cx="1452282" cy="523220"/>
                </a:xfrm>
                <a:prstGeom prst="rect">
                  <a:avLst/>
                </a:prstGeom>
                <a:blipFill>
                  <a:blip r:embed="rId17"/>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D35C33CE-4EF8-CAA8-7437-2B3F7D56D4A5}"/>
                </a:ext>
              </a:extLst>
            </p:cNvPr>
            <p:cNvCxnSpPr>
              <a:cxnSpLocks/>
            </p:cNvCxnSpPr>
            <p:nvPr/>
          </p:nvCxnSpPr>
          <p:spPr>
            <a:xfrm>
              <a:off x="9609301" y="475116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45BAD31-979C-4C14-CF1C-E9AB185B2EA0}"/>
                </a:ext>
              </a:extLst>
            </p:cNvPr>
            <p:cNvCxnSpPr/>
            <p:nvPr/>
          </p:nvCxnSpPr>
          <p:spPr>
            <a:xfrm>
              <a:off x="6635975" y="4340703"/>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6A96452-21C4-BC78-5120-E43AE0C1AB8C}"/>
                </a:ext>
              </a:extLst>
            </p:cNvPr>
            <p:cNvSpPr txBox="1"/>
            <p:nvPr/>
          </p:nvSpPr>
          <p:spPr>
            <a:xfrm>
              <a:off x="7277526" y="3657143"/>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A24C380-D0C6-4FB3-8C5A-9AA7A4AE215B}"/>
                  </a:ext>
                </a:extLst>
              </p:cNvPr>
              <p:cNvSpPr txBox="1"/>
              <p:nvPr/>
            </p:nvSpPr>
            <p:spPr>
              <a:xfrm>
                <a:off x="1144954" y="5588266"/>
                <a:ext cx="5627053" cy="830997"/>
              </a:xfrm>
              <a:prstGeom prst="rect">
                <a:avLst/>
              </a:prstGeom>
              <a:noFill/>
            </p:spPr>
            <p:txBody>
              <a:bodyPr wrap="none" rtlCol="0">
                <a:spAutoFit/>
              </a:bodyPr>
              <a:lstStyle/>
              <a:p>
                <a:pPr marL="342900" indent="-342900">
                  <a:buFont typeface="Arial" panose="020B0604020202020204" pitchFamily="34" charset="0"/>
                  <a:buChar char="•"/>
                </a:pPr>
                <a14:m>
                  <m:oMath xmlns:m="http://schemas.openxmlformats.org/officeDocument/2006/math">
                    <m:r>
                      <a:rPr lang="en-US" sz="2400" i="1" smtClean="0">
                        <a:solidFill>
                          <a:srgbClr val="FF0000"/>
                        </a:solidFill>
                        <a:latin typeface="Cambria Math" panose="02040503050406030204" pitchFamily="18" charset="0"/>
                      </a:rPr>
                      <m:t>𝜇</m:t>
                    </m:r>
                  </m:oMath>
                </a14:m>
                <a:r>
                  <a:rPr lang="en-US" sz="2400" dirty="0">
                    <a:solidFill>
                      <a:srgbClr val="FF0000"/>
                    </a:solidFill>
                    <a:latin typeface="Calibri" panose="020F0502020204030204" pitchFamily="34" charset="0"/>
                    <a:cs typeface="Calibri" panose="020F0502020204030204" pitchFamily="34" charset="0"/>
                  </a:rPr>
                  <a:t> : rate of vaccination</a:t>
                </a:r>
              </a:p>
              <a:p>
                <a:pPr marL="342900" indent="-342900">
                  <a:buFont typeface="Arial" panose="020B0604020202020204" pitchFamily="34" charset="0"/>
                  <a:buChar char="•"/>
                </a:pP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cs typeface="Cambria" charset="0"/>
                      </a:rPr>
                      <m:t>𝛼</m:t>
                    </m:r>
                  </m:oMath>
                </a14:m>
                <a:r>
                  <a:rPr lang="en-US" sz="2400" dirty="0">
                    <a:solidFill>
                      <a:srgbClr val="FF0000"/>
                    </a:solidFill>
                    <a:latin typeface="Calibri" panose="020F0502020204030204" pitchFamily="34" charset="0"/>
                    <a:cs typeface="Calibri" panose="020F0502020204030204" pitchFamily="34" charset="0"/>
                  </a:rPr>
                  <a:t>: vaccine effectiveness against infection</a:t>
                </a:r>
              </a:p>
            </p:txBody>
          </p:sp>
        </mc:Choice>
        <mc:Fallback xmlns="">
          <p:sp>
            <p:nvSpPr>
              <p:cNvPr id="45" name="TextBox 44">
                <a:extLst>
                  <a:ext uri="{FF2B5EF4-FFF2-40B4-BE49-F238E27FC236}">
                    <a16:creationId xmlns:a16="http://schemas.microsoft.com/office/drawing/2014/main" id="{B827DF2E-1413-B8C4-EEC2-A41109F7B50B}"/>
                  </a:ext>
                </a:extLst>
              </p:cNvPr>
              <p:cNvSpPr txBox="1">
                <a:spLocks noRot="1" noChangeAspect="1" noMove="1" noResize="1" noEditPoints="1" noAdjustHandles="1" noChangeArrowheads="1" noChangeShapeType="1" noTextEdit="1"/>
              </p:cNvSpPr>
              <p:nvPr/>
            </p:nvSpPr>
            <p:spPr>
              <a:xfrm>
                <a:off x="1144954" y="5588266"/>
                <a:ext cx="5627053" cy="830997"/>
              </a:xfrm>
              <a:prstGeom prst="rect">
                <a:avLst/>
              </a:prstGeom>
              <a:blipFill>
                <a:blip r:embed="rId18"/>
                <a:stretch>
                  <a:fillRect l="-1517" t="-5882" r="-433"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A17F821-7F9F-F174-5612-B6727B0EABB6}"/>
                  </a:ext>
                </a:extLst>
              </p:cNvPr>
              <p:cNvSpPr txBox="1"/>
              <p:nvPr/>
            </p:nvSpPr>
            <p:spPr>
              <a:xfrm>
                <a:off x="6699813" y="5555806"/>
                <a:ext cx="4651326" cy="1477328"/>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Calibri" panose="020F0502020204030204" pitchFamily="34" charset="0"/>
                    <a:cs typeface="Calibri" panose="020F0502020204030204" pitchFamily="34" charset="0"/>
                  </a:rPr>
                  <a:t>I = In + Iv</a:t>
                </a:r>
                <a:endParaRPr lang="en-US" sz="2400">
                  <a:latin typeface="Symbol" charset="2"/>
                  <a:ea typeface="Symbol" charset="2"/>
                  <a:cs typeface="Symbol" charset="2"/>
                </a:endParaRPr>
              </a:p>
              <a:p>
                <a:pPr marL="342900" indent="-342900">
                  <a:buFont typeface="Arial" panose="020B0604020202020204" pitchFamily="34" charset="0"/>
                  <a:buChar char="•"/>
                </a:pPr>
                <a:r>
                  <a:rPr lang="en-US" sz="2400" err="1">
                    <a:latin typeface="Symbol" charset="2"/>
                    <a:ea typeface="Symbol" charset="2"/>
                    <a:cs typeface="Symbol" charset="2"/>
                  </a:rPr>
                  <a:t>b</a:t>
                </a:r>
                <a:r>
                  <a:rPr lang="en-US" sz="2400" err="1">
                    <a:latin typeface="Calibri" panose="020F0502020204030204" pitchFamily="34" charset="0"/>
                    <a:ea typeface="Cambria" charset="0"/>
                    <a:cs typeface="Calibri" panose="020F0502020204030204" pitchFamily="34" charset="0"/>
                  </a:rPr>
                  <a:t>I</a:t>
                </a:r>
                <a:r>
                  <a:rPr lang="en-US" sz="2400">
                    <a:latin typeface="Calibri" panose="020F0502020204030204" pitchFamily="34" charset="0"/>
                    <a:ea typeface="Cambria" charset="0"/>
                    <a:cs typeface="Calibri" panose="020F0502020204030204" pitchFamily="34" charset="0"/>
                  </a:rPr>
                  <a:t>(1-</a:t>
                </a: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cs typeface="Cambria" charset="0"/>
                      </a:rPr>
                      <m:t>𝛼</m:t>
                    </m:r>
                    <m:r>
                      <a:rPr lang="en-US" sz="2400" b="0" i="1" smtClean="0">
                        <a:latin typeface="Cambria Math" panose="02040503050406030204" pitchFamily="18" charset="0"/>
                        <a:ea typeface="Cambria Math" panose="02040503050406030204" pitchFamily="18" charset="0"/>
                        <a:cs typeface="Cambria" charset="0"/>
                      </a:rPr>
                      <m:t>)</m:t>
                    </m:r>
                  </m:oMath>
                </a14:m>
                <a:r>
                  <a:rPr lang="en-US" sz="2400">
                    <a:latin typeface="Calibri" panose="020F0502020204030204" pitchFamily="34" charset="0"/>
                    <a:cs typeface="Calibri" panose="020F0502020204030204" pitchFamily="34" charset="0"/>
                  </a:rPr>
                  <a:t>/N indicates breakthrough infection</a:t>
                </a:r>
                <a:endParaRPr lang="en-US" sz="2400">
                  <a:solidFill>
                    <a:srgbClr val="FF0000"/>
                  </a:solidFill>
                  <a:latin typeface="Calibri" panose="020F0502020204030204" pitchFamily="34" charset="0"/>
                  <a:cs typeface="Calibri" panose="020F0502020204030204" pitchFamily="34" charset="0"/>
                </a:endParaRPr>
              </a:p>
              <a:p>
                <a:endParaRPr lang="en-US" sz="1800">
                  <a:solidFill>
                    <a:srgbClr val="FF0000"/>
                  </a:solidFill>
                </a:endParaRPr>
              </a:p>
            </p:txBody>
          </p:sp>
        </mc:Choice>
        <mc:Fallback xmlns="">
          <p:sp>
            <p:nvSpPr>
              <p:cNvPr id="46" name="TextBox 45">
                <a:extLst>
                  <a:ext uri="{FF2B5EF4-FFF2-40B4-BE49-F238E27FC236}">
                    <a16:creationId xmlns:a16="http://schemas.microsoft.com/office/drawing/2014/main" id="{2F692234-0A9D-E301-8DC9-526DDEB2E1E9}"/>
                  </a:ext>
                </a:extLst>
              </p:cNvPr>
              <p:cNvSpPr txBox="1">
                <a:spLocks noRot="1" noChangeAspect="1" noMove="1" noResize="1" noEditPoints="1" noAdjustHandles="1" noChangeArrowheads="1" noChangeShapeType="1" noTextEdit="1"/>
              </p:cNvSpPr>
              <p:nvPr/>
            </p:nvSpPr>
            <p:spPr>
              <a:xfrm>
                <a:off x="6699813" y="5555806"/>
                <a:ext cx="4651326" cy="1477328"/>
              </a:xfrm>
              <a:prstGeom prst="rect">
                <a:avLst/>
              </a:prstGeom>
              <a:blipFill>
                <a:blip r:embed="rId19"/>
                <a:stretch>
                  <a:fillRect l="-1704" t="-3292"/>
                </a:stretch>
              </a:blipFill>
            </p:spPr>
            <p:txBody>
              <a:bodyPr/>
              <a:lstStyle/>
              <a:p>
                <a:r>
                  <a:rPr lang="en-US">
                    <a:noFill/>
                  </a:rPr>
                  <a:t> </a:t>
                </a:r>
              </a:p>
            </p:txBody>
          </p:sp>
        </mc:Fallback>
      </mc:AlternateContent>
      <p:sp>
        <p:nvSpPr>
          <p:cNvPr id="18" name="Title 7">
            <a:extLst>
              <a:ext uri="{FF2B5EF4-FFF2-40B4-BE49-F238E27FC236}">
                <a16:creationId xmlns:a16="http://schemas.microsoft.com/office/drawing/2014/main" id="{0EA9C40B-23DA-013C-83E1-13E7B8687E2B}"/>
              </a:ext>
            </a:extLst>
          </p:cNvPr>
          <p:cNvSpPr>
            <a:spLocks noGrp="1"/>
          </p:cNvSpPr>
          <p:nvPr>
            <p:ph type="title"/>
          </p:nvPr>
        </p:nvSpPr>
        <p:spPr>
          <a:xfrm>
            <a:off x="835539" y="-812"/>
            <a:ext cx="10515600" cy="1325563"/>
          </a:xfrm>
        </p:spPr>
        <p:txBody>
          <a:bodyPr/>
          <a:lstStyle/>
          <a:p>
            <a:r>
              <a:rPr lang="en-US" sz="4400">
                <a:latin typeface="Calibri" panose="020F0502020204030204" pitchFamily="34" charset="0"/>
                <a:cs typeface="Calibri" panose="020F0502020204030204" pitchFamily="34" charset="0"/>
              </a:rPr>
              <a:t>Controlling Infectious Diseases (1) Vaccines</a:t>
            </a:r>
            <a:endParaRPr lang="en-US"/>
          </a:p>
        </p:txBody>
      </p:sp>
    </p:spTree>
    <p:extLst>
      <p:ext uri="{BB962C8B-B14F-4D97-AF65-F5344CB8AC3E}">
        <p14:creationId xmlns:p14="http://schemas.microsoft.com/office/powerpoint/2010/main" val="236227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22" grpId="0" animBg="1"/>
      <p:bldP spid="27" grpId="0"/>
      <p:bldP spid="29" grpId="0"/>
      <p:bldP spid="3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1DE08-745B-BA32-08DC-B059B24791D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A1BD4D-3D5A-B14F-F14A-17AF6F5F1D21}"/>
              </a:ext>
            </a:extLst>
          </p:cNvPr>
          <p:cNvSpPr>
            <a:spLocks noGrp="1"/>
          </p:cNvSpPr>
          <p:nvPr>
            <p:ph idx="1"/>
          </p:nvPr>
        </p:nvSpPr>
        <p:spPr>
          <a:xfrm>
            <a:off x="789819" y="1021846"/>
            <a:ext cx="10515600" cy="5541172"/>
          </a:xfrm>
        </p:spPr>
        <p:txBody>
          <a:bodyPr>
            <a:normAutofit/>
          </a:bodyPr>
          <a:lstStyle/>
          <a:p>
            <a:r>
              <a:rPr lang="en-US" sz="2600"/>
              <a:t>Modeling vaccine effectiveness in different ways</a:t>
            </a:r>
          </a:p>
          <a:p>
            <a:pPr lvl="1"/>
            <a:r>
              <a:rPr lang="en-US" sz="2200"/>
              <a:t>If vaccine provides imperfect immunity for infection </a:t>
            </a:r>
            <a:r>
              <a:rPr lang="en-US" sz="2200" b="1"/>
              <a:t>w/ change in infectiousness</a:t>
            </a:r>
          </a:p>
        </p:txBody>
      </p:sp>
      <p:cxnSp>
        <p:nvCxnSpPr>
          <p:cNvPr id="4" name="Straight Arrow Connector 3">
            <a:extLst>
              <a:ext uri="{FF2B5EF4-FFF2-40B4-BE49-F238E27FC236}">
                <a16:creationId xmlns:a16="http://schemas.microsoft.com/office/drawing/2014/main" id="{FF53D930-313C-89B9-2257-645ADB54C3A3}"/>
              </a:ext>
            </a:extLst>
          </p:cNvPr>
          <p:cNvCxnSpPr/>
          <p:nvPr/>
        </p:nvCxnSpPr>
        <p:spPr>
          <a:xfrm>
            <a:off x="3634108" y="276173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62157CE-E071-983B-DA66-202D032BDFB6}"/>
                  </a:ext>
                </a:extLst>
              </p:cNvPr>
              <p:cNvSpPr txBox="1"/>
              <p:nvPr/>
            </p:nvSpPr>
            <p:spPr>
              <a:xfrm>
                <a:off x="2359100" y="219218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S</m:t>
                          </m:r>
                        </m:e>
                        <m:sub>
                          <m:r>
                            <m:rPr>
                              <m:sty m:val="p"/>
                            </m:rPr>
                            <a:rPr lang="en-US" sz="6000" b="0" i="0" dirty="0" smtClean="0">
                              <a:latin typeface="Cambria Math" panose="02040503050406030204" pitchFamily="18" charset="0"/>
                            </a:rPr>
                            <m:t>n</m:t>
                          </m:r>
                        </m:sub>
                      </m:sSub>
                    </m:oMath>
                  </m:oMathPara>
                </a14:m>
                <a:endParaRPr lang="en-US" sz="600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3A43AE8F-D064-B87C-8B6F-BB826F7BA5A4}"/>
                  </a:ext>
                </a:extLst>
              </p:cNvPr>
              <p:cNvSpPr txBox="1">
                <a:spLocks noRot="1" noChangeAspect="1" noMove="1" noResize="1" noEditPoints="1" noAdjustHandles="1" noChangeArrowheads="1" noChangeShapeType="1" noTextEdit="1"/>
              </p:cNvSpPr>
              <p:nvPr/>
            </p:nvSpPr>
            <p:spPr>
              <a:xfrm>
                <a:off x="2359100" y="2192180"/>
                <a:ext cx="1275008" cy="1015663"/>
              </a:xfrm>
              <a:prstGeom prst="rect">
                <a:avLst/>
              </a:prstGeom>
              <a:blipFill>
                <a:blip r:embed="rId3"/>
                <a:stretch>
                  <a:fillRect l="-5882" b="-3704"/>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92FCC7D-FE0E-692F-4AC5-1FA4D59D8727}"/>
                  </a:ext>
                </a:extLst>
              </p:cNvPr>
              <p:cNvSpPr txBox="1"/>
              <p:nvPr/>
            </p:nvSpPr>
            <p:spPr>
              <a:xfrm>
                <a:off x="5319095" y="2192179"/>
                <a:ext cx="1275008" cy="1033103"/>
              </a:xfrm>
              <a:prstGeom prst="rect">
                <a:avLst/>
              </a:prstGeom>
              <a:solidFill>
                <a:schemeClr val="accent2">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I</m:t>
                          </m:r>
                        </m:e>
                        <m:sub>
                          <m:r>
                            <m:rPr>
                              <m:sty m:val="p"/>
                            </m:rPr>
                            <a:rPr lang="en-US" sz="6000" b="0" i="0" dirty="0" smtClean="0">
                              <a:latin typeface="Cambria Math" panose="02040503050406030204" pitchFamily="18" charset="0"/>
                            </a:rPr>
                            <m:t>n</m:t>
                          </m:r>
                        </m:sub>
                      </m:sSub>
                    </m:oMath>
                  </m:oMathPara>
                </a14:m>
                <a:endParaRPr lang="en-US" sz="6000"/>
              </a:p>
            </p:txBody>
          </p:sp>
        </mc:Choice>
        <mc:Fallback xmlns="">
          <p:sp>
            <p:nvSpPr>
              <p:cNvPr id="7" name="TextBox 6">
                <a:extLst>
                  <a:ext uri="{FF2B5EF4-FFF2-40B4-BE49-F238E27FC236}">
                    <a16:creationId xmlns:a16="http://schemas.microsoft.com/office/drawing/2014/main" id="{A13F0B93-28F7-1A49-FA96-E47D4EC00506}"/>
                  </a:ext>
                </a:extLst>
              </p:cNvPr>
              <p:cNvSpPr txBox="1">
                <a:spLocks noRot="1" noChangeAspect="1" noMove="1" noResize="1" noEditPoints="1" noAdjustHandles="1" noChangeArrowheads="1" noChangeShapeType="1" noTextEdit="1"/>
              </p:cNvSpPr>
              <p:nvPr/>
            </p:nvSpPr>
            <p:spPr>
              <a:xfrm>
                <a:off x="5319095" y="2192179"/>
                <a:ext cx="1275008" cy="1033103"/>
              </a:xfrm>
              <a:prstGeom prst="rect">
                <a:avLst/>
              </a:prstGeom>
              <a:blipFill>
                <a:blip r:embed="rId4"/>
                <a:stretch>
                  <a:fillRect l="-980" b="-1205"/>
                </a:stretch>
              </a:blipFill>
              <a:ln>
                <a:solidFill>
                  <a:schemeClr val="tx1"/>
                </a:solid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7D3B829-000F-F9B7-8958-767C11492DE1}"/>
              </a:ext>
            </a:extLst>
          </p:cNvPr>
          <p:cNvCxnSpPr/>
          <p:nvPr/>
        </p:nvCxnSpPr>
        <p:spPr>
          <a:xfrm>
            <a:off x="6594103" y="276173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60F6032-09E9-4AE7-00AC-1C3A7C6A7F7F}"/>
                  </a:ext>
                </a:extLst>
              </p:cNvPr>
              <p:cNvSpPr txBox="1"/>
              <p:nvPr/>
            </p:nvSpPr>
            <p:spPr>
              <a:xfrm>
                <a:off x="8279090" y="2192179"/>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R</m:t>
                          </m:r>
                        </m:e>
                        <m:sub>
                          <m:r>
                            <m:rPr>
                              <m:sty m:val="p"/>
                            </m:rPr>
                            <a:rPr lang="en-US" sz="6000" b="0" i="0" dirty="0" smtClean="0">
                              <a:latin typeface="Cambria Math" panose="02040503050406030204" pitchFamily="18" charset="0"/>
                            </a:rPr>
                            <m:t>n</m:t>
                          </m:r>
                        </m:sub>
                      </m:sSub>
                    </m:oMath>
                  </m:oMathPara>
                </a14:m>
                <a:endParaRPr lang="en-US" sz="6000"/>
              </a:p>
            </p:txBody>
          </p:sp>
        </mc:Choice>
        <mc:Fallback xmlns="">
          <p:sp>
            <p:nvSpPr>
              <p:cNvPr id="9" name="TextBox 8">
                <a:extLst>
                  <a:ext uri="{FF2B5EF4-FFF2-40B4-BE49-F238E27FC236}">
                    <a16:creationId xmlns:a16="http://schemas.microsoft.com/office/drawing/2014/main" id="{E07B3A73-A157-E1B4-93AB-4D5FE01A1880}"/>
                  </a:ext>
                </a:extLst>
              </p:cNvPr>
              <p:cNvSpPr txBox="1">
                <a:spLocks noRot="1" noChangeAspect="1" noMove="1" noResize="1" noEditPoints="1" noAdjustHandles="1" noChangeArrowheads="1" noChangeShapeType="1" noTextEdit="1"/>
              </p:cNvSpPr>
              <p:nvPr/>
            </p:nvSpPr>
            <p:spPr>
              <a:xfrm>
                <a:off x="8279090" y="2192179"/>
                <a:ext cx="1275008" cy="1015663"/>
              </a:xfrm>
              <a:prstGeom prst="rect">
                <a:avLst/>
              </a:prstGeom>
              <a:blipFill>
                <a:blip r:embed="rId5"/>
                <a:stretch>
                  <a:fillRect l="-10784" b="-3704"/>
                </a:stretch>
              </a:blipFill>
              <a:ln>
                <a:solidFill>
                  <a:schemeClr val="tx1"/>
                </a:solidFill>
              </a:ln>
            </p:spPr>
            <p:txBody>
              <a:bodyPr/>
              <a:lstStyle/>
              <a:p>
                <a:r>
                  <a:rPr lang="en-US">
                    <a:noFill/>
                  </a:rPr>
                  <a:t> </a:t>
                </a:r>
              </a:p>
            </p:txBody>
          </p:sp>
        </mc:Fallback>
      </mc:AlternateContent>
      <p:sp>
        <p:nvSpPr>
          <p:cNvPr id="10" name="TextBox 9">
            <a:extLst>
              <a:ext uri="{FF2B5EF4-FFF2-40B4-BE49-F238E27FC236}">
                <a16:creationId xmlns:a16="http://schemas.microsoft.com/office/drawing/2014/main" id="{A6940061-2447-29C5-EA3F-B2BD905A7985}"/>
              </a:ext>
            </a:extLst>
          </p:cNvPr>
          <p:cNvSpPr txBox="1"/>
          <p:nvPr/>
        </p:nvSpPr>
        <p:spPr>
          <a:xfrm>
            <a:off x="7235654" y="2078172"/>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1" name="Straight Arrow Connector 10">
            <a:extLst>
              <a:ext uri="{FF2B5EF4-FFF2-40B4-BE49-F238E27FC236}">
                <a16:creationId xmlns:a16="http://schemas.microsoft.com/office/drawing/2014/main" id="{D957FE43-D383-571F-027C-D0EAC64F7B82}"/>
              </a:ext>
            </a:extLst>
          </p:cNvPr>
          <p:cNvCxnSpPr>
            <a:cxnSpLocks/>
          </p:cNvCxnSpPr>
          <p:nvPr/>
        </p:nvCxnSpPr>
        <p:spPr>
          <a:xfrm>
            <a:off x="1664527" y="2761732"/>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1CFC7FC-C7B4-C396-6FDE-6268AADC1D4F}"/>
                  </a:ext>
                </a:extLst>
              </p:cNvPr>
              <p:cNvSpPr txBox="1"/>
              <p:nvPr/>
            </p:nvSpPr>
            <p:spPr>
              <a:xfrm>
                <a:off x="6183782" y="3012992"/>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3" name="TextBox 12">
                <a:extLst>
                  <a:ext uri="{FF2B5EF4-FFF2-40B4-BE49-F238E27FC236}">
                    <a16:creationId xmlns:a16="http://schemas.microsoft.com/office/drawing/2014/main" id="{D3BD7AE1-97A6-93A2-0D45-25DF03E1B2D1}"/>
                  </a:ext>
                </a:extLst>
              </p:cNvPr>
              <p:cNvSpPr txBox="1">
                <a:spLocks noRot="1" noChangeAspect="1" noMove="1" noResize="1" noEditPoints="1" noAdjustHandles="1" noChangeArrowheads="1" noChangeShapeType="1" noTextEdit="1"/>
              </p:cNvSpPr>
              <p:nvPr/>
            </p:nvSpPr>
            <p:spPr>
              <a:xfrm>
                <a:off x="6183782" y="3012992"/>
                <a:ext cx="1452282"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8226178-4F97-337F-F7AE-F173CDDBC78B}"/>
                  </a:ext>
                </a:extLst>
              </p:cNvPr>
              <p:cNvSpPr txBox="1"/>
              <p:nvPr/>
            </p:nvSpPr>
            <p:spPr>
              <a:xfrm>
                <a:off x="1255818" y="222869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2228693"/>
                <a:ext cx="1452282" cy="523220"/>
              </a:xfrm>
              <a:prstGeom prst="rect">
                <a:avLst/>
              </a:prstGeom>
              <a:blipFill>
                <a:blip r:embed="rId7"/>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F95B3DB-4955-D2CD-188A-331AFDFFFF44}"/>
              </a:ext>
            </a:extLst>
          </p:cNvPr>
          <p:cNvCxnSpPr>
            <a:cxnSpLocks/>
          </p:cNvCxnSpPr>
          <p:nvPr/>
        </p:nvCxnSpPr>
        <p:spPr>
          <a:xfrm>
            <a:off x="2971260" y="3207842"/>
            <a:ext cx="0" cy="53180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0E34EA2-960C-6FEB-1374-0426BA345016}"/>
              </a:ext>
            </a:extLst>
          </p:cNvPr>
          <p:cNvCxnSpPr>
            <a:cxnSpLocks/>
          </p:cNvCxnSpPr>
          <p:nvPr/>
        </p:nvCxnSpPr>
        <p:spPr>
          <a:xfrm>
            <a:off x="6577145" y="3203016"/>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009A35A-97E0-1E70-312A-281DEE538143}"/>
                  </a:ext>
                </a:extLst>
              </p:cNvPr>
              <p:cNvSpPr txBox="1"/>
              <p:nvPr/>
            </p:nvSpPr>
            <p:spPr>
              <a:xfrm>
                <a:off x="2333756" y="3779843"/>
                <a:ext cx="1275008" cy="1015663"/>
              </a:xfrm>
              <a:prstGeom prst="rect">
                <a:avLst/>
              </a:prstGeom>
              <a:solidFill>
                <a:srgbClr val="768899"/>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S</m:t>
                          </m:r>
                        </m:e>
                        <m:sub>
                          <m:r>
                            <m:rPr>
                              <m:sty m:val="p"/>
                            </m:rPr>
                            <a:rPr lang="en-US" sz="6000" b="0" i="0" dirty="0" smtClean="0">
                              <a:latin typeface="Cambria Math" panose="02040503050406030204" pitchFamily="18" charset="0"/>
                            </a:rPr>
                            <m:t>v</m:t>
                          </m:r>
                        </m:sub>
                      </m:sSub>
                    </m:oMath>
                  </m:oMathPara>
                </a14:m>
                <a:endParaRPr lang="en-US" sz="6000"/>
              </a:p>
            </p:txBody>
          </p:sp>
        </mc:Choice>
        <mc:Fallback xmlns="">
          <p:sp>
            <p:nvSpPr>
              <p:cNvPr id="22" name="TextBox 21">
                <a:extLst>
                  <a:ext uri="{FF2B5EF4-FFF2-40B4-BE49-F238E27FC236}">
                    <a16:creationId xmlns:a16="http://schemas.microsoft.com/office/drawing/2014/main" id="{2ECE520B-1C58-2B1C-B7A9-1639B0405194}"/>
                  </a:ext>
                </a:extLst>
              </p:cNvPr>
              <p:cNvSpPr txBox="1">
                <a:spLocks noRot="1" noChangeAspect="1" noMove="1" noResize="1" noEditPoints="1" noAdjustHandles="1" noChangeArrowheads="1" noChangeShapeType="1" noTextEdit="1"/>
              </p:cNvSpPr>
              <p:nvPr/>
            </p:nvSpPr>
            <p:spPr>
              <a:xfrm>
                <a:off x="2333756" y="3779843"/>
                <a:ext cx="1275008" cy="1015663"/>
              </a:xfrm>
              <a:prstGeom prst="rect">
                <a:avLst/>
              </a:prstGeom>
              <a:blipFill>
                <a:blip r:embed="rId8"/>
                <a:stretch>
                  <a:fillRect l="-4902" b="-243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6C5DCCB-21CE-EA12-FAE1-D0F4D4C73854}"/>
                  </a:ext>
                </a:extLst>
              </p:cNvPr>
              <p:cNvSpPr txBox="1"/>
              <p:nvPr/>
            </p:nvSpPr>
            <p:spPr>
              <a:xfrm>
                <a:off x="9154153" y="300035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5" name="TextBox 24">
                <a:extLst>
                  <a:ext uri="{FF2B5EF4-FFF2-40B4-BE49-F238E27FC236}">
                    <a16:creationId xmlns:a16="http://schemas.microsoft.com/office/drawing/2014/main" id="{45630083-3C2C-B782-D56B-079490CBBD7E}"/>
                  </a:ext>
                </a:extLst>
              </p:cNvPr>
              <p:cNvSpPr txBox="1">
                <a:spLocks noRot="1" noChangeAspect="1" noMove="1" noResize="1" noEditPoints="1" noAdjustHandles="1" noChangeArrowheads="1" noChangeShapeType="1" noTextEdit="1"/>
              </p:cNvSpPr>
              <p:nvPr/>
            </p:nvSpPr>
            <p:spPr>
              <a:xfrm>
                <a:off x="9154153" y="3000355"/>
                <a:ext cx="1452282" cy="523220"/>
              </a:xfrm>
              <a:prstGeom prst="rect">
                <a:avLst/>
              </a:prstGeom>
              <a:blipFill>
                <a:blip r:embed="rId9"/>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350AEB3-0FAF-DE34-B141-67736C878698}"/>
              </a:ext>
            </a:extLst>
          </p:cNvPr>
          <p:cNvCxnSpPr>
            <a:cxnSpLocks/>
          </p:cNvCxnSpPr>
          <p:nvPr/>
        </p:nvCxnSpPr>
        <p:spPr>
          <a:xfrm>
            <a:off x="9547516" y="319037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D29F43A-2D49-C2AE-F3E5-5B017B57E1EE}"/>
                  </a:ext>
                </a:extLst>
              </p:cNvPr>
              <p:cNvSpPr txBox="1"/>
              <p:nvPr/>
            </p:nvSpPr>
            <p:spPr>
              <a:xfrm>
                <a:off x="3195270" y="459493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7" name="TextBox 26">
                <a:extLst>
                  <a:ext uri="{FF2B5EF4-FFF2-40B4-BE49-F238E27FC236}">
                    <a16:creationId xmlns:a16="http://schemas.microsoft.com/office/drawing/2014/main" id="{8B03D3B1-0300-1F05-CF77-B47A2279534E}"/>
                  </a:ext>
                </a:extLst>
              </p:cNvPr>
              <p:cNvSpPr txBox="1">
                <a:spLocks noRot="1" noChangeAspect="1" noMove="1" noResize="1" noEditPoints="1" noAdjustHandles="1" noChangeArrowheads="1" noChangeShapeType="1" noTextEdit="1"/>
              </p:cNvSpPr>
              <p:nvPr/>
            </p:nvSpPr>
            <p:spPr>
              <a:xfrm>
                <a:off x="3195270" y="4594930"/>
                <a:ext cx="1452282" cy="523220"/>
              </a:xfrm>
              <a:prstGeom prst="rect">
                <a:avLst/>
              </a:prstGeom>
              <a:blipFill>
                <a:blip r:embed="rId10"/>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7956907D-6B77-4E0C-D1A7-8893F0422332}"/>
              </a:ext>
            </a:extLst>
          </p:cNvPr>
          <p:cNvCxnSpPr>
            <a:cxnSpLocks/>
          </p:cNvCxnSpPr>
          <p:nvPr/>
        </p:nvCxnSpPr>
        <p:spPr>
          <a:xfrm>
            <a:off x="3588633" y="478495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F7B30E5-B6C9-35D9-96F4-707C3D18E785}"/>
                  </a:ext>
                </a:extLst>
              </p:cNvPr>
              <p:cNvSpPr txBox="1"/>
              <p:nvPr/>
            </p:nvSpPr>
            <p:spPr>
              <a:xfrm>
                <a:off x="2042882" y="3106254"/>
                <a:ext cx="1452282"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tx1"/>
                          </a:solidFill>
                          <a:latin typeface="Cambria Math" panose="02040503050406030204" pitchFamily="18" charset="0"/>
                        </a:rPr>
                        <m:t>𝜇</m:t>
                      </m:r>
                    </m:oMath>
                  </m:oMathPara>
                </a14:m>
                <a:endParaRPr lang="en-US" sz="3200">
                  <a:solidFill>
                    <a:schemeClr val="tx1"/>
                  </a:solidFill>
                </a:endParaRPr>
              </a:p>
            </p:txBody>
          </p:sp>
        </mc:Choice>
        <mc:Fallback xmlns="">
          <p:sp>
            <p:nvSpPr>
              <p:cNvPr id="29" name="TextBox 28">
                <a:extLst>
                  <a:ext uri="{FF2B5EF4-FFF2-40B4-BE49-F238E27FC236}">
                    <a16:creationId xmlns:a16="http://schemas.microsoft.com/office/drawing/2014/main" id="{682FC899-E0C3-B059-CCAF-E3723D35AD1A}"/>
                  </a:ext>
                </a:extLst>
              </p:cNvPr>
              <p:cNvSpPr txBox="1">
                <a:spLocks noRot="1" noChangeAspect="1" noMove="1" noResize="1" noEditPoints="1" noAdjustHandles="1" noChangeArrowheads="1" noChangeShapeType="1" noTextEdit="1"/>
              </p:cNvSpPr>
              <p:nvPr/>
            </p:nvSpPr>
            <p:spPr>
              <a:xfrm>
                <a:off x="2042882" y="3106254"/>
                <a:ext cx="1452282" cy="584775"/>
              </a:xfrm>
              <a:prstGeom prst="rect">
                <a:avLst/>
              </a:prstGeom>
              <a:blipFill>
                <a:blip r:embed="rId11"/>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6930F07-3A70-2AE1-23DF-CDF93ED4A8A1}"/>
                  </a:ext>
                </a:extLst>
              </p:cNvPr>
              <p:cNvSpPr txBox="1"/>
              <p:nvPr/>
            </p:nvSpPr>
            <p:spPr>
              <a:xfrm>
                <a:off x="3232340" y="300760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1" name="TextBox 30">
                <a:extLst>
                  <a:ext uri="{FF2B5EF4-FFF2-40B4-BE49-F238E27FC236}">
                    <a16:creationId xmlns:a16="http://schemas.microsoft.com/office/drawing/2014/main" id="{7692281F-AF6A-72BE-5C48-F5A123EB7AAE}"/>
                  </a:ext>
                </a:extLst>
              </p:cNvPr>
              <p:cNvSpPr txBox="1">
                <a:spLocks noRot="1" noChangeAspect="1" noMove="1" noResize="1" noEditPoints="1" noAdjustHandles="1" noChangeArrowheads="1" noChangeShapeType="1" noTextEdit="1"/>
              </p:cNvSpPr>
              <p:nvPr/>
            </p:nvSpPr>
            <p:spPr>
              <a:xfrm>
                <a:off x="3232340" y="3007607"/>
                <a:ext cx="1452282" cy="523220"/>
              </a:xfrm>
              <a:prstGeom prst="rect">
                <a:avLst/>
              </a:prstGeom>
              <a:blipFill>
                <a:blip r:embed="rId12"/>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B640A456-8E2D-20C5-4167-45509267FBF9}"/>
              </a:ext>
            </a:extLst>
          </p:cNvPr>
          <p:cNvCxnSpPr>
            <a:cxnSpLocks/>
          </p:cNvCxnSpPr>
          <p:nvPr/>
        </p:nvCxnSpPr>
        <p:spPr>
          <a:xfrm>
            <a:off x="3625703" y="3197631"/>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117398B-F40C-BA69-5768-E39FA912EFD1}"/>
                  </a:ext>
                </a:extLst>
              </p:cNvPr>
              <p:cNvSpPr txBox="1"/>
              <p:nvPr/>
            </p:nvSpPr>
            <p:spPr>
              <a:xfrm>
                <a:off x="5346474" y="3769291"/>
                <a:ext cx="1275008" cy="1015663"/>
              </a:xfrm>
              <a:prstGeom prst="rect">
                <a:avLst/>
              </a:prstGeom>
              <a:solidFill>
                <a:schemeClr val="accent2">
                  <a:lumMod val="75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I</m:t>
                          </m:r>
                        </m:e>
                        <m:sub>
                          <m:r>
                            <a:rPr lang="en-US" sz="6000" b="0" i="1" dirty="0" smtClean="0">
                              <a:latin typeface="Cambria Math" panose="02040503050406030204" pitchFamily="18" charset="0"/>
                            </a:rPr>
                            <m:t>𝑣</m:t>
                          </m:r>
                        </m:sub>
                      </m:sSub>
                    </m:oMath>
                  </m:oMathPara>
                </a14:m>
                <a:endParaRPr lang="en-US" sz="6000"/>
              </a:p>
            </p:txBody>
          </p:sp>
        </mc:Choice>
        <mc:Fallback xmlns="">
          <p:sp>
            <p:nvSpPr>
              <p:cNvPr id="34" name="TextBox 33">
                <a:extLst>
                  <a:ext uri="{FF2B5EF4-FFF2-40B4-BE49-F238E27FC236}">
                    <a16:creationId xmlns:a16="http://schemas.microsoft.com/office/drawing/2014/main" id="{4860DAE8-C4CA-676E-4126-AC25C5D8B01B}"/>
                  </a:ext>
                </a:extLst>
              </p:cNvPr>
              <p:cNvSpPr txBox="1">
                <a:spLocks noRot="1" noChangeAspect="1" noMove="1" noResize="1" noEditPoints="1" noAdjustHandles="1" noChangeArrowheads="1" noChangeShapeType="1" noTextEdit="1"/>
              </p:cNvSpPr>
              <p:nvPr/>
            </p:nvSpPr>
            <p:spPr>
              <a:xfrm>
                <a:off x="5346474" y="3769291"/>
                <a:ext cx="1275008" cy="1015663"/>
              </a:xfrm>
              <a:prstGeom prst="rect">
                <a:avLst/>
              </a:prstGeom>
              <a:blipFill>
                <a:blip r:embed="rId13"/>
                <a:stretch>
                  <a:fillRect b="-243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88A72AE-1747-7FF8-EB59-A3C04FDC41F2}"/>
                  </a:ext>
                </a:extLst>
              </p:cNvPr>
              <p:cNvSpPr txBox="1"/>
              <p:nvPr/>
            </p:nvSpPr>
            <p:spPr>
              <a:xfrm>
                <a:off x="8334229" y="3762788"/>
                <a:ext cx="1275008" cy="1015663"/>
              </a:xfrm>
              <a:prstGeom prst="rect">
                <a:avLst/>
              </a:prstGeom>
              <a:solidFill>
                <a:schemeClr val="accent6">
                  <a:lumMod val="75000"/>
                </a:schemeClr>
              </a:solid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6000" i="1" dirty="0" smtClean="0">
                              <a:latin typeface="Cambria Math" panose="02040503050406030204" pitchFamily="18" charset="0"/>
                            </a:rPr>
                          </m:ctrlPr>
                        </m:sSubPr>
                        <m:e>
                          <m:r>
                            <m:rPr>
                              <m:sty m:val="p"/>
                            </m:rPr>
                            <a:rPr lang="en-US" sz="6000" b="0" i="0" dirty="0" smtClean="0">
                              <a:latin typeface="Cambria Math" panose="02040503050406030204" pitchFamily="18" charset="0"/>
                            </a:rPr>
                            <m:t>R</m:t>
                          </m:r>
                        </m:e>
                        <m:sub>
                          <m:r>
                            <m:rPr>
                              <m:sty m:val="p"/>
                            </m:rPr>
                            <a:rPr lang="en-US" sz="6000" b="0" i="0" dirty="0" smtClean="0">
                              <a:latin typeface="Cambria Math" panose="02040503050406030204" pitchFamily="18" charset="0"/>
                            </a:rPr>
                            <m:t>v</m:t>
                          </m:r>
                        </m:sub>
                      </m:sSub>
                    </m:oMath>
                  </m:oMathPara>
                </a14:m>
                <a:endParaRPr lang="en-US" sz="6000"/>
              </a:p>
            </p:txBody>
          </p:sp>
        </mc:Choice>
        <mc:Fallback xmlns="">
          <p:sp>
            <p:nvSpPr>
              <p:cNvPr id="35" name="TextBox 34">
                <a:extLst>
                  <a:ext uri="{FF2B5EF4-FFF2-40B4-BE49-F238E27FC236}">
                    <a16:creationId xmlns:a16="http://schemas.microsoft.com/office/drawing/2014/main" id="{1CCAEFCF-8893-8672-126A-FBAA288FCAD0}"/>
                  </a:ext>
                </a:extLst>
              </p:cNvPr>
              <p:cNvSpPr txBox="1">
                <a:spLocks noRot="1" noChangeAspect="1" noMove="1" noResize="1" noEditPoints="1" noAdjustHandles="1" noChangeArrowheads="1" noChangeShapeType="1" noTextEdit="1"/>
              </p:cNvSpPr>
              <p:nvPr/>
            </p:nvSpPr>
            <p:spPr>
              <a:xfrm>
                <a:off x="8334229" y="3762788"/>
                <a:ext cx="1275008" cy="1015663"/>
              </a:xfrm>
              <a:prstGeom prst="rect">
                <a:avLst/>
              </a:prstGeom>
              <a:blipFill>
                <a:blip r:embed="rId14"/>
                <a:stretch>
                  <a:fillRect l="-9804" b="-365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6D39EA7-8BEF-1EAE-1D21-8E8AD05917D2}"/>
                  </a:ext>
                </a:extLst>
              </p:cNvPr>
              <p:cNvSpPr txBox="1"/>
              <p:nvPr/>
            </p:nvSpPr>
            <p:spPr>
              <a:xfrm>
                <a:off x="6183782" y="4573782"/>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6" name="TextBox 35">
                <a:extLst>
                  <a:ext uri="{FF2B5EF4-FFF2-40B4-BE49-F238E27FC236}">
                    <a16:creationId xmlns:a16="http://schemas.microsoft.com/office/drawing/2014/main" id="{F9B41AAF-1D70-BFB7-966B-42A159D5514A}"/>
                  </a:ext>
                </a:extLst>
              </p:cNvPr>
              <p:cNvSpPr txBox="1">
                <a:spLocks noRot="1" noChangeAspect="1" noMove="1" noResize="1" noEditPoints="1" noAdjustHandles="1" noChangeArrowheads="1" noChangeShapeType="1" noTextEdit="1"/>
              </p:cNvSpPr>
              <p:nvPr/>
            </p:nvSpPr>
            <p:spPr>
              <a:xfrm>
                <a:off x="6183782" y="4573782"/>
                <a:ext cx="1452282" cy="523220"/>
              </a:xfrm>
              <a:prstGeom prst="rect">
                <a:avLst/>
              </a:prstGeom>
              <a:blipFill>
                <a:blip r:embed="rId6"/>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12449702-5406-1B76-3161-8AA34534EB24}"/>
              </a:ext>
            </a:extLst>
          </p:cNvPr>
          <p:cNvCxnSpPr>
            <a:cxnSpLocks/>
          </p:cNvCxnSpPr>
          <p:nvPr/>
        </p:nvCxnSpPr>
        <p:spPr>
          <a:xfrm>
            <a:off x="6577145" y="4763806"/>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F23C592-8043-B795-83C5-148E8C407CDA}"/>
                  </a:ext>
                </a:extLst>
              </p:cNvPr>
              <p:cNvSpPr txBox="1"/>
              <p:nvPr/>
            </p:nvSpPr>
            <p:spPr>
              <a:xfrm>
                <a:off x="9215938" y="456114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38" name="TextBox 37">
                <a:extLst>
                  <a:ext uri="{FF2B5EF4-FFF2-40B4-BE49-F238E27FC236}">
                    <a16:creationId xmlns:a16="http://schemas.microsoft.com/office/drawing/2014/main" id="{DF0A6A64-C6F6-59CB-ED05-02552605FD62}"/>
                  </a:ext>
                </a:extLst>
              </p:cNvPr>
              <p:cNvSpPr txBox="1">
                <a:spLocks noRot="1" noChangeAspect="1" noMove="1" noResize="1" noEditPoints="1" noAdjustHandles="1" noChangeArrowheads="1" noChangeShapeType="1" noTextEdit="1"/>
              </p:cNvSpPr>
              <p:nvPr/>
            </p:nvSpPr>
            <p:spPr>
              <a:xfrm>
                <a:off x="9215938" y="4561145"/>
                <a:ext cx="1452282" cy="523220"/>
              </a:xfrm>
              <a:prstGeom prst="rect">
                <a:avLst/>
              </a:prstGeom>
              <a:blipFill>
                <a:blip r:embed="rId9"/>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7D28F6DD-370D-FCEC-C3DC-818CB7946CF7}"/>
              </a:ext>
            </a:extLst>
          </p:cNvPr>
          <p:cNvCxnSpPr>
            <a:cxnSpLocks/>
          </p:cNvCxnSpPr>
          <p:nvPr/>
        </p:nvCxnSpPr>
        <p:spPr>
          <a:xfrm>
            <a:off x="9609301" y="475116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EE1CC70-43CF-9E48-BCA1-2E8B8F8647CF}"/>
              </a:ext>
            </a:extLst>
          </p:cNvPr>
          <p:cNvCxnSpPr/>
          <p:nvPr/>
        </p:nvCxnSpPr>
        <p:spPr>
          <a:xfrm>
            <a:off x="3637866" y="4306747"/>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0CD997F-13A6-FCA7-F039-2161E1F0B3A8}"/>
                  </a:ext>
                </a:extLst>
              </p:cNvPr>
              <p:cNvSpPr txBox="1"/>
              <p:nvPr/>
            </p:nvSpPr>
            <p:spPr>
              <a:xfrm>
                <a:off x="3522446" y="3689312"/>
                <a:ext cx="2261664" cy="983218"/>
              </a:xfrm>
              <a:prstGeom prst="rect">
                <a:avLst/>
              </a:prstGeom>
              <a:noFill/>
            </p:spPr>
            <p:txBody>
              <a:bodyPr wrap="square" rtlCol="0">
                <a:spAutoFit/>
              </a:bodyPr>
              <a:lstStyle/>
              <a:p>
                <a14:m>
                  <m:oMath xmlns:m="http://schemas.openxmlformats.org/officeDocument/2006/math">
                    <m:sSub>
                      <m:sSubPr>
                        <m:ctrlPr>
                          <a:rPr lang="en-US" sz="2400" i="1" dirty="0">
                            <a:solidFill>
                              <a:srgbClr val="FF0000"/>
                            </a:solidFill>
                            <a:latin typeface="Cambria Math" panose="02040503050406030204" pitchFamily="18" charset="0"/>
                          </a:rPr>
                        </m:ctrlPr>
                      </m:sSubPr>
                      <m:e>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𝑁</m:t>
                            </m:r>
                          </m:den>
                        </m:f>
                        <m:r>
                          <a:rPr lang="en-US" sz="2400" i="1" dirty="0" smtClean="0">
                            <a:solidFill>
                              <a:schemeClr val="tx1"/>
                            </a:solidFill>
                            <a:latin typeface="Cambria Math" panose="02040503050406030204" pitchFamily="18" charset="0"/>
                          </a:rPr>
                          <m:t>(</m:t>
                        </m:r>
                        <m:r>
                          <a:rPr lang="en-US" sz="2400" i="1" dirty="0">
                            <a:solidFill>
                              <a:srgbClr val="FF0000"/>
                            </a:solidFill>
                            <a:latin typeface="Cambria Math" panose="02040503050406030204" pitchFamily="18" charset="0"/>
                            <a:ea typeface="Cambria Math" panose="02040503050406030204" pitchFamily="18" charset="0"/>
                          </a:rPr>
                          <m:t>𝛽</m:t>
                        </m:r>
                      </m:e>
                      <m:sub>
                        <m:r>
                          <a:rPr lang="en-US" sz="2400" i="1" dirty="0">
                            <a:solidFill>
                              <a:srgbClr val="FF0000"/>
                            </a:solidFill>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𝐼</m:t>
                        </m:r>
                      </m:e>
                      <m:sub>
                        <m:r>
                          <a:rPr lang="en-US" sz="2400" i="1" dirty="0">
                            <a:latin typeface="Cambria Math" panose="02040503050406030204" pitchFamily="18" charset="0"/>
                          </a:rPr>
                          <m:t>𝑛</m:t>
                        </m:r>
                      </m:sub>
                    </m:sSub>
                  </m:oMath>
                </a14:m>
                <a:r>
                  <a:rPr lang="en-US" sz="2400" dirty="0">
                    <a:latin typeface="Cambria" charset="0"/>
                    <a:ea typeface="Cambria" charset="0"/>
                    <a:cs typeface="Cambria" charset="0"/>
                  </a:rPr>
                  <a:t>+</a:t>
                </a:r>
                <a14:m>
                  <m:oMath xmlns:m="http://schemas.openxmlformats.org/officeDocument/2006/math">
                    <m:sSub>
                      <m:sSubPr>
                        <m:ctrlPr>
                          <a:rPr lang="en-US" sz="2400" i="1" dirty="0">
                            <a:solidFill>
                              <a:srgbClr val="FF0000"/>
                            </a:solidFill>
                            <a:latin typeface="Cambria Math" panose="02040503050406030204" pitchFamily="18" charset="0"/>
                          </a:rPr>
                        </m:ctrlPr>
                      </m:sSubPr>
                      <m:e>
                        <m:r>
                          <a:rPr lang="en-US" sz="2400" i="1" dirty="0">
                            <a:solidFill>
                              <a:srgbClr val="FF0000"/>
                            </a:solidFill>
                            <a:latin typeface="Cambria Math" panose="02040503050406030204" pitchFamily="18" charset="0"/>
                            <a:ea typeface="Cambria Math" panose="02040503050406030204" pitchFamily="18" charset="0"/>
                          </a:rPr>
                          <m:t>𝛽</m:t>
                        </m:r>
                      </m:e>
                      <m:sub>
                        <m:r>
                          <a:rPr lang="en-US" sz="2400" i="1" dirty="0">
                            <a:solidFill>
                              <a:srgbClr val="FF0000"/>
                            </a:solidFill>
                            <a:latin typeface="Cambria Math" panose="02040503050406030204" pitchFamily="18" charset="0"/>
                            <a:ea typeface="Cambria Math" panose="02040503050406030204" pitchFamily="18" charset="0"/>
                          </a:rPr>
                          <m:t>𝑣</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𝐼</m:t>
                        </m:r>
                      </m:e>
                      <m:sub>
                        <m:r>
                          <a:rPr lang="en-US" sz="2400" i="1" dirty="0">
                            <a:latin typeface="Cambria Math" panose="02040503050406030204" pitchFamily="18" charset="0"/>
                          </a:rPr>
                          <m:t>𝑣</m:t>
                        </m:r>
                      </m:sub>
                    </m:sSub>
                  </m:oMath>
                </a14:m>
                <a:r>
                  <a:rPr lang="en-US" sz="2400" dirty="0">
                    <a:latin typeface="Cambria" charset="0"/>
                    <a:ea typeface="Cambria" charset="0"/>
                    <a:cs typeface="Cambria" charset="0"/>
                  </a:rPr>
                  <a:t>)</a:t>
                </a:r>
              </a:p>
              <a:p>
                <a14:m>
                  <m:oMath xmlns:m="http://schemas.openxmlformats.org/officeDocument/2006/math">
                    <m:r>
                      <a:rPr lang="en-US" sz="2400" i="1" smtClean="0">
                        <a:latin typeface="Cambria Math" panose="02040503050406030204" pitchFamily="18" charset="0"/>
                        <a:ea typeface="Cambria Math" panose="02040503050406030204" pitchFamily="18" charset="0"/>
                        <a:cs typeface="Cambria" charset="0"/>
                      </a:rPr>
                      <m:t>×</m:t>
                    </m:r>
                  </m:oMath>
                </a14:m>
                <a:r>
                  <a:rPr lang="en-US" sz="2400" dirty="0">
                    <a:latin typeface="Cambria" charset="0"/>
                    <a:ea typeface="Cambria" charset="0"/>
                    <a:cs typeface="Cambria" charset="0"/>
                  </a:rPr>
                  <a:t>(1</a:t>
                </a:r>
                <a:r>
                  <a:rPr lang="en-US" sz="2400" dirty="0">
                    <a:solidFill>
                      <a:schemeClr val="tx1"/>
                    </a:solidFill>
                    <a:latin typeface="Cambria" charset="0"/>
                    <a:ea typeface="Cambria" charset="0"/>
                    <a:cs typeface="Cambria" charset="0"/>
                  </a:rPr>
                  <a:t>-</a:t>
                </a:r>
                <a14:m>
                  <m:oMath xmlns:m="http://schemas.openxmlformats.org/officeDocument/2006/math">
                    <m:r>
                      <a:rPr lang="en-US" sz="2400" i="1" smtClean="0">
                        <a:solidFill>
                          <a:schemeClr val="tx1"/>
                        </a:solidFill>
                        <a:latin typeface="Cambria Math" panose="02040503050406030204" pitchFamily="18" charset="0"/>
                        <a:ea typeface="Cambria Math" panose="02040503050406030204" pitchFamily="18" charset="0"/>
                        <a:cs typeface="Cambria" charset="0"/>
                      </a:rPr>
                      <m:t>𝛼</m:t>
                    </m:r>
                    <m:r>
                      <a:rPr lang="en-US" sz="2400" b="0" i="1" smtClean="0">
                        <a:latin typeface="Cambria Math" panose="02040503050406030204" pitchFamily="18" charset="0"/>
                        <a:ea typeface="Cambria Math" panose="02040503050406030204" pitchFamily="18" charset="0"/>
                        <a:cs typeface="Cambria" charset="0"/>
                      </a:rPr>
                      <m:t>)</m:t>
                    </m:r>
                  </m:oMath>
                </a14:m>
                <a:endParaRPr lang="en-US" sz="2400" dirty="0">
                  <a:latin typeface="Cambria" charset="0"/>
                  <a:ea typeface="Cambria" charset="0"/>
                  <a:cs typeface="Cambria" charset="0"/>
                </a:endParaRPr>
              </a:p>
            </p:txBody>
          </p:sp>
        </mc:Choice>
        <mc:Fallback xmlns="">
          <p:sp>
            <p:nvSpPr>
              <p:cNvPr id="41" name="TextBox 40">
                <a:extLst>
                  <a:ext uri="{FF2B5EF4-FFF2-40B4-BE49-F238E27FC236}">
                    <a16:creationId xmlns:a16="http://schemas.microsoft.com/office/drawing/2014/main" id="{C644981D-6656-5E5C-A90D-E574F2E67387}"/>
                  </a:ext>
                </a:extLst>
              </p:cNvPr>
              <p:cNvSpPr txBox="1">
                <a:spLocks noRot="1" noChangeAspect="1" noMove="1" noResize="1" noEditPoints="1" noAdjustHandles="1" noChangeArrowheads="1" noChangeShapeType="1" noTextEdit="1"/>
              </p:cNvSpPr>
              <p:nvPr/>
            </p:nvSpPr>
            <p:spPr>
              <a:xfrm>
                <a:off x="3522446" y="3689312"/>
                <a:ext cx="2261664" cy="983218"/>
              </a:xfrm>
              <a:prstGeom prst="rect">
                <a:avLst/>
              </a:prstGeom>
              <a:blipFill>
                <a:blip r:embed="rId15"/>
                <a:stretch>
                  <a:fillRect b="-12821"/>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C77DCBF3-D87F-7E0D-FC28-E2364277936F}"/>
              </a:ext>
            </a:extLst>
          </p:cNvPr>
          <p:cNvCxnSpPr/>
          <p:nvPr/>
        </p:nvCxnSpPr>
        <p:spPr>
          <a:xfrm>
            <a:off x="6635975" y="4340703"/>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6ED445A-EFC7-876E-A268-90A393D69319}"/>
              </a:ext>
            </a:extLst>
          </p:cNvPr>
          <p:cNvSpPr txBox="1"/>
          <p:nvPr/>
        </p:nvSpPr>
        <p:spPr>
          <a:xfrm>
            <a:off x="7277526" y="3657143"/>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BBA5C8-7C04-58A6-F3A8-8F998EC07280}"/>
                  </a:ext>
                </a:extLst>
              </p:cNvPr>
              <p:cNvSpPr txBox="1"/>
              <p:nvPr/>
            </p:nvSpPr>
            <p:spPr>
              <a:xfrm>
                <a:off x="3558603" y="1857148"/>
                <a:ext cx="2528226" cy="613886"/>
              </a:xfrm>
              <a:prstGeom prst="rect">
                <a:avLst/>
              </a:prstGeom>
              <a:noFill/>
            </p:spPr>
            <p:txBody>
              <a:bodyPr wrap="square" rtlCol="0">
                <a:spAutoFit/>
              </a:bodyPr>
              <a:lstStyle/>
              <a:p>
                <a14:m>
                  <m:oMath xmlns:m="http://schemas.openxmlformats.org/officeDocument/2006/math">
                    <m:sSub>
                      <m:sSubPr>
                        <m:ctrlPr>
                          <a:rPr lang="en-US" sz="2400" i="1" dirty="0" smtClean="0">
                            <a:solidFill>
                              <a:srgbClr val="FF0000"/>
                            </a:solidFill>
                            <a:latin typeface="Cambria Math" panose="02040503050406030204" pitchFamily="18" charset="0"/>
                          </a:rPr>
                        </m:ctrlPr>
                      </m:sSubPr>
                      <m:e>
                        <m:f>
                          <m:fPr>
                            <m:ctrlPr>
                              <a:rPr lang="en-US" sz="2400" b="0" i="1" dirty="0" smtClean="0">
                                <a:solidFill>
                                  <a:schemeClr val="tx1"/>
                                </a:solidFill>
                                <a:latin typeface="Cambria Math" panose="02040503050406030204" pitchFamily="18" charset="0"/>
                              </a:rPr>
                            </m:ctrlPr>
                          </m:fPr>
                          <m:num>
                            <m:r>
                              <a:rPr lang="en-US" sz="2400" b="0" i="1" dirty="0" smtClean="0">
                                <a:solidFill>
                                  <a:schemeClr val="tx1"/>
                                </a:solidFill>
                                <a:latin typeface="Cambria Math" panose="02040503050406030204" pitchFamily="18" charset="0"/>
                              </a:rPr>
                              <m:t>1</m:t>
                            </m:r>
                          </m:num>
                          <m:den>
                            <m:r>
                              <a:rPr lang="en-US" sz="2400" b="0" i="1" dirty="0" smtClean="0">
                                <a:solidFill>
                                  <a:schemeClr val="tx1"/>
                                </a:solidFill>
                                <a:latin typeface="Cambria Math" panose="02040503050406030204" pitchFamily="18" charset="0"/>
                              </a:rPr>
                              <m:t>𝑁</m:t>
                            </m:r>
                          </m:den>
                        </m:f>
                        <m:r>
                          <a:rPr lang="en-US" sz="2400" b="0" i="1" dirty="0" smtClean="0">
                            <a:solidFill>
                              <a:schemeClr val="tx1"/>
                            </a:solidFill>
                            <a:latin typeface="Cambria Math" panose="02040503050406030204" pitchFamily="18" charset="0"/>
                          </a:rPr>
                          <m:t>(</m:t>
                        </m:r>
                        <m:r>
                          <a:rPr lang="en-US" sz="2400" i="1" dirty="0" smtClean="0">
                            <a:solidFill>
                              <a:srgbClr val="FF0000"/>
                            </a:solidFill>
                            <a:latin typeface="Cambria Math" panose="02040503050406030204" pitchFamily="18" charset="0"/>
                            <a:ea typeface="Cambria Math" panose="02040503050406030204" pitchFamily="18" charset="0"/>
                          </a:rPr>
                          <m:t>𝛽</m:t>
                        </m:r>
                      </m:e>
                      <m:sub>
                        <m:r>
                          <a:rPr lang="en-US" sz="2400" b="0" i="1" dirty="0" smtClean="0">
                            <a:solidFill>
                              <a:srgbClr val="FF0000"/>
                            </a:solidFill>
                            <a:latin typeface="Cambria Math" panose="02040503050406030204" pitchFamily="18" charset="0"/>
                          </a:rPr>
                          <m:t>𝑛</m:t>
                        </m:r>
                      </m:sub>
                    </m:sSub>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𝐼</m:t>
                        </m:r>
                      </m:e>
                      <m:sub>
                        <m:r>
                          <a:rPr lang="en-US" sz="2400" i="1" dirty="0">
                            <a:latin typeface="Cambria Math" panose="02040503050406030204" pitchFamily="18" charset="0"/>
                          </a:rPr>
                          <m:t>𝑛</m:t>
                        </m:r>
                      </m:sub>
                    </m:sSub>
                  </m:oMath>
                </a14:m>
                <a:r>
                  <a:rPr lang="en-US" sz="2400" dirty="0">
                    <a:latin typeface="Cambria" charset="0"/>
                    <a:ea typeface="Cambria" charset="0"/>
                    <a:cs typeface="Cambria" charset="0"/>
                  </a:rPr>
                  <a:t>+</a:t>
                </a:r>
                <a14:m>
                  <m:oMath xmlns:m="http://schemas.openxmlformats.org/officeDocument/2006/math">
                    <m:sSub>
                      <m:sSubPr>
                        <m:ctrlPr>
                          <a:rPr lang="en-US" sz="2400" i="1" dirty="0" smtClean="0">
                            <a:solidFill>
                              <a:srgbClr val="FF0000"/>
                            </a:solidFill>
                            <a:latin typeface="Cambria Math" panose="02040503050406030204" pitchFamily="18" charset="0"/>
                          </a:rPr>
                        </m:ctrlPr>
                      </m:sSubPr>
                      <m:e>
                        <m:r>
                          <a:rPr lang="en-US" sz="2400" i="1" dirty="0">
                            <a:solidFill>
                              <a:srgbClr val="FF0000"/>
                            </a:solidFill>
                            <a:latin typeface="Cambria Math" panose="02040503050406030204" pitchFamily="18" charset="0"/>
                            <a:ea typeface="Cambria Math" panose="02040503050406030204" pitchFamily="18" charset="0"/>
                          </a:rPr>
                          <m:t>𝛽</m:t>
                        </m:r>
                      </m:e>
                      <m:sub>
                        <m:r>
                          <a:rPr lang="en-US" sz="2400" b="0" i="1" dirty="0" smtClean="0">
                            <a:solidFill>
                              <a:srgbClr val="FF0000"/>
                            </a:solidFill>
                            <a:latin typeface="Cambria Math" panose="02040503050406030204" pitchFamily="18" charset="0"/>
                            <a:ea typeface="Cambria Math" panose="02040503050406030204" pitchFamily="18" charset="0"/>
                          </a:rPr>
                          <m:t>𝑣</m:t>
                        </m:r>
                      </m:sub>
                    </m:sSub>
                    <m:sSub>
                      <m:sSubPr>
                        <m:ctrlPr>
                          <a:rPr lang="en-US" sz="2400" i="1" dirty="0">
                            <a:latin typeface="Cambria Math" panose="02040503050406030204" pitchFamily="18" charset="0"/>
                          </a:rPr>
                        </m:ctrlPr>
                      </m:sSubPr>
                      <m:e>
                        <m:r>
                          <a:rPr lang="en-US" sz="2400" i="1" dirty="0">
                            <a:latin typeface="Cambria Math" panose="02040503050406030204" pitchFamily="18" charset="0"/>
                          </a:rPr>
                          <m:t>𝐼</m:t>
                        </m:r>
                      </m:e>
                      <m:sub>
                        <m:r>
                          <a:rPr lang="en-US" sz="2400" b="0" i="1" dirty="0" smtClean="0">
                            <a:latin typeface="Cambria Math" panose="02040503050406030204" pitchFamily="18" charset="0"/>
                          </a:rPr>
                          <m:t>𝑣</m:t>
                        </m:r>
                      </m:sub>
                    </m:sSub>
                  </m:oMath>
                </a14:m>
                <a:r>
                  <a:rPr lang="en-US" sz="2400" dirty="0">
                    <a:latin typeface="Cambria" charset="0"/>
                    <a:ea typeface="Cambria" charset="0"/>
                    <a:cs typeface="Cambria" charset="0"/>
                  </a:rPr>
                  <a:t>)</a:t>
                </a:r>
              </a:p>
            </p:txBody>
          </p:sp>
        </mc:Choice>
        <mc:Fallback xmlns="">
          <p:sp>
            <p:nvSpPr>
              <p:cNvPr id="5" name="TextBox 4">
                <a:extLst>
                  <a:ext uri="{FF2B5EF4-FFF2-40B4-BE49-F238E27FC236}">
                    <a16:creationId xmlns:a16="http://schemas.microsoft.com/office/drawing/2014/main" id="{E09166B6-7BFE-6930-4550-3DBD597B2A26}"/>
                  </a:ext>
                </a:extLst>
              </p:cNvPr>
              <p:cNvSpPr txBox="1">
                <a:spLocks noRot="1" noChangeAspect="1" noMove="1" noResize="1" noEditPoints="1" noAdjustHandles="1" noChangeArrowheads="1" noChangeShapeType="1" noTextEdit="1"/>
              </p:cNvSpPr>
              <p:nvPr/>
            </p:nvSpPr>
            <p:spPr>
              <a:xfrm>
                <a:off x="3558603" y="1857148"/>
                <a:ext cx="2528226" cy="613886"/>
              </a:xfrm>
              <a:prstGeom prst="rect">
                <a:avLst/>
              </a:prstGeom>
              <a:blipFill>
                <a:blip r:embed="rId16"/>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289A9A-3363-1835-EA63-F456FE96FEF3}"/>
                  </a:ext>
                </a:extLst>
              </p:cNvPr>
              <p:cNvSpPr txBox="1"/>
              <p:nvPr/>
            </p:nvSpPr>
            <p:spPr>
              <a:xfrm>
                <a:off x="1144954" y="5588266"/>
                <a:ext cx="5449149" cy="1235916"/>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sSub>
                      <m:sSubPr>
                        <m:ctrlPr>
                          <a:rPr lang="en-US" sz="2400" i="1" dirty="0" smtClean="0">
                            <a:solidFill>
                              <a:srgbClr val="FF0000"/>
                            </a:solidFill>
                            <a:latin typeface="Cambria Math" panose="02040503050406030204" pitchFamily="18" charset="0"/>
                          </a:rPr>
                        </m:ctrlPr>
                      </m:sSubPr>
                      <m:e>
                        <m:r>
                          <a:rPr lang="en-US" sz="2400" i="1" dirty="0" smtClean="0">
                            <a:solidFill>
                              <a:srgbClr val="FF0000"/>
                            </a:solidFill>
                            <a:latin typeface="Cambria Math" panose="02040503050406030204" pitchFamily="18" charset="0"/>
                            <a:ea typeface="Cambria Math" panose="02040503050406030204" pitchFamily="18" charset="0"/>
                          </a:rPr>
                          <m:t>𝛽</m:t>
                        </m:r>
                      </m:e>
                      <m:sub>
                        <m:r>
                          <a:rPr lang="en-US" sz="2400" b="0" i="1" dirty="0" smtClean="0">
                            <a:solidFill>
                              <a:srgbClr val="FF0000"/>
                            </a:solidFill>
                            <a:latin typeface="Cambria Math" panose="02040503050406030204" pitchFamily="18" charset="0"/>
                          </a:rPr>
                          <m:t>𝑛</m:t>
                        </m:r>
                        <m:r>
                          <a:rPr lang="en-US" sz="2400" b="0" i="1" dirty="0" smtClean="0">
                            <a:solidFill>
                              <a:srgbClr val="FF0000"/>
                            </a:solidFill>
                            <a:latin typeface="Cambria Math" panose="02040503050406030204" pitchFamily="18" charset="0"/>
                          </a:rPr>
                          <m:t>(</m:t>
                        </m:r>
                        <m:r>
                          <a:rPr lang="en-US" sz="2400" b="0" i="1" dirty="0" smtClean="0">
                            <a:solidFill>
                              <a:srgbClr val="FF0000"/>
                            </a:solidFill>
                            <a:latin typeface="Cambria Math" panose="02040503050406030204" pitchFamily="18" charset="0"/>
                          </a:rPr>
                          <m:t>𝑣</m:t>
                        </m:r>
                        <m:r>
                          <a:rPr lang="en-US" sz="2400" b="0" i="1" dirty="0" smtClean="0">
                            <a:solidFill>
                              <a:srgbClr val="FF0000"/>
                            </a:solidFill>
                            <a:latin typeface="Cambria Math" panose="02040503050406030204" pitchFamily="18" charset="0"/>
                          </a:rPr>
                          <m:t>)</m:t>
                        </m:r>
                      </m:sub>
                    </m:sSub>
                    <m:r>
                      <a:rPr lang="en-US" sz="2400" b="0" i="0" dirty="0" smtClean="0">
                        <a:solidFill>
                          <a:srgbClr val="FF0000"/>
                        </a:solidFill>
                        <a:latin typeface="Cambria Math" panose="02040503050406030204" pitchFamily="18" charset="0"/>
                      </a:rPr>
                      <m:t>:</m:t>
                    </m:r>
                  </m:oMath>
                </a14:m>
                <a:r>
                  <a:rPr lang="en-US" sz="2400" dirty="0">
                    <a:solidFill>
                      <a:srgbClr val="FF0000"/>
                    </a:solidFill>
                    <a:latin typeface="Calibri" panose="020F0502020204030204" pitchFamily="34" charset="0"/>
                    <a:cs typeface="Calibri" panose="020F0502020204030204" pitchFamily="34" charset="0"/>
                  </a:rPr>
                  <a:t> transmission rate through interaction with those are infected without (with) vaccination</a:t>
                </a:r>
              </a:p>
            </p:txBody>
          </p:sp>
        </mc:Choice>
        <mc:Fallback xmlns="">
          <p:sp>
            <p:nvSpPr>
              <p:cNvPr id="12" name="TextBox 11">
                <a:extLst>
                  <a:ext uri="{FF2B5EF4-FFF2-40B4-BE49-F238E27FC236}">
                    <a16:creationId xmlns:a16="http://schemas.microsoft.com/office/drawing/2014/main" id="{C0FD66B8-88E6-B86B-BBC7-683458356492}"/>
                  </a:ext>
                </a:extLst>
              </p:cNvPr>
              <p:cNvSpPr txBox="1">
                <a:spLocks noRot="1" noChangeAspect="1" noMove="1" noResize="1" noEditPoints="1" noAdjustHandles="1" noChangeArrowheads="1" noChangeShapeType="1" noTextEdit="1"/>
              </p:cNvSpPr>
              <p:nvPr/>
            </p:nvSpPr>
            <p:spPr>
              <a:xfrm>
                <a:off x="1144954" y="5588266"/>
                <a:ext cx="5449149" cy="1235916"/>
              </a:xfrm>
              <a:prstGeom prst="rect">
                <a:avLst/>
              </a:prstGeom>
              <a:blipFill>
                <a:blip r:embed="rId17"/>
                <a:stretch>
                  <a:fillRect l="-1628" t="-3061" b="-10204"/>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85B108E-EFD9-05AF-75C6-4E6EFDAC13CD}"/>
              </a:ext>
            </a:extLst>
          </p:cNvPr>
          <p:cNvSpPr txBox="1"/>
          <p:nvPr/>
        </p:nvSpPr>
        <p:spPr>
          <a:xfrm>
            <a:off x="6699813" y="5555806"/>
            <a:ext cx="5449149" cy="1477328"/>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Calibri" panose="020F0502020204030204" pitchFamily="34" charset="0"/>
                <a:cs typeface="Calibri" panose="020F0502020204030204" pitchFamily="34" charset="0"/>
              </a:rPr>
              <a:t>Differential transmission rate is assumed based on vaccination status among the infected</a:t>
            </a:r>
            <a:endParaRPr lang="en-US" sz="2400">
              <a:solidFill>
                <a:srgbClr val="FF0000"/>
              </a:solidFill>
              <a:latin typeface="Calibri" panose="020F0502020204030204" pitchFamily="34" charset="0"/>
              <a:cs typeface="Calibri" panose="020F0502020204030204" pitchFamily="34" charset="0"/>
            </a:endParaRPr>
          </a:p>
          <a:p>
            <a:endParaRPr lang="en-US" sz="1800">
              <a:solidFill>
                <a:srgbClr val="FF0000"/>
              </a:solidFill>
            </a:endParaRPr>
          </a:p>
        </p:txBody>
      </p:sp>
      <p:sp>
        <p:nvSpPr>
          <p:cNvPr id="20" name="Title 7">
            <a:extLst>
              <a:ext uri="{FF2B5EF4-FFF2-40B4-BE49-F238E27FC236}">
                <a16:creationId xmlns:a16="http://schemas.microsoft.com/office/drawing/2014/main" id="{9C4D7412-4A34-53EB-31CB-D90DD8957DB0}"/>
              </a:ext>
            </a:extLst>
          </p:cNvPr>
          <p:cNvSpPr>
            <a:spLocks noGrp="1"/>
          </p:cNvSpPr>
          <p:nvPr>
            <p:ph type="title"/>
          </p:nvPr>
        </p:nvSpPr>
        <p:spPr>
          <a:xfrm>
            <a:off x="829029" y="17595"/>
            <a:ext cx="10515600" cy="1325563"/>
          </a:xfrm>
        </p:spPr>
        <p:txBody>
          <a:bodyPr/>
          <a:lstStyle/>
          <a:p>
            <a:r>
              <a:rPr lang="en-US" sz="4400">
                <a:latin typeface="Calibri" panose="020F0502020204030204" pitchFamily="34" charset="0"/>
                <a:cs typeface="Calibri" panose="020F0502020204030204" pitchFamily="34" charset="0"/>
              </a:rPr>
              <a:t>Controlling Infectious Diseases (1) Vaccines</a:t>
            </a:r>
            <a:endParaRPr lang="en-US"/>
          </a:p>
        </p:txBody>
      </p:sp>
    </p:spTree>
    <p:extLst>
      <p:ext uri="{BB962C8B-B14F-4D97-AF65-F5344CB8AC3E}">
        <p14:creationId xmlns:p14="http://schemas.microsoft.com/office/powerpoint/2010/main" val="3892357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A8A39-6869-2F15-3958-A62DB15EAD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C71DEB-8781-1001-8491-9773C4F3ABD7}"/>
              </a:ext>
            </a:extLst>
          </p:cNvPr>
          <p:cNvSpPr>
            <a:spLocks noGrp="1"/>
          </p:cNvSpPr>
          <p:nvPr>
            <p:ph type="title"/>
          </p:nvPr>
        </p:nvSpPr>
        <p:spPr>
          <a:xfrm>
            <a:off x="838200" y="359700"/>
            <a:ext cx="10515600" cy="1325563"/>
          </a:xfrm>
        </p:spPr>
        <p:txBody>
          <a:bodyPr/>
          <a:lstStyle/>
          <a:p>
            <a:r>
              <a:rPr lang="en-US"/>
              <a:t>SIR model </a:t>
            </a:r>
            <a:r>
              <a:rPr lang="en-US">
                <a:ea typeface="Calibri Light"/>
              </a:rPr>
              <a:t>w</a:t>
            </a:r>
            <a:r>
              <a:rPr lang="en-US"/>
              <a:t>/ vaccination, perfect protection: R code</a:t>
            </a:r>
            <a:endParaRPr lang="en-US">
              <a:ea typeface="Calibri Light"/>
              <a:cs typeface="Calibri Light"/>
            </a:endParaRPr>
          </a:p>
        </p:txBody>
      </p:sp>
      <p:sp>
        <p:nvSpPr>
          <p:cNvPr id="18" name="Rectangle 17">
            <a:extLst>
              <a:ext uri="{FF2B5EF4-FFF2-40B4-BE49-F238E27FC236}">
                <a16:creationId xmlns:a16="http://schemas.microsoft.com/office/drawing/2014/main" id="{04C221F8-DE7E-1A27-FBF4-2926A101C605}"/>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9217651-A088-6A28-C8E7-A9BD9E459078}"/>
              </a:ext>
            </a:extLst>
          </p:cNvPr>
          <p:cNvSpPr txBox="1"/>
          <p:nvPr/>
        </p:nvSpPr>
        <p:spPr>
          <a:xfrm>
            <a:off x="746713" y="1712593"/>
            <a:ext cx="2794958" cy="369332"/>
          </a:xfrm>
          <a:prstGeom prst="rect">
            <a:avLst/>
          </a:prstGeom>
          <a:noFill/>
        </p:spPr>
        <p:txBody>
          <a:bodyPr wrap="square" lIns="91440" tIns="45720" rIns="91440" bIns="45720" rtlCol="0" anchor="t">
            <a:spAutoFit/>
          </a:bodyPr>
          <a:lstStyle/>
          <a:p>
            <a:pPr algn="ctr"/>
            <a:r>
              <a:rPr lang="en-US" b="1" u="sng"/>
              <a:t>SIR + vaccine Model</a:t>
            </a:r>
          </a:p>
        </p:txBody>
      </p:sp>
      <p:sp>
        <p:nvSpPr>
          <p:cNvPr id="4" name="TextBox 3">
            <a:extLst>
              <a:ext uri="{FF2B5EF4-FFF2-40B4-BE49-F238E27FC236}">
                <a16:creationId xmlns:a16="http://schemas.microsoft.com/office/drawing/2014/main" id="{0BD006DC-A6E6-14C6-97B7-4CAA40A0F293}"/>
              </a:ext>
            </a:extLst>
          </p:cNvPr>
          <p:cNvSpPr txBox="1"/>
          <p:nvPr/>
        </p:nvSpPr>
        <p:spPr>
          <a:xfrm>
            <a:off x="3281437" y="1715097"/>
            <a:ext cx="69097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Calibri"/>
                <a:cs typeface="Calibri"/>
              </a:rPr>
              <a:t>When vaccine provides perfect immunity</a:t>
            </a:r>
            <a:endParaRPr lang="en-US" dirty="0"/>
          </a:p>
        </p:txBody>
      </p:sp>
      <p:pic>
        <p:nvPicPr>
          <p:cNvPr id="6" name="Picture 5" descr="A screenshot of a computer code&#10;&#10;Description automatically generated">
            <a:extLst>
              <a:ext uri="{FF2B5EF4-FFF2-40B4-BE49-F238E27FC236}">
                <a16:creationId xmlns:a16="http://schemas.microsoft.com/office/drawing/2014/main" id="{DD888EEF-0698-56A8-A2AE-D1D123DF8878}"/>
              </a:ext>
            </a:extLst>
          </p:cNvPr>
          <p:cNvPicPr>
            <a:picLocks noChangeAspect="1"/>
          </p:cNvPicPr>
          <p:nvPr/>
        </p:nvPicPr>
        <p:blipFill rotWithShape="1">
          <a:blip r:embed="rId3"/>
          <a:srcRect l="179" r="60753"/>
          <a:stretch/>
        </p:blipFill>
        <p:spPr>
          <a:xfrm>
            <a:off x="6886827" y="2034729"/>
            <a:ext cx="3484136" cy="3443060"/>
          </a:xfrm>
          <a:prstGeom prst="rect">
            <a:avLst/>
          </a:prstGeom>
        </p:spPr>
      </p:pic>
      <p:pic>
        <p:nvPicPr>
          <p:cNvPr id="8" name="Content Placeholder 4" descr="A screenshot of a computer code&#10;&#10;Description automatically generated">
            <a:extLst>
              <a:ext uri="{FF2B5EF4-FFF2-40B4-BE49-F238E27FC236}">
                <a16:creationId xmlns:a16="http://schemas.microsoft.com/office/drawing/2014/main" id="{94EF7467-FFBD-44DE-1200-248F58C87791}"/>
              </a:ext>
            </a:extLst>
          </p:cNvPr>
          <p:cNvPicPr>
            <a:picLocks noGrp="1" noChangeAspect="1"/>
          </p:cNvPicPr>
          <p:nvPr>
            <p:ph idx="1"/>
          </p:nvPr>
        </p:nvPicPr>
        <p:blipFill>
          <a:blip r:embed="rId4"/>
          <a:stretch>
            <a:fillRect/>
          </a:stretch>
        </p:blipFill>
        <p:spPr>
          <a:xfrm>
            <a:off x="1178902" y="2035969"/>
            <a:ext cx="5431971" cy="3745592"/>
          </a:xfrm>
          <a:ln>
            <a:solidFill>
              <a:schemeClr val="tx1"/>
            </a:solidFill>
          </a:ln>
        </p:spPr>
      </p:pic>
      <p:sp>
        <p:nvSpPr>
          <p:cNvPr id="12" name="Rectangle 11">
            <a:extLst>
              <a:ext uri="{FF2B5EF4-FFF2-40B4-BE49-F238E27FC236}">
                <a16:creationId xmlns:a16="http://schemas.microsoft.com/office/drawing/2014/main" id="{E9E8D806-DFBF-B986-814E-131247D87F17}"/>
              </a:ext>
            </a:extLst>
          </p:cNvPr>
          <p:cNvSpPr/>
          <p:nvPr/>
        </p:nvSpPr>
        <p:spPr>
          <a:xfrm>
            <a:off x="6099328" y="3429379"/>
            <a:ext cx="523952" cy="276981"/>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9535EF-3640-CC60-D24D-DAB83A074262}"/>
              </a:ext>
            </a:extLst>
          </p:cNvPr>
          <p:cNvSpPr/>
          <p:nvPr/>
        </p:nvSpPr>
        <p:spPr>
          <a:xfrm>
            <a:off x="3432327" y="3912433"/>
            <a:ext cx="523952" cy="276981"/>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0EE90C3-9810-2AB7-D272-A5364F26FA89}"/>
              </a:ext>
            </a:extLst>
          </p:cNvPr>
          <p:cNvSpPr/>
          <p:nvPr/>
        </p:nvSpPr>
        <p:spPr>
          <a:xfrm>
            <a:off x="8637059" y="4096129"/>
            <a:ext cx="1285951" cy="276981"/>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043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A389ED-8E00-EFF3-378A-04E5992C82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59B3C2-83FE-363D-66F7-6BD2FC0C82EB}"/>
              </a:ext>
            </a:extLst>
          </p:cNvPr>
          <p:cNvSpPr>
            <a:spLocks noGrp="1"/>
          </p:cNvSpPr>
          <p:nvPr>
            <p:ph type="title"/>
          </p:nvPr>
        </p:nvSpPr>
        <p:spPr>
          <a:xfrm>
            <a:off x="838200" y="359700"/>
            <a:ext cx="10515600" cy="1325563"/>
          </a:xfrm>
        </p:spPr>
        <p:txBody>
          <a:bodyPr/>
          <a:lstStyle/>
          <a:p>
            <a:r>
              <a:rPr lang="en-US"/>
              <a:t>SIR model </a:t>
            </a:r>
            <a:r>
              <a:rPr lang="en-US">
                <a:ea typeface="Calibri Light"/>
              </a:rPr>
              <a:t>w</a:t>
            </a:r>
            <a:r>
              <a:rPr lang="en-US"/>
              <a:t>/ vaccination, imperfect protection: R code</a:t>
            </a:r>
            <a:endParaRPr lang="en-US">
              <a:ea typeface="Calibri Light"/>
              <a:cs typeface="Calibri Light"/>
            </a:endParaRPr>
          </a:p>
        </p:txBody>
      </p:sp>
      <p:sp>
        <p:nvSpPr>
          <p:cNvPr id="18" name="Rectangle 17">
            <a:extLst>
              <a:ext uri="{FF2B5EF4-FFF2-40B4-BE49-F238E27FC236}">
                <a16:creationId xmlns:a16="http://schemas.microsoft.com/office/drawing/2014/main" id="{482EAB50-CF40-C722-55E1-178B980FC498}"/>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2EC1157-B69F-AC19-BCF0-5EE04B8D4685}"/>
              </a:ext>
            </a:extLst>
          </p:cNvPr>
          <p:cNvSpPr txBox="1"/>
          <p:nvPr/>
        </p:nvSpPr>
        <p:spPr>
          <a:xfrm>
            <a:off x="746713" y="1712593"/>
            <a:ext cx="2794958" cy="369332"/>
          </a:xfrm>
          <a:prstGeom prst="rect">
            <a:avLst/>
          </a:prstGeom>
          <a:noFill/>
        </p:spPr>
        <p:txBody>
          <a:bodyPr wrap="square" lIns="91440" tIns="45720" rIns="91440" bIns="45720" rtlCol="0" anchor="t">
            <a:spAutoFit/>
          </a:bodyPr>
          <a:lstStyle/>
          <a:p>
            <a:pPr algn="ctr"/>
            <a:r>
              <a:rPr lang="en-US" b="1" u="sng"/>
              <a:t>SIR + vaccine Model</a:t>
            </a:r>
          </a:p>
        </p:txBody>
      </p:sp>
      <p:sp>
        <p:nvSpPr>
          <p:cNvPr id="4" name="TextBox 3">
            <a:extLst>
              <a:ext uri="{FF2B5EF4-FFF2-40B4-BE49-F238E27FC236}">
                <a16:creationId xmlns:a16="http://schemas.microsoft.com/office/drawing/2014/main" id="{42A54455-D559-9C04-14AA-FCC5AD5FDA05}"/>
              </a:ext>
            </a:extLst>
          </p:cNvPr>
          <p:cNvSpPr txBox="1"/>
          <p:nvPr/>
        </p:nvSpPr>
        <p:spPr>
          <a:xfrm>
            <a:off x="3281437" y="1715097"/>
            <a:ext cx="69097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When vaccine provides imperfect immunity</a:t>
            </a:r>
            <a:endParaRPr lang="en-US"/>
          </a:p>
        </p:txBody>
      </p:sp>
      <p:pic>
        <p:nvPicPr>
          <p:cNvPr id="6" name="Picture 5" descr="A screenshot of a computer code&#10;&#10;Description automatically generated">
            <a:extLst>
              <a:ext uri="{FF2B5EF4-FFF2-40B4-BE49-F238E27FC236}">
                <a16:creationId xmlns:a16="http://schemas.microsoft.com/office/drawing/2014/main" id="{C4235C5D-B761-1347-558E-1A780C341B79}"/>
              </a:ext>
            </a:extLst>
          </p:cNvPr>
          <p:cNvPicPr>
            <a:picLocks noChangeAspect="1"/>
          </p:cNvPicPr>
          <p:nvPr/>
        </p:nvPicPr>
        <p:blipFill rotWithShape="1">
          <a:blip r:embed="rId2"/>
          <a:srcRect l="179" r="60753"/>
          <a:stretch/>
        </p:blipFill>
        <p:spPr>
          <a:xfrm>
            <a:off x="7965350" y="2023006"/>
            <a:ext cx="3484136" cy="3443060"/>
          </a:xfrm>
          <a:prstGeom prst="rect">
            <a:avLst/>
          </a:prstGeom>
        </p:spPr>
      </p:pic>
      <p:sp>
        <p:nvSpPr>
          <p:cNvPr id="12" name="Rectangle 11">
            <a:extLst>
              <a:ext uri="{FF2B5EF4-FFF2-40B4-BE49-F238E27FC236}">
                <a16:creationId xmlns:a16="http://schemas.microsoft.com/office/drawing/2014/main" id="{ADAAAA63-5E66-A9FE-33FC-FDBD5C12AFB6}"/>
              </a:ext>
            </a:extLst>
          </p:cNvPr>
          <p:cNvSpPr/>
          <p:nvPr/>
        </p:nvSpPr>
        <p:spPr>
          <a:xfrm>
            <a:off x="6099328" y="3429379"/>
            <a:ext cx="523952" cy="276981"/>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E09733-7679-E34B-C353-E7FE7B6EB4A6}"/>
              </a:ext>
            </a:extLst>
          </p:cNvPr>
          <p:cNvSpPr/>
          <p:nvPr/>
        </p:nvSpPr>
        <p:spPr>
          <a:xfrm>
            <a:off x="3432327" y="3912433"/>
            <a:ext cx="523952" cy="276981"/>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descr="A computer code with many letters and numbers&#10;&#10;Description automatically generated">
            <a:extLst>
              <a:ext uri="{FF2B5EF4-FFF2-40B4-BE49-F238E27FC236}">
                <a16:creationId xmlns:a16="http://schemas.microsoft.com/office/drawing/2014/main" id="{B689B1B1-DAF4-1EBB-819D-F6151EE3CF60}"/>
              </a:ext>
            </a:extLst>
          </p:cNvPr>
          <p:cNvPicPr>
            <a:picLocks noGrp="1" noChangeAspect="1"/>
          </p:cNvPicPr>
          <p:nvPr>
            <p:ph idx="1"/>
          </p:nvPr>
        </p:nvPicPr>
        <p:blipFill>
          <a:blip r:embed="rId3"/>
          <a:stretch>
            <a:fillRect/>
          </a:stretch>
        </p:blipFill>
        <p:spPr>
          <a:xfrm>
            <a:off x="308352" y="2083532"/>
            <a:ext cx="7519112" cy="4351338"/>
          </a:xfrm>
          <a:ln>
            <a:solidFill>
              <a:schemeClr val="tx1"/>
            </a:solidFill>
          </a:ln>
        </p:spPr>
      </p:pic>
      <p:sp>
        <p:nvSpPr>
          <p:cNvPr id="15" name="Rectangle 14">
            <a:extLst>
              <a:ext uri="{FF2B5EF4-FFF2-40B4-BE49-F238E27FC236}">
                <a16:creationId xmlns:a16="http://schemas.microsoft.com/office/drawing/2014/main" id="{F8B0A5DC-91FA-1668-8F48-1A1CFEC54640}"/>
              </a:ext>
            </a:extLst>
          </p:cNvPr>
          <p:cNvSpPr/>
          <p:nvPr/>
        </p:nvSpPr>
        <p:spPr>
          <a:xfrm>
            <a:off x="1403919" y="4324729"/>
            <a:ext cx="3114752"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7D70D21-87C3-65E5-86D0-DCDB30695B3D}"/>
              </a:ext>
            </a:extLst>
          </p:cNvPr>
          <p:cNvSpPr/>
          <p:nvPr/>
        </p:nvSpPr>
        <p:spPr>
          <a:xfrm>
            <a:off x="1403918" y="4084405"/>
            <a:ext cx="3114752"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3E80A99-482E-CD44-455C-5976F6D37175}"/>
              </a:ext>
            </a:extLst>
          </p:cNvPr>
          <p:cNvSpPr/>
          <p:nvPr/>
        </p:nvSpPr>
        <p:spPr>
          <a:xfrm>
            <a:off x="9785919" y="4371621"/>
            <a:ext cx="1450076"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03F7D15-C382-05A1-75C8-316EC2E16CCA}"/>
              </a:ext>
            </a:extLst>
          </p:cNvPr>
          <p:cNvSpPr/>
          <p:nvPr/>
        </p:nvSpPr>
        <p:spPr>
          <a:xfrm>
            <a:off x="9785918" y="4090268"/>
            <a:ext cx="1450076" cy="224227"/>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9245924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0B9FE-EE4F-96C3-5A0A-BE5A1A38B6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B3906A-16EC-64F5-1741-ABDFDB67C67F}"/>
              </a:ext>
            </a:extLst>
          </p:cNvPr>
          <p:cNvSpPr>
            <a:spLocks noGrp="1"/>
          </p:cNvSpPr>
          <p:nvPr>
            <p:ph type="title"/>
          </p:nvPr>
        </p:nvSpPr>
        <p:spPr>
          <a:xfrm>
            <a:off x="838200" y="359700"/>
            <a:ext cx="10515600" cy="1325563"/>
          </a:xfrm>
        </p:spPr>
        <p:txBody>
          <a:bodyPr/>
          <a:lstStyle/>
          <a:p>
            <a:r>
              <a:rPr lang="en-US"/>
              <a:t>SIR model </a:t>
            </a:r>
            <a:r>
              <a:rPr lang="en-US">
                <a:ea typeface="Calibri Light"/>
              </a:rPr>
              <a:t>w</a:t>
            </a:r>
            <a:r>
              <a:rPr lang="en-US"/>
              <a:t>/ vaccination, imperfect protection: R code</a:t>
            </a:r>
            <a:endParaRPr lang="en-US">
              <a:ea typeface="Calibri Light"/>
              <a:cs typeface="Calibri Light"/>
            </a:endParaRPr>
          </a:p>
        </p:txBody>
      </p:sp>
      <p:sp>
        <p:nvSpPr>
          <p:cNvPr id="18" name="Rectangle 17">
            <a:extLst>
              <a:ext uri="{FF2B5EF4-FFF2-40B4-BE49-F238E27FC236}">
                <a16:creationId xmlns:a16="http://schemas.microsoft.com/office/drawing/2014/main" id="{75E02FCA-0293-0325-6CAD-6839856171E2}"/>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7328245-60AF-258D-EA80-66CF76D96AC8}"/>
              </a:ext>
            </a:extLst>
          </p:cNvPr>
          <p:cNvSpPr txBox="1"/>
          <p:nvPr/>
        </p:nvSpPr>
        <p:spPr>
          <a:xfrm>
            <a:off x="746713" y="1712593"/>
            <a:ext cx="2794958" cy="369332"/>
          </a:xfrm>
          <a:prstGeom prst="rect">
            <a:avLst/>
          </a:prstGeom>
          <a:noFill/>
        </p:spPr>
        <p:txBody>
          <a:bodyPr wrap="square" lIns="91440" tIns="45720" rIns="91440" bIns="45720" rtlCol="0" anchor="t">
            <a:spAutoFit/>
          </a:bodyPr>
          <a:lstStyle/>
          <a:p>
            <a:pPr algn="ctr"/>
            <a:r>
              <a:rPr lang="en-US" b="1" u="sng"/>
              <a:t>SIR + vaccine Model</a:t>
            </a:r>
          </a:p>
        </p:txBody>
      </p:sp>
      <p:sp>
        <p:nvSpPr>
          <p:cNvPr id="4" name="TextBox 3">
            <a:extLst>
              <a:ext uri="{FF2B5EF4-FFF2-40B4-BE49-F238E27FC236}">
                <a16:creationId xmlns:a16="http://schemas.microsoft.com/office/drawing/2014/main" id="{55880CD5-6D55-A862-7476-FA6F8A2EC621}"/>
              </a:ext>
            </a:extLst>
          </p:cNvPr>
          <p:cNvSpPr txBox="1"/>
          <p:nvPr/>
        </p:nvSpPr>
        <p:spPr>
          <a:xfrm>
            <a:off x="3281437" y="1715097"/>
            <a:ext cx="69097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When vaccine provides imperfect immunity &amp; change infectiousness</a:t>
            </a:r>
            <a:endParaRPr lang="en-US"/>
          </a:p>
        </p:txBody>
      </p:sp>
      <p:pic>
        <p:nvPicPr>
          <p:cNvPr id="6" name="Picture 5" descr="A screenshot of a computer code&#10;&#10;Description automatically generated">
            <a:extLst>
              <a:ext uri="{FF2B5EF4-FFF2-40B4-BE49-F238E27FC236}">
                <a16:creationId xmlns:a16="http://schemas.microsoft.com/office/drawing/2014/main" id="{24C5685B-FCF8-B65E-F0DC-B1F92B110246}"/>
              </a:ext>
            </a:extLst>
          </p:cNvPr>
          <p:cNvPicPr>
            <a:picLocks noChangeAspect="1"/>
          </p:cNvPicPr>
          <p:nvPr/>
        </p:nvPicPr>
        <p:blipFill rotWithShape="1">
          <a:blip r:embed="rId2"/>
          <a:srcRect l="179" r="60753"/>
          <a:stretch/>
        </p:blipFill>
        <p:spPr>
          <a:xfrm>
            <a:off x="9161104" y="2093344"/>
            <a:ext cx="2704552" cy="2663476"/>
          </a:xfrm>
          <a:prstGeom prst="rect">
            <a:avLst/>
          </a:prstGeom>
        </p:spPr>
      </p:pic>
      <p:sp>
        <p:nvSpPr>
          <p:cNvPr id="12" name="Rectangle 11">
            <a:extLst>
              <a:ext uri="{FF2B5EF4-FFF2-40B4-BE49-F238E27FC236}">
                <a16:creationId xmlns:a16="http://schemas.microsoft.com/office/drawing/2014/main" id="{B6557D67-D7CC-E758-22AA-A7EFE4A27152}"/>
              </a:ext>
            </a:extLst>
          </p:cNvPr>
          <p:cNvSpPr/>
          <p:nvPr/>
        </p:nvSpPr>
        <p:spPr>
          <a:xfrm>
            <a:off x="6099328" y="3429379"/>
            <a:ext cx="523952" cy="276981"/>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436696-A2EB-1217-F89F-5AF2C4A38A92}"/>
              </a:ext>
            </a:extLst>
          </p:cNvPr>
          <p:cNvSpPr/>
          <p:nvPr/>
        </p:nvSpPr>
        <p:spPr>
          <a:xfrm>
            <a:off x="3432327" y="3912433"/>
            <a:ext cx="523952" cy="276981"/>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06D1F2C-FC0B-83F6-DCD0-884C40B1B0DF}"/>
              </a:ext>
            </a:extLst>
          </p:cNvPr>
          <p:cNvSpPr/>
          <p:nvPr/>
        </p:nvSpPr>
        <p:spPr>
          <a:xfrm>
            <a:off x="1403919" y="4324729"/>
            <a:ext cx="3114752" cy="218366"/>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411AF0B-AF6E-6CCF-A7A8-E2546EBC2F9D}"/>
              </a:ext>
            </a:extLst>
          </p:cNvPr>
          <p:cNvSpPr/>
          <p:nvPr/>
        </p:nvSpPr>
        <p:spPr>
          <a:xfrm>
            <a:off x="1403918" y="4084405"/>
            <a:ext cx="3114752" cy="218366"/>
          </a:xfrm>
          <a:prstGeom prst="rect">
            <a:avLst/>
          </a:prstGeom>
          <a:solidFill>
            <a:srgbClr val="FFC000">
              <a:alpha val="30196"/>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4" descr="A screenshot of a computer program&#10;&#10;Description automatically generated">
            <a:extLst>
              <a:ext uri="{FF2B5EF4-FFF2-40B4-BE49-F238E27FC236}">
                <a16:creationId xmlns:a16="http://schemas.microsoft.com/office/drawing/2014/main" id="{257ED931-36BE-81C7-871B-FC42EEA3690A}"/>
              </a:ext>
            </a:extLst>
          </p:cNvPr>
          <p:cNvPicPr>
            <a:picLocks noChangeAspect="1"/>
          </p:cNvPicPr>
          <p:nvPr/>
        </p:nvPicPr>
        <p:blipFill>
          <a:blip r:embed="rId3"/>
          <a:stretch>
            <a:fillRect/>
          </a:stretch>
        </p:blipFill>
        <p:spPr>
          <a:xfrm>
            <a:off x="451630" y="2083533"/>
            <a:ext cx="8621740" cy="3776908"/>
          </a:xfrm>
          <a:prstGeom prst="rect">
            <a:avLst/>
          </a:prstGeom>
          <a:ln>
            <a:solidFill>
              <a:schemeClr val="tx1"/>
            </a:solidFill>
          </a:ln>
        </p:spPr>
      </p:pic>
      <p:sp>
        <p:nvSpPr>
          <p:cNvPr id="11" name="Rectangle 10">
            <a:extLst>
              <a:ext uri="{FF2B5EF4-FFF2-40B4-BE49-F238E27FC236}">
                <a16:creationId xmlns:a16="http://schemas.microsoft.com/office/drawing/2014/main" id="{D2444A6C-10A6-8738-59DC-E79F2B920C63}"/>
              </a:ext>
            </a:extLst>
          </p:cNvPr>
          <p:cNvSpPr/>
          <p:nvPr/>
        </p:nvSpPr>
        <p:spPr>
          <a:xfrm>
            <a:off x="747425" y="2595576"/>
            <a:ext cx="1637645"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C2196C0D-F4FB-CEF3-7E46-D50D8E780E1A}"/>
              </a:ext>
            </a:extLst>
          </p:cNvPr>
          <p:cNvSpPr/>
          <p:nvPr/>
        </p:nvSpPr>
        <p:spPr>
          <a:xfrm>
            <a:off x="1597350" y="3105528"/>
            <a:ext cx="1778322"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4926E0-CF65-1AEA-8FEC-10D20D083706}"/>
              </a:ext>
            </a:extLst>
          </p:cNvPr>
          <p:cNvSpPr/>
          <p:nvPr/>
        </p:nvSpPr>
        <p:spPr>
          <a:xfrm>
            <a:off x="3496488" y="3105527"/>
            <a:ext cx="1543861" cy="224227"/>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95EEC6A-475A-5394-CFC1-BDF16E4A2D14}"/>
              </a:ext>
            </a:extLst>
          </p:cNvPr>
          <p:cNvSpPr/>
          <p:nvPr/>
        </p:nvSpPr>
        <p:spPr>
          <a:xfrm>
            <a:off x="10190365" y="2595573"/>
            <a:ext cx="1778322" cy="218366"/>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E7F443D-4B78-652D-2C04-FB29F36B47B1}"/>
              </a:ext>
            </a:extLst>
          </p:cNvPr>
          <p:cNvSpPr txBox="1"/>
          <p:nvPr/>
        </p:nvSpPr>
        <p:spPr>
          <a:xfrm>
            <a:off x="451337" y="5931876"/>
            <a:ext cx="85695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-&gt; Differential beta values  (transmission rates) were applied to I_V and </a:t>
            </a:r>
            <a:r>
              <a:rPr lang="en-US" err="1">
                <a:ea typeface="Calibri"/>
                <a:cs typeface="Calibri"/>
              </a:rPr>
              <a:t>I_NotV</a:t>
            </a:r>
          </a:p>
          <a:p>
            <a:endParaRPr lang="en-US">
              <a:ea typeface="Calibri"/>
              <a:cs typeface="Calibri"/>
            </a:endParaRPr>
          </a:p>
        </p:txBody>
      </p:sp>
    </p:spTree>
    <p:extLst>
      <p:ext uri="{BB962C8B-B14F-4D97-AF65-F5344CB8AC3E}">
        <p14:creationId xmlns:p14="http://schemas.microsoft.com/office/powerpoint/2010/main" val="428407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A56827-60E4-3812-9297-1A5E9DD9FFE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3B081B-423B-A5E7-399D-D796BD2290A8}"/>
              </a:ext>
            </a:extLst>
          </p:cNvPr>
          <p:cNvSpPr>
            <a:spLocks noGrp="1"/>
          </p:cNvSpPr>
          <p:nvPr>
            <p:ph idx="1"/>
          </p:nvPr>
        </p:nvSpPr>
        <p:spPr>
          <a:xfrm>
            <a:off x="820056" y="1115122"/>
            <a:ext cx="5275944" cy="5541172"/>
          </a:xfrm>
        </p:spPr>
        <p:txBody>
          <a:bodyPr>
            <a:normAutofit/>
          </a:bodyPr>
          <a:lstStyle/>
          <a:p>
            <a:r>
              <a:rPr lang="en-US"/>
              <a:t>Quarantine separates and restricts the movement of people who were exposed to a contagious disease</a:t>
            </a:r>
          </a:p>
          <a:p>
            <a:endParaRPr lang="en-US"/>
          </a:p>
          <a:p>
            <a:r>
              <a:rPr lang="en-US"/>
              <a:t>Quarantine is a powerful control method, especially when the knowledge of pathogen is not yet established.</a:t>
            </a:r>
          </a:p>
          <a:p>
            <a:endParaRPr lang="en-US"/>
          </a:p>
        </p:txBody>
      </p:sp>
      <p:pic>
        <p:nvPicPr>
          <p:cNvPr id="5" name="Picture 4" descr="A drawing of a person in a hospital&#10;&#10;Description automatically generated">
            <a:extLst>
              <a:ext uri="{FF2B5EF4-FFF2-40B4-BE49-F238E27FC236}">
                <a16:creationId xmlns:a16="http://schemas.microsoft.com/office/drawing/2014/main" id="{578FC28B-AACB-893C-7C11-663ED4DEBEB9}"/>
              </a:ext>
            </a:extLst>
          </p:cNvPr>
          <p:cNvPicPr>
            <a:picLocks noChangeAspect="1"/>
          </p:cNvPicPr>
          <p:nvPr/>
        </p:nvPicPr>
        <p:blipFill>
          <a:blip r:embed="rId3"/>
          <a:stretch>
            <a:fillRect/>
          </a:stretch>
        </p:blipFill>
        <p:spPr>
          <a:xfrm>
            <a:off x="6096000" y="1115122"/>
            <a:ext cx="5658656" cy="4374759"/>
          </a:xfrm>
          <a:prstGeom prst="rect">
            <a:avLst/>
          </a:prstGeom>
        </p:spPr>
      </p:pic>
      <p:sp>
        <p:nvSpPr>
          <p:cNvPr id="6" name="TextBox 5">
            <a:extLst>
              <a:ext uri="{FF2B5EF4-FFF2-40B4-BE49-F238E27FC236}">
                <a16:creationId xmlns:a16="http://schemas.microsoft.com/office/drawing/2014/main" id="{10DBEB7C-4C00-02E4-53CE-8BC0AB51DDC1}"/>
              </a:ext>
            </a:extLst>
          </p:cNvPr>
          <p:cNvSpPr txBox="1"/>
          <p:nvPr/>
        </p:nvSpPr>
        <p:spPr>
          <a:xfrm>
            <a:off x="9873049" y="5214552"/>
            <a:ext cx="2058833" cy="369332"/>
          </a:xfrm>
          <a:prstGeom prst="rect">
            <a:avLst/>
          </a:prstGeom>
          <a:noFill/>
        </p:spPr>
        <p:txBody>
          <a:bodyPr wrap="none" rtlCol="0">
            <a:spAutoFit/>
          </a:bodyPr>
          <a:lstStyle/>
          <a:p>
            <a:r>
              <a:rPr lang="en-US" err="1"/>
              <a:t>Tognotti</a:t>
            </a:r>
            <a:r>
              <a:rPr lang="en-US"/>
              <a:t> E  EID 2013</a:t>
            </a:r>
          </a:p>
        </p:txBody>
      </p:sp>
      <p:sp>
        <p:nvSpPr>
          <p:cNvPr id="8" name="Title 7">
            <a:extLst>
              <a:ext uri="{FF2B5EF4-FFF2-40B4-BE49-F238E27FC236}">
                <a16:creationId xmlns:a16="http://schemas.microsoft.com/office/drawing/2014/main" id="{2EAF6CC5-D5AA-6113-2984-92BACE2B6060}"/>
              </a:ext>
            </a:extLst>
          </p:cNvPr>
          <p:cNvSpPr>
            <a:spLocks noGrp="1"/>
          </p:cNvSpPr>
          <p:nvPr>
            <p:ph type="title"/>
          </p:nvPr>
        </p:nvSpPr>
        <p:spPr>
          <a:xfrm>
            <a:off x="820056" y="-51291"/>
            <a:ext cx="11567160" cy="1325563"/>
          </a:xfrm>
        </p:spPr>
        <p:txBody>
          <a:bodyPr/>
          <a:lstStyle/>
          <a:p>
            <a:r>
              <a:rPr lang="en-US" sz="4400">
                <a:latin typeface="Calibri" panose="020F0502020204030204" pitchFamily="34" charset="0"/>
                <a:cs typeface="Calibri" panose="020F0502020204030204" pitchFamily="34" charset="0"/>
              </a:rPr>
              <a:t>Controlling Infectious Diseases (2) Quarantine</a:t>
            </a:r>
            <a:endParaRPr lang="en-US"/>
          </a:p>
        </p:txBody>
      </p:sp>
    </p:spTree>
    <p:extLst>
      <p:ext uri="{BB962C8B-B14F-4D97-AF65-F5344CB8AC3E}">
        <p14:creationId xmlns:p14="http://schemas.microsoft.com/office/powerpoint/2010/main" val="3145752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a:latin typeface="Calibri" panose="020F0502020204030204" pitchFamily="34" charset="0"/>
                <a:cs typeface="Calibri" panose="020F0502020204030204" pitchFamily="34" charset="0"/>
              </a:rPr>
              <a:t>Why model infectious diseases?</a:t>
            </a:r>
            <a:endParaRPr lang="en-US" sz="3600">
              <a:latin typeface="Calibri" panose="020F0502020204030204" pitchFamily="34" charset="0"/>
              <a:cs typeface="Calibri" panose="020F0502020204030204" pitchFamily="34" charset="0"/>
            </a:endParaRPr>
          </a:p>
        </p:txBody>
      </p:sp>
      <p:pic>
        <p:nvPicPr>
          <p:cNvPr id="1026" name="Picture 2" descr="Johns Hopkins Offers New Free Virtual Course on Infectious Disease  Transmission Models for Decision Makers | Johns Hopkins | Bloomberg School  of Public Health">
            <a:extLst>
              <a:ext uri="{FF2B5EF4-FFF2-40B4-BE49-F238E27FC236}">
                <a16:creationId xmlns:a16="http://schemas.microsoft.com/office/drawing/2014/main" id="{97A60020-EA8A-CAA3-3ADC-61C90DB9F8C3}"/>
              </a:ext>
            </a:extLst>
          </p:cNvPr>
          <p:cNvPicPr>
            <a:picLocks noChangeAspect="1" noChangeArrowheads="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14328" y="1319347"/>
            <a:ext cx="4288536" cy="25770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o Predict Trends Before They Happen | Inc.com">
            <a:extLst>
              <a:ext uri="{FF2B5EF4-FFF2-40B4-BE49-F238E27FC236}">
                <a16:creationId xmlns:a16="http://schemas.microsoft.com/office/drawing/2014/main" id="{9C9B7720-A79D-3DB6-FC1B-FCA98091D8DC}"/>
              </a:ext>
            </a:extLst>
          </p:cNvPr>
          <p:cNvPicPr>
            <a:picLocks noChangeArrowheads="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13559" y="1331704"/>
            <a:ext cx="4288536" cy="257860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OVID-19 and mask confusion: Separating myths from realities | COVID | UT  Southwestern Medical Center">
            <a:extLst>
              <a:ext uri="{FF2B5EF4-FFF2-40B4-BE49-F238E27FC236}">
                <a16:creationId xmlns:a16="http://schemas.microsoft.com/office/drawing/2014/main" id="{F71B3636-93F6-0226-7F30-675203712AB1}"/>
              </a:ext>
            </a:extLst>
          </p:cNvPr>
          <p:cNvPicPr>
            <a:picLocks noChangeArrowheads="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14328" y="4020984"/>
            <a:ext cx="4288536" cy="25786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ollaborative Decision Making - ReadyToManage">
            <a:extLst>
              <a:ext uri="{FF2B5EF4-FFF2-40B4-BE49-F238E27FC236}">
                <a16:creationId xmlns:a16="http://schemas.microsoft.com/office/drawing/2014/main" id="{1DF4F17E-9531-7250-C774-49A5D4206633}"/>
              </a:ext>
            </a:extLst>
          </p:cNvPr>
          <p:cNvPicPr>
            <a:picLocks noChangeArrowheads="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34215" y="4008627"/>
            <a:ext cx="4288536" cy="25786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B1AD99D-E816-1B97-616E-B95777CF8983}"/>
              </a:ext>
            </a:extLst>
          </p:cNvPr>
          <p:cNvSpPr txBox="1"/>
          <p:nvPr/>
        </p:nvSpPr>
        <p:spPr>
          <a:xfrm>
            <a:off x="2044981" y="1928510"/>
            <a:ext cx="3427229" cy="1384995"/>
          </a:xfrm>
          <a:prstGeom prst="rect">
            <a:avLst/>
          </a:prstGeom>
          <a:noFill/>
        </p:spPr>
        <p:txBody>
          <a:bodyPr wrap="square" rtlCol="0">
            <a:spAutoFit/>
          </a:bodyPr>
          <a:lstStyle/>
          <a:p>
            <a:pPr algn="ctr"/>
            <a:r>
              <a:rPr lang="en-US" sz="2800"/>
              <a:t>Understand the dynamics of infectious disease</a:t>
            </a:r>
          </a:p>
        </p:txBody>
      </p:sp>
      <p:sp>
        <p:nvSpPr>
          <p:cNvPr id="6" name="TextBox 5">
            <a:extLst>
              <a:ext uri="{FF2B5EF4-FFF2-40B4-BE49-F238E27FC236}">
                <a16:creationId xmlns:a16="http://schemas.microsoft.com/office/drawing/2014/main" id="{7C780D9A-4A95-1E06-D31C-93AC6279F2A9}"/>
              </a:ext>
            </a:extLst>
          </p:cNvPr>
          <p:cNvSpPr txBox="1"/>
          <p:nvPr/>
        </p:nvSpPr>
        <p:spPr>
          <a:xfrm>
            <a:off x="6464868" y="1928510"/>
            <a:ext cx="3427229" cy="954107"/>
          </a:xfrm>
          <a:prstGeom prst="rect">
            <a:avLst/>
          </a:prstGeom>
          <a:noFill/>
        </p:spPr>
        <p:txBody>
          <a:bodyPr wrap="square" rtlCol="0">
            <a:spAutoFit/>
          </a:bodyPr>
          <a:lstStyle/>
          <a:p>
            <a:pPr algn="ctr"/>
            <a:r>
              <a:rPr lang="en-US" sz="2800"/>
              <a:t>Predict the dynamics of infectious disease</a:t>
            </a:r>
          </a:p>
        </p:txBody>
      </p:sp>
      <p:sp>
        <p:nvSpPr>
          <p:cNvPr id="7" name="TextBox 6">
            <a:extLst>
              <a:ext uri="{FF2B5EF4-FFF2-40B4-BE49-F238E27FC236}">
                <a16:creationId xmlns:a16="http://schemas.microsoft.com/office/drawing/2014/main" id="{C53E7114-A2C7-B936-9F12-F941AD6E6FC7}"/>
              </a:ext>
            </a:extLst>
          </p:cNvPr>
          <p:cNvSpPr txBox="1"/>
          <p:nvPr/>
        </p:nvSpPr>
        <p:spPr>
          <a:xfrm>
            <a:off x="2044981" y="4833234"/>
            <a:ext cx="3427229" cy="954107"/>
          </a:xfrm>
          <a:prstGeom prst="rect">
            <a:avLst/>
          </a:prstGeom>
          <a:noFill/>
        </p:spPr>
        <p:txBody>
          <a:bodyPr wrap="square" rtlCol="0">
            <a:spAutoFit/>
          </a:bodyPr>
          <a:lstStyle/>
          <a:p>
            <a:pPr algn="ctr"/>
            <a:r>
              <a:rPr lang="en-US" sz="2800"/>
              <a:t>Evaluate control measures</a:t>
            </a:r>
          </a:p>
        </p:txBody>
      </p:sp>
      <p:sp>
        <p:nvSpPr>
          <p:cNvPr id="8" name="TextBox 7">
            <a:extLst>
              <a:ext uri="{FF2B5EF4-FFF2-40B4-BE49-F238E27FC236}">
                <a16:creationId xmlns:a16="http://schemas.microsoft.com/office/drawing/2014/main" id="{7DD3D957-7BAE-5133-C299-D123F7DCA20D}"/>
              </a:ext>
            </a:extLst>
          </p:cNvPr>
          <p:cNvSpPr txBox="1"/>
          <p:nvPr/>
        </p:nvSpPr>
        <p:spPr>
          <a:xfrm>
            <a:off x="6444212" y="4833233"/>
            <a:ext cx="3427229" cy="954107"/>
          </a:xfrm>
          <a:prstGeom prst="rect">
            <a:avLst/>
          </a:prstGeom>
          <a:noFill/>
        </p:spPr>
        <p:txBody>
          <a:bodyPr wrap="square" rtlCol="0">
            <a:spAutoFit/>
          </a:bodyPr>
          <a:lstStyle/>
          <a:p>
            <a:pPr algn="ctr"/>
            <a:r>
              <a:rPr lang="en-US" sz="2800"/>
              <a:t>Control and Prepare for outbreaks</a:t>
            </a:r>
          </a:p>
        </p:txBody>
      </p:sp>
    </p:spTree>
    <p:extLst>
      <p:ext uri="{BB962C8B-B14F-4D97-AF65-F5344CB8AC3E}">
        <p14:creationId xmlns:p14="http://schemas.microsoft.com/office/powerpoint/2010/main" val="39208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906C17F-704D-8580-6DCD-4C415FBC67E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2C9025-6A33-0665-AAF2-ECDB37C868D0}"/>
              </a:ext>
            </a:extLst>
          </p:cNvPr>
          <p:cNvSpPr>
            <a:spLocks noGrp="1"/>
          </p:cNvSpPr>
          <p:nvPr>
            <p:ph idx="1"/>
          </p:nvPr>
        </p:nvSpPr>
        <p:spPr>
          <a:xfrm>
            <a:off x="820056" y="1115122"/>
            <a:ext cx="10515600" cy="5541172"/>
          </a:xfrm>
        </p:spPr>
        <p:txBody>
          <a:bodyPr>
            <a:normAutofit/>
          </a:bodyPr>
          <a:lstStyle/>
          <a:p>
            <a:r>
              <a:rPr lang="en-US"/>
              <a:t>Modeling quarantine as simple isolation</a:t>
            </a:r>
          </a:p>
        </p:txBody>
      </p:sp>
      <p:cxnSp>
        <p:nvCxnSpPr>
          <p:cNvPr id="4" name="Straight Arrow Connector 3">
            <a:extLst>
              <a:ext uri="{FF2B5EF4-FFF2-40B4-BE49-F238E27FC236}">
                <a16:creationId xmlns:a16="http://schemas.microsoft.com/office/drawing/2014/main" id="{8AAE2C1F-1A09-5FBE-A70E-582ABB723515}"/>
              </a:ext>
            </a:extLst>
          </p:cNvPr>
          <p:cNvCxnSpPr/>
          <p:nvPr/>
        </p:nvCxnSpPr>
        <p:spPr>
          <a:xfrm>
            <a:off x="3634108"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224DF38-E479-5594-C742-5F95D5451150}"/>
              </a:ext>
            </a:extLst>
          </p:cNvPr>
          <p:cNvSpPr txBox="1"/>
          <p:nvPr/>
        </p:nvSpPr>
        <p:spPr>
          <a:xfrm>
            <a:off x="3861292" y="1725882"/>
            <a:ext cx="125174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1B8AE153-9085-02F7-2CFE-522A69E37EDA}"/>
              </a:ext>
            </a:extLst>
          </p:cNvPr>
          <p:cNvSpPr txBox="1"/>
          <p:nvPr/>
        </p:nvSpPr>
        <p:spPr>
          <a:xfrm>
            <a:off x="2359100" y="1772048"/>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82BB56C1-AD9F-E518-9A47-23FBA195D04A}"/>
              </a:ext>
            </a:extLst>
          </p:cNvPr>
          <p:cNvSpPr txBox="1"/>
          <p:nvPr/>
        </p:nvSpPr>
        <p:spPr>
          <a:xfrm>
            <a:off x="5319095" y="1772047"/>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E77B6B09-ED3F-A5D5-E4F6-6C154223591F}"/>
              </a:ext>
            </a:extLst>
          </p:cNvPr>
          <p:cNvCxnSpPr/>
          <p:nvPr/>
        </p:nvCxnSpPr>
        <p:spPr>
          <a:xfrm>
            <a:off x="6594103"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98AA5CC-75B4-1DB2-80FB-DADFE5B7B3EB}"/>
              </a:ext>
            </a:extLst>
          </p:cNvPr>
          <p:cNvSpPr txBox="1"/>
          <p:nvPr/>
        </p:nvSpPr>
        <p:spPr>
          <a:xfrm>
            <a:off x="8279090" y="1772047"/>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4D67A154-0B3A-CF3F-2418-8B92549DD237}"/>
              </a:ext>
            </a:extLst>
          </p:cNvPr>
          <p:cNvSpPr txBox="1"/>
          <p:nvPr/>
        </p:nvSpPr>
        <p:spPr>
          <a:xfrm>
            <a:off x="7235654" y="1658040"/>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1" name="Straight Arrow Connector 10">
            <a:extLst>
              <a:ext uri="{FF2B5EF4-FFF2-40B4-BE49-F238E27FC236}">
                <a16:creationId xmlns:a16="http://schemas.microsoft.com/office/drawing/2014/main" id="{1BC9777B-1685-6431-E691-0510A41EF228}"/>
              </a:ext>
            </a:extLst>
          </p:cNvPr>
          <p:cNvCxnSpPr>
            <a:cxnSpLocks/>
          </p:cNvCxnSpPr>
          <p:nvPr/>
        </p:nvCxnSpPr>
        <p:spPr>
          <a:xfrm>
            <a:off x="1664527" y="2341600"/>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43D8201-5EB0-26F7-486D-85CE3851FEB3}"/>
                  </a:ext>
                </a:extLst>
              </p:cNvPr>
              <p:cNvSpPr txBox="1"/>
              <p:nvPr/>
            </p:nvSpPr>
            <p:spPr>
              <a:xfrm>
                <a:off x="1255818" y="180856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1808561"/>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1A9E9F2-0820-3876-BF8E-F2692B3535E8}"/>
                  </a:ext>
                </a:extLst>
              </p:cNvPr>
              <p:cNvSpPr txBox="1"/>
              <p:nvPr/>
            </p:nvSpPr>
            <p:spPr>
              <a:xfrm>
                <a:off x="6183782" y="2592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7416601F-E3A3-4A2D-2960-B36B4B14B04C}"/>
                  </a:ext>
                </a:extLst>
              </p:cNvPr>
              <p:cNvSpPr txBox="1">
                <a:spLocks noRot="1" noChangeAspect="1" noMove="1" noResize="1" noEditPoints="1" noAdjustHandles="1" noChangeArrowheads="1" noChangeShapeType="1" noTextEdit="1"/>
              </p:cNvSpPr>
              <p:nvPr/>
            </p:nvSpPr>
            <p:spPr>
              <a:xfrm>
                <a:off x="6183782" y="2592860"/>
                <a:ext cx="1452282" cy="523220"/>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37E6E6A3-C0C9-E9FF-469C-37B7D6F1C60F}"/>
              </a:ext>
            </a:extLst>
          </p:cNvPr>
          <p:cNvCxnSpPr>
            <a:cxnSpLocks/>
          </p:cNvCxnSpPr>
          <p:nvPr/>
        </p:nvCxnSpPr>
        <p:spPr>
          <a:xfrm>
            <a:off x="6577145" y="278288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379E365-8097-27F6-148C-964059BF6C36}"/>
                  </a:ext>
                </a:extLst>
              </p:cNvPr>
              <p:cNvSpPr txBox="1"/>
              <p:nvPr/>
            </p:nvSpPr>
            <p:spPr>
              <a:xfrm>
                <a:off x="9154153" y="258022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6AB28438-5BE4-841B-DFB6-914F4325BA91}"/>
                  </a:ext>
                </a:extLst>
              </p:cNvPr>
              <p:cNvSpPr txBox="1">
                <a:spLocks noRot="1" noChangeAspect="1" noMove="1" noResize="1" noEditPoints="1" noAdjustHandles="1" noChangeArrowheads="1" noChangeShapeType="1" noTextEdit="1"/>
              </p:cNvSpPr>
              <p:nvPr/>
            </p:nvSpPr>
            <p:spPr>
              <a:xfrm>
                <a:off x="9154153" y="2580223"/>
                <a:ext cx="1452282"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BEFFFC4-0F02-D1F2-0781-940459A01B06}"/>
              </a:ext>
            </a:extLst>
          </p:cNvPr>
          <p:cNvCxnSpPr>
            <a:cxnSpLocks/>
          </p:cNvCxnSpPr>
          <p:nvPr/>
        </p:nvCxnSpPr>
        <p:spPr>
          <a:xfrm>
            <a:off x="9547516" y="2770247"/>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C965F95-94A4-CAD9-561A-EC6ED5768692}"/>
                  </a:ext>
                </a:extLst>
              </p:cNvPr>
              <p:cNvSpPr txBox="1"/>
              <p:nvPr/>
            </p:nvSpPr>
            <p:spPr>
              <a:xfrm>
                <a:off x="3232340" y="258747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B9B1ACA7-9046-F3E9-EC69-449808851EB6}"/>
                  </a:ext>
                </a:extLst>
              </p:cNvPr>
              <p:cNvSpPr txBox="1">
                <a:spLocks noRot="1" noChangeAspect="1" noMove="1" noResize="1" noEditPoints="1" noAdjustHandles="1" noChangeArrowheads="1" noChangeShapeType="1" noTextEdit="1"/>
              </p:cNvSpPr>
              <p:nvPr/>
            </p:nvSpPr>
            <p:spPr>
              <a:xfrm>
                <a:off x="3232340" y="2587475"/>
                <a:ext cx="1452282" cy="523220"/>
              </a:xfrm>
              <a:prstGeom prst="rect">
                <a:avLst/>
              </a:prstGeom>
              <a:blipFill>
                <a:blip r:embed="rId6"/>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7454B936-4718-180C-9281-55A8AB806496}"/>
              </a:ext>
            </a:extLst>
          </p:cNvPr>
          <p:cNvCxnSpPr>
            <a:cxnSpLocks/>
          </p:cNvCxnSpPr>
          <p:nvPr/>
        </p:nvCxnSpPr>
        <p:spPr>
          <a:xfrm>
            <a:off x="3625703" y="277749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B1D7FBAD-4717-DDBF-3EC0-3402F1DD1A28}"/>
                  </a:ext>
                </a:extLst>
              </p:cNvPr>
              <p:cNvSpPr txBox="1"/>
              <p:nvPr/>
            </p:nvSpPr>
            <p:spPr>
              <a:xfrm>
                <a:off x="1313926" y="4972376"/>
                <a:ext cx="4655858" cy="1477328"/>
              </a:xfrm>
              <a:prstGeom prst="rect">
                <a:avLst/>
              </a:prstGeom>
              <a:noFill/>
            </p:spPr>
            <p:txBody>
              <a:bodyPr wrap="square" rtlCol="0">
                <a:spAutoFit/>
              </a:bodyPr>
              <a:lstStyle/>
              <a:p>
                <a:pPr marL="342900" indent="-342900">
                  <a:buFont typeface="Arial" panose="020B0604020202020204" pitchFamily="34" charset="0"/>
                  <a:buChar char="•"/>
                </a:pPr>
                <a14:m>
                  <m:oMath xmlns:m="http://schemas.openxmlformats.org/officeDocument/2006/math">
                    <m:r>
                      <a:rPr lang="en-US" sz="2400" b="0" i="1" smtClean="0">
                        <a:solidFill>
                          <a:srgbClr val="FF0000"/>
                        </a:solidFill>
                        <a:latin typeface="Cambria Math" panose="02040503050406030204" pitchFamily="18" charset="0"/>
                      </a:rPr>
                      <m:t>𝑞</m:t>
                    </m:r>
                  </m:oMath>
                </a14:m>
                <a:r>
                  <a:rPr lang="en-US" sz="2400">
                    <a:solidFill>
                      <a:srgbClr val="FF0000"/>
                    </a:solidFill>
                    <a:latin typeface="Calibri" panose="020F0502020204030204" pitchFamily="34" charset="0"/>
                    <a:cs typeface="Calibri" panose="020F0502020204030204" pitchFamily="34" charset="0"/>
                  </a:rPr>
                  <a:t> : rate of detecting and ”removing” infected individuals to quarantine</a:t>
                </a:r>
              </a:p>
              <a:p>
                <a:endParaRPr lang="en-US" sz="1800">
                  <a:solidFill>
                    <a:srgbClr val="FF0000"/>
                  </a:solidFill>
                </a:endParaRPr>
              </a:p>
            </p:txBody>
          </p:sp>
        </mc:Choice>
        <mc:Fallback xmlns="">
          <p:sp>
            <p:nvSpPr>
              <p:cNvPr id="29" name="TextBox 28">
                <a:extLst>
                  <a:ext uri="{FF2B5EF4-FFF2-40B4-BE49-F238E27FC236}">
                    <a16:creationId xmlns:a16="http://schemas.microsoft.com/office/drawing/2014/main" id="{CE48D7E7-E43F-DCE3-D99E-971F8C7661AC}"/>
                  </a:ext>
                </a:extLst>
              </p:cNvPr>
              <p:cNvSpPr txBox="1">
                <a:spLocks noRot="1" noChangeAspect="1" noMove="1" noResize="1" noEditPoints="1" noAdjustHandles="1" noChangeArrowheads="1" noChangeShapeType="1" noTextEdit="1"/>
              </p:cNvSpPr>
              <p:nvPr/>
            </p:nvSpPr>
            <p:spPr>
              <a:xfrm>
                <a:off x="1313926" y="4972376"/>
                <a:ext cx="4655858" cy="1477328"/>
              </a:xfrm>
              <a:prstGeom prst="rect">
                <a:avLst/>
              </a:prstGeom>
              <a:blipFill>
                <a:blip r:embed="rId7"/>
                <a:stretch>
                  <a:fillRect l="-1835" t="-330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25723FBA-E78B-0E85-2ADF-401CF25D6C6F}"/>
              </a:ext>
            </a:extLst>
          </p:cNvPr>
          <p:cNvGrpSpPr/>
          <p:nvPr/>
        </p:nvGrpSpPr>
        <p:grpSpPr>
          <a:xfrm>
            <a:off x="5003967" y="2787710"/>
            <a:ext cx="3912627" cy="2100661"/>
            <a:chOff x="5003967" y="2787710"/>
            <a:chExt cx="3912627" cy="2100661"/>
          </a:xfrm>
        </p:grpSpPr>
        <p:sp>
          <p:nvSpPr>
            <p:cNvPr id="12" name="TextBox 11">
              <a:extLst>
                <a:ext uri="{FF2B5EF4-FFF2-40B4-BE49-F238E27FC236}">
                  <a16:creationId xmlns:a16="http://schemas.microsoft.com/office/drawing/2014/main" id="{02DD9F48-C8A7-8D42-E77F-BF498F9ADFF2}"/>
                </a:ext>
              </a:extLst>
            </p:cNvPr>
            <p:cNvSpPr txBox="1"/>
            <p:nvPr/>
          </p:nvSpPr>
          <p:spPr>
            <a:xfrm>
              <a:off x="5302137" y="3439564"/>
              <a:ext cx="1275008" cy="1015663"/>
            </a:xfrm>
            <a:prstGeom prst="rect">
              <a:avLst/>
            </a:prstGeom>
            <a:solidFill>
              <a:srgbClr val="FF5C73"/>
            </a:solidFill>
            <a:ln>
              <a:solidFill>
                <a:schemeClr val="tx1"/>
              </a:solidFill>
            </a:ln>
          </p:spPr>
          <p:txBody>
            <a:bodyPr wrap="square" rtlCol="0">
              <a:spAutoFit/>
            </a:bodyPr>
            <a:lstStyle/>
            <a:p>
              <a:pPr algn="ctr"/>
              <a:r>
                <a:rPr lang="en-US" sz="6000"/>
                <a:t>Q</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DB3F7C6-BB53-47A1-25CF-1749D02A2CE7}"/>
                    </a:ext>
                  </a:extLst>
                </p:cNvPr>
                <p:cNvSpPr txBox="1"/>
                <p:nvPr/>
              </p:nvSpPr>
              <p:spPr>
                <a:xfrm>
                  <a:off x="6183782" y="423169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4" name="TextBox 13">
                  <a:extLst>
                    <a:ext uri="{FF2B5EF4-FFF2-40B4-BE49-F238E27FC236}">
                      <a16:creationId xmlns:a16="http://schemas.microsoft.com/office/drawing/2014/main" id="{8B580817-6941-8138-E48D-1044D37015FF}"/>
                    </a:ext>
                  </a:extLst>
                </p:cNvPr>
                <p:cNvSpPr txBox="1">
                  <a:spLocks noRot="1" noChangeAspect="1" noMove="1" noResize="1" noEditPoints="1" noAdjustHandles="1" noChangeArrowheads="1" noChangeShapeType="1" noTextEdit="1"/>
                </p:cNvSpPr>
                <p:nvPr/>
              </p:nvSpPr>
              <p:spPr>
                <a:xfrm>
                  <a:off x="6183782" y="4231691"/>
                  <a:ext cx="1452282" cy="523220"/>
                </a:xfrm>
                <a:prstGeom prst="rect">
                  <a:avLst/>
                </a:prstGeom>
                <a:blipFill>
                  <a:blip r:embed="rId8"/>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C1BE1591-4D8E-12B8-675F-C665E014DAAA}"/>
                </a:ext>
              </a:extLst>
            </p:cNvPr>
            <p:cNvCxnSpPr>
              <a:cxnSpLocks/>
            </p:cNvCxnSpPr>
            <p:nvPr/>
          </p:nvCxnSpPr>
          <p:spPr>
            <a:xfrm>
              <a:off x="6577145" y="4421715"/>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5C8A986-24B9-347B-DF0A-4E6670C56F57}"/>
                </a:ext>
              </a:extLst>
            </p:cNvPr>
            <p:cNvCxnSpPr>
              <a:cxnSpLocks/>
              <a:stCxn id="7" idx="2"/>
              <a:endCxn id="12" idx="0"/>
            </p:cNvCxnSpPr>
            <p:nvPr/>
          </p:nvCxnSpPr>
          <p:spPr>
            <a:xfrm flipH="1">
              <a:off x="5939641" y="2787710"/>
              <a:ext cx="16958" cy="6518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9CEC9D2-482D-EF41-3440-C7B20953245C}"/>
                </a:ext>
              </a:extLst>
            </p:cNvPr>
            <p:cNvCxnSpPr>
              <a:cxnSpLocks/>
              <a:stCxn id="12" idx="3"/>
              <a:endCxn id="9" idx="2"/>
            </p:cNvCxnSpPr>
            <p:nvPr/>
          </p:nvCxnSpPr>
          <p:spPr>
            <a:xfrm flipV="1">
              <a:off x="6577145" y="2787710"/>
              <a:ext cx="2339449" cy="11596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9A3BA81-487F-60A1-2511-3DCDD57BBE1B}"/>
                    </a:ext>
                  </a:extLst>
                </p:cNvPr>
                <p:cNvSpPr txBox="1"/>
                <p:nvPr/>
              </p:nvSpPr>
              <p:spPr>
                <a:xfrm>
                  <a:off x="5003967" y="283908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𝑞</m:t>
                        </m:r>
                      </m:oMath>
                    </m:oMathPara>
                  </a14:m>
                  <a:endParaRPr lang="en-US" sz="2800">
                    <a:solidFill>
                      <a:srgbClr val="FF0000"/>
                    </a:solidFill>
                  </a:endParaRPr>
                </a:p>
              </p:txBody>
            </p:sp>
          </mc:Choice>
          <mc:Fallback xmlns="">
            <p:sp>
              <p:nvSpPr>
                <p:cNvPr id="34" name="TextBox 33">
                  <a:extLst>
                    <a:ext uri="{FF2B5EF4-FFF2-40B4-BE49-F238E27FC236}">
                      <a16:creationId xmlns:a16="http://schemas.microsoft.com/office/drawing/2014/main" id="{7F1E8860-7ED2-A9F6-A3FC-BF034147307C}"/>
                    </a:ext>
                  </a:extLst>
                </p:cNvPr>
                <p:cNvSpPr txBox="1">
                  <a:spLocks noRot="1" noChangeAspect="1" noMove="1" noResize="1" noEditPoints="1" noAdjustHandles="1" noChangeArrowheads="1" noChangeShapeType="1" noTextEdit="1"/>
                </p:cNvSpPr>
                <p:nvPr/>
              </p:nvSpPr>
              <p:spPr>
                <a:xfrm>
                  <a:off x="5003967" y="2839083"/>
                  <a:ext cx="1452282"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E76CFC-9E36-C6C7-D863-C9CC3C1D0AC3}"/>
                    </a:ext>
                  </a:extLst>
                </p:cNvPr>
                <p:cNvSpPr txBox="1"/>
                <p:nvPr/>
              </p:nvSpPr>
              <p:spPr>
                <a:xfrm>
                  <a:off x="7151605" y="323968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Cambria Math" panose="02040503050406030204" pitchFamily="18" charset="0"/>
                          </a:rPr>
                          <m:t>𝛾</m:t>
                        </m:r>
                      </m:oMath>
                    </m:oMathPara>
                  </a14:m>
                  <a:endParaRPr lang="en-US" sz="2800"/>
                </a:p>
              </p:txBody>
            </p:sp>
          </mc:Choice>
          <mc:Fallback xmlns="">
            <p:sp>
              <p:nvSpPr>
                <p:cNvPr id="35" name="TextBox 34">
                  <a:extLst>
                    <a:ext uri="{FF2B5EF4-FFF2-40B4-BE49-F238E27FC236}">
                      <a16:creationId xmlns:a16="http://schemas.microsoft.com/office/drawing/2014/main" id="{6F6EC335-C880-5C09-F6E2-E7D70F27A040}"/>
                    </a:ext>
                  </a:extLst>
                </p:cNvPr>
                <p:cNvSpPr txBox="1">
                  <a:spLocks noRot="1" noChangeAspect="1" noMove="1" noResize="1" noEditPoints="1" noAdjustHandles="1" noChangeArrowheads="1" noChangeShapeType="1" noTextEdit="1"/>
                </p:cNvSpPr>
                <p:nvPr/>
              </p:nvSpPr>
              <p:spPr>
                <a:xfrm>
                  <a:off x="7151605" y="3239687"/>
                  <a:ext cx="1452282" cy="523220"/>
                </a:xfrm>
                <a:prstGeom prst="rect">
                  <a:avLst/>
                </a:prstGeom>
                <a:blipFill>
                  <a:blip r:embed="rId10"/>
                  <a:stretch>
                    <a:fillRect/>
                  </a:stretch>
                </a:blipFill>
              </p:spPr>
              <p:txBody>
                <a:bodyPr/>
                <a:lstStyle/>
                <a:p>
                  <a:r>
                    <a:rPr lang="en-US">
                      <a:noFill/>
                    </a:rPr>
                    <a:t> </a:t>
                  </a:r>
                </a:p>
              </p:txBody>
            </p:sp>
          </mc:Fallback>
        </mc:AlternateContent>
      </p:grpSp>
      <p:sp>
        <p:nvSpPr>
          <p:cNvPr id="19" name="Title 7">
            <a:extLst>
              <a:ext uri="{FF2B5EF4-FFF2-40B4-BE49-F238E27FC236}">
                <a16:creationId xmlns:a16="http://schemas.microsoft.com/office/drawing/2014/main" id="{2E97446F-3435-C6D3-373C-AB433DB8277D}"/>
              </a:ext>
            </a:extLst>
          </p:cNvPr>
          <p:cNvSpPr>
            <a:spLocks noGrp="1"/>
          </p:cNvSpPr>
          <p:nvPr>
            <p:ph type="title"/>
          </p:nvPr>
        </p:nvSpPr>
        <p:spPr>
          <a:xfrm>
            <a:off x="820056" y="29204"/>
            <a:ext cx="11353800" cy="1325563"/>
          </a:xfrm>
        </p:spPr>
        <p:txBody>
          <a:bodyPr/>
          <a:lstStyle/>
          <a:p>
            <a:r>
              <a:rPr lang="en-US" sz="4400">
                <a:latin typeface="Calibri" panose="020F0502020204030204" pitchFamily="34" charset="0"/>
                <a:cs typeface="Calibri" panose="020F0502020204030204" pitchFamily="34" charset="0"/>
              </a:rPr>
              <a:t>Controlling Infectious Diseases (2) Quarantine</a:t>
            </a:r>
            <a:endParaRPr lang="en-US"/>
          </a:p>
        </p:txBody>
      </p:sp>
      <p:sp>
        <p:nvSpPr>
          <p:cNvPr id="13" name="TextBox 12">
            <a:extLst>
              <a:ext uri="{FF2B5EF4-FFF2-40B4-BE49-F238E27FC236}">
                <a16:creationId xmlns:a16="http://schemas.microsoft.com/office/drawing/2014/main" id="{940735F4-7D2D-57E7-B2F5-78D17D000720}"/>
              </a:ext>
            </a:extLst>
          </p:cNvPr>
          <p:cNvSpPr txBox="1"/>
          <p:nvPr/>
        </p:nvSpPr>
        <p:spPr>
          <a:xfrm>
            <a:off x="6577145" y="4961653"/>
            <a:ext cx="5596711" cy="1846659"/>
          </a:xfrm>
          <a:prstGeom prst="rect">
            <a:avLst/>
          </a:prstGeom>
          <a:noFill/>
        </p:spPr>
        <p:txBody>
          <a:bodyPr wrap="square">
            <a:spAutoFit/>
          </a:bodyPr>
          <a:lstStyle/>
          <a:p>
            <a:pPr marL="342900" indent="-342900">
              <a:buFont typeface="Arial" panose="020B0604020202020204" pitchFamily="34" charset="0"/>
              <a:buChar char="•"/>
            </a:pPr>
            <a:r>
              <a:rPr lang="en-US" sz="2400" dirty="0"/>
              <a:t>Quarantine rate (q) can be determined by testing rate/test characteristics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sz="2400" dirty="0"/>
              <a:t>Q doesn’t infect others because no </a:t>
            </a:r>
            <a:r>
              <a:rPr lang="en-US" sz="2400" dirty="0">
                <a:latin typeface="Calibri" panose="020F0502020204030204" pitchFamily="34" charset="0"/>
                <a:cs typeface="Calibri" panose="020F0502020204030204" pitchFamily="34" charset="0"/>
              </a:rPr>
              <a:t>interaction</a:t>
            </a:r>
            <a:r>
              <a:rPr lang="en-US" sz="2400" dirty="0"/>
              <a:t> with S </a:t>
            </a:r>
          </a:p>
        </p:txBody>
      </p:sp>
    </p:spTree>
    <p:extLst>
      <p:ext uri="{BB962C8B-B14F-4D97-AF65-F5344CB8AC3E}">
        <p14:creationId xmlns:p14="http://schemas.microsoft.com/office/powerpoint/2010/main" val="349139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E9795C-4290-7E76-916A-0D744B1CBB7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CE09F-66D9-0152-6074-13E180573A73}"/>
              </a:ext>
            </a:extLst>
          </p:cNvPr>
          <p:cNvSpPr>
            <a:spLocks noGrp="1"/>
          </p:cNvSpPr>
          <p:nvPr>
            <p:ph idx="1"/>
          </p:nvPr>
        </p:nvSpPr>
        <p:spPr>
          <a:xfrm>
            <a:off x="820056" y="1115122"/>
            <a:ext cx="10515600" cy="5541172"/>
          </a:xfrm>
        </p:spPr>
        <p:txBody>
          <a:bodyPr>
            <a:normAutofit/>
          </a:bodyPr>
          <a:lstStyle/>
          <a:p>
            <a:r>
              <a:rPr lang="en-US"/>
              <a:t>Modeling quarantine as simple isolation</a:t>
            </a:r>
          </a:p>
        </p:txBody>
      </p:sp>
      <p:cxnSp>
        <p:nvCxnSpPr>
          <p:cNvPr id="4" name="Straight Arrow Connector 3">
            <a:extLst>
              <a:ext uri="{FF2B5EF4-FFF2-40B4-BE49-F238E27FC236}">
                <a16:creationId xmlns:a16="http://schemas.microsoft.com/office/drawing/2014/main" id="{9D68F306-E7B3-DE45-F618-D7E1B7284D2D}"/>
              </a:ext>
            </a:extLst>
          </p:cNvPr>
          <p:cNvCxnSpPr/>
          <p:nvPr/>
        </p:nvCxnSpPr>
        <p:spPr>
          <a:xfrm>
            <a:off x="3634108"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5E0BB6F-9410-A4D1-36F6-BB89575235D2}"/>
              </a:ext>
            </a:extLst>
          </p:cNvPr>
          <p:cNvSpPr txBox="1"/>
          <p:nvPr/>
        </p:nvSpPr>
        <p:spPr>
          <a:xfrm>
            <a:off x="3983108" y="1725882"/>
            <a:ext cx="1129923"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AC2C2DEF-0429-4FFD-F56E-3A078A30982F}"/>
              </a:ext>
            </a:extLst>
          </p:cNvPr>
          <p:cNvSpPr txBox="1"/>
          <p:nvPr/>
        </p:nvSpPr>
        <p:spPr>
          <a:xfrm>
            <a:off x="2359100" y="1772048"/>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E288914C-9721-7169-6B03-AFA6F542399D}"/>
              </a:ext>
            </a:extLst>
          </p:cNvPr>
          <p:cNvSpPr txBox="1"/>
          <p:nvPr/>
        </p:nvSpPr>
        <p:spPr>
          <a:xfrm>
            <a:off x="5319095" y="1772047"/>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5B42C4F2-DA61-BACC-D77B-395176117605}"/>
              </a:ext>
            </a:extLst>
          </p:cNvPr>
          <p:cNvCxnSpPr/>
          <p:nvPr/>
        </p:nvCxnSpPr>
        <p:spPr>
          <a:xfrm>
            <a:off x="6594103"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EF36C3E-4730-0749-6A02-41A7106BF194}"/>
              </a:ext>
            </a:extLst>
          </p:cNvPr>
          <p:cNvSpPr txBox="1"/>
          <p:nvPr/>
        </p:nvSpPr>
        <p:spPr>
          <a:xfrm>
            <a:off x="8279090" y="1772047"/>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DA8B6A5A-74DE-7008-DE18-E58FC077B545}"/>
              </a:ext>
            </a:extLst>
          </p:cNvPr>
          <p:cNvSpPr txBox="1"/>
          <p:nvPr/>
        </p:nvSpPr>
        <p:spPr>
          <a:xfrm>
            <a:off x="7235654" y="1658040"/>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1" name="Straight Arrow Connector 10">
            <a:extLst>
              <a:ext uri="{FF2B5EF4-FFF2-40B4-BE49-F238E27FC236}">
                <a16:creationId xmlns:a16="http://schemas.microsoft.com/office/drawing/2014/main" id="{43FDEFF8-34EB-63A1-758C-5F19E8768B41}"/>
              </a:ext>
            </a:extLst>
          </p:cNvPr>
          <p:cNvCxnSpPr>
            <a:cxnSpLocks/>
          </p:cNvCxnSpPr>
          <p:nvPr/>
        </p:nvCxnSpPr>
        <p:spPr>
          <a:xfrm>
            <a:off x="1664527" y="2341600"/>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2952536-4063-8912-7ED0-401D61BC7C13}"/>
                  </a:ext>
                </a:extLst>
              </p:cNvPr>
              <p:cNvSpPr txBox="1"/>
              <p:nvPr/>
            </p:nvSpPr>
            <p:spPr>
              <a:xfrm>
                <a:off x="1255818" y="180856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1808561"/>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387B1DA-0765-524B-8897-2AEC867F0470}"/>
                  </a:ext>
                </a:extLst>
              </p:cNvPr>
              <p:cNvSpPr txBox="1"/>
              <p:nvPr/>
            </p:nvSpPr>
            <p:spPr>
              <a:xfrm>
                <a:off x="6183782" y="2592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7416601F-E3A3-4A2D-2960-B36B4B14B04C}"/>
                  </a:ext>
                </a:extLst>
              </p:cNvPr>
              <p:cNvSpPr txBox="1">
                <a:spLocks noRot="1" noChangeAspect="1" noMove="1" noResize="1" noEditPoints="1" noAdjustHandles="1" noChangeArrowheads="1" noChangeShapeType="1" noTextEdit="1"/>
              </p:cNvSpPr>
              <p:nvPr/>
            </p:nvSpPr>
            <p:spPr>
              <a:xfrm>
                <a:off x="6183782" y="2592860"/>
                <a:ext cx="1452282" cy="523220"/>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3B9DC83F-2786-887B-7C95-CC0C9ADB609F}"/>
              </a:ext>
            </a:extLst>
          </p:cNvPr>
          <p:cNvCxnSpPr>
            <a:cxnSpLocks/>
          </p:cNvCxnSpPr>
          <p:nvPr/>
        </p:nvCxnSpPr>
        <p:spPr>
          <a:xfrm>
            <a:off x="6577145" y="278288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DB37693-A591-34AF-FF81-CB0C792CF173}"/>
                  </a:ext>
                </a:extLst>
              </p:cNvPr>
              <p:cNvSpPr txBox="1"/>
              <p:nvPr/>
            </p:nvSpPr>
            <p:spPr>
              <a:xfrm>
                <a:off x="9154153" y="258022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6AB28438-5BE4-841B-DFB6-914F4325BA91}"/>
                  </a:ext>
                </a:extLst>
              </p:cNvPr>
              <p:cNvSpPr txBox="1">
                <a:spLocks noRot="1" noChangeAspect="1" noMove="1" noResize="1" noEditPoints="1" noAdjustHandles="1" noChangeArrowheads="1" noChangeShapeType="1" noTextEdit="1"/>
              </p:cNvSpPr>
              <p:nvPr/>
            </p:nvSpPr>
            <p:spPr>
              <a:xfrm>
                <a:off x="9154153" y="2580223"/>
                <a:ext cx="1452282"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34DF5B2E-643E-431C-6CC1-EBB67BB101E5}"/>
              </a:ext>
            </a:extLst>
          </p:cNvPr>
          <p:cNvCxnSpPr>
            <a:cxnSpLocks/>
          </p:cNvCxnSpPr>
          <p:nvPr/>
        </p:nvCxnSpPr>
        <p:spPr>
          <a:xfrm>
            <a:off x="9547516" y="2770247"/>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BDE9BD1-07D9-E8DC-7A8D-83E08F6F4C58}"/>
                  </a:ext>
                </a:extLst>
              </p:cNvPr>
              <p:cNvSpPr txBox="1"/>
              <p:nvPr/>
            </p:nvSpPr>
            <p:spPr>
              <a:xfrm>
                <a:off x="3232340" y="258747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B9B1ACA7-9046-F3E9-EC69-449808851EB6}"/>
                  </a:ext>
                </a:extLst>
              </p:cNvPr>
              <p:cNvSpPr txBox="1">
                <a:spLocks noRot="1" noChangeAspect="1" noMove="1" noResize="1" noEditPoints="1" noAdjustHandles="1" noChangeArrowheads="1" noChangeShapeType="1" noTextEdit="1"/>
              </p:cNvSpPr>
              <p:nvPr/>
            </p:nvSpPr>
            <p:spPr>
              <a:xfrm>
                <a:off x="3232340" y="2587475"/>
                <a:ext cx="1452282" cy="523220"/>
              </a:xfrm>
              <a:prstGeom prst="rect">
                <a:avLst/>
              </a:prstGeom>
              <a:blipFill>
                <a:blip r:embed="rId6"/>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DC7CD61-74CB-CC36-E921-74868B072453}"/>
              </a:ext>
            </a:extLst>
          </p:cNvPr>
          <p:cNvCxnSpPr>
            <a:cxnSpLocks/>
          </p:cNvCxnSpPr>
          <p:nvPr/>
        </p:nvCxnSpPr>
        <p:spPr>
          <a:xfrm>
            <a:off x="3625703" y="277749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0EE70EC-8E2F-FD03-9EF9-7B0C7266F590}"/>
              </a:ext>
            </a:extLst>
          </p:cNvPr>
          <p:cNvSpPr txBox="1"/>
          <p:nvPr/>
        </p:nvSpPr>
        <p:spPr>
          <a:xfrm>
            <a:off x="6353776" y="4963059"/>
            <a:ext cx="605284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Quarantine reduces the effective length of the infectious period</a:t>
            </a:r>
          </a:p>
          <a:p>
            <a:endParaRPr lang="en-US" sz="2400" dirty="0">
              <a:solidFill>
                <a:srgbClr val="FF0000"/>
              </a:solidFill>
            </a:endParaRPr>
          </a:p>
        </p:txBody>
      </p:sp>
      <p:sp>
        <p:nvSpPr>
          <p:cNvPr id="12" name="TextBox 11">
            <a:extLst>
              <a:ext uri="{FF2B5EF4-FFF2-40B4-BE49-F238E27FC236}">
                <a16:creationId xmlns:a16="http://schemas.microsoft.com/office/drawing/2014/main" id="{0D30444D-ED0B-D0D2-D1B3-47552001B5AD}"/>
              </a:ext>
            </a:extLst>
          </p:cNvPr>
          <p:cNvSpPr txBox="1"/>
          <p:nvPr/>
        </p:nvSpPr>
        <p:spPr>
          <a:xfrm>
            <a:off x="5302137" y="3439564"/>
            <a:ext cx="1275008" cy="1015663"/>
          </a:xfrm>
          <a:prstGeom prst="rect">
            <a:avLst/>
          </a:prstGeom>
          <a:solidFill>
            <a:srgbClr val="FF5C73"/>
          </a:solidFill>
          <a:ln>
            <a:solidFill>
              <a:schemeClr val="tx1"/>
            </a:solidFill>
          </a:ln>
        </p:spPr>
        <p:txBody>
          <a:bodyPr wrap="square" rtlCol="0">
            <a:spAutoFit/>
          </a:bodyPr>
          <a:lstStyle/>
          <a:p>
            <a:pPr algn="ctr"/>
            <a:r>
              <a:rPr lang="en-US" sz="6000"/>
              <a:t>Q</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FF0A9C3-ECA7-D76C-8E8D-EC2612DF5187}"/>
                  </a:ext>
                </a:extLst>
              </p:cNvPr>
              <p:cNvSpPr txBox="1"/>
              <p:nvPr/>
            </p:nvSpPr>
            <p:spPr>
              <a:xfrm>
                <a:off x="6183782" y="423169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4" name="TextBox 13">
                <a:extLst>
                  <a:ext uri="{FF2B5EF4-FFF2-40B4-BE49-F238E27FC236}">
                    <a16:creationId xmlns:a16="http://schemas.microsoft.com/office/drawing/2014/main" id="{8B580817-6941-8138-E48D-1044D37015FF}"/>
                  </a:ext>
                </a:extLst>
              </p:cNvPr>
              <p:cNvSpPr txBox="1">
                <a:spLocks noRot="1" noChangeAspect="1" noMove="1" noResize="1" noEditPoints="1" noAdjustHandles="1" noChangeArrowheads="1" noChangeShapeType="1" noTextEdit="1"/>
              </p:cNvSpPr>
              <p:nvPr/>
            </p:nvSpPr>
            <p:spPr>
              <a:xfrm>
                <a:off x="6183782" y="4231691"/>
                <a:ext cx="1452282" cy="523220"/>
              </a:xfrm>
              <a:prstGeom prst="rect">
                <a:avLst/>
              </a:prstGeom>
              <a:blipFill>
                <a:blip r:embed="rId7"/>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2A4F61E-7434-A05D-4FE5-8CEE1679424C}"/>
              </a:ext>
            </a:extLst>
          </p:cNvPr>
          <p:cNvCxnSpPr>
            <a:cxnSpLocks/>
          </p:cNvCxnSpPr>
          <p:nvPr/>
        </p:nvCxnSpPr>
        <p:spPr>
          <a:xfrm>
            <a:off x="6577145" y="4421715"/>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D2A7ED-9077-4B34-6399-71CBE0F6CD68}"/>
              </a:ext>
            </a:extLst>
          </p:cNvPr>
          <p:cNvCxnSpPr>
            <a:cxnSpLocks/>
            <a:stCxn id="7" idx="2"/>
            <a:endCxn id="12" idx="0"/>
          </p:cNvCxnSpPr>
          <p:nvPr/>
        </p:nvCxnSpPr>
        <p:spPr>
          <a:xfrm flipH="1">
            <a:off x="5939641" y="2787710"/>
            <a:ext cx="16958" cy="6518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B410902-E6D8-B6CB-9C18-E724973F686F}"/>
              </a:ext>
            </a:extLst>
          </p:cNvPr>
          <p:cNvCxnSpPr>
            <a:cxnSpLocks/>
            <a:stCxn id="12" idx="3"/>
            <a:endCxn id="9" idx="2"/>
          </p:cNvCxnSpPr>
          <p:nvPr/>
        </p:nvCxnSpPr>
        <p:spPr>
          <a:xfrm flipV="1">
            <a:off x="6577145" y="2787710"/>
            <a:ext cx="2339449" cy="11596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5705358-6A04-9B98-1272-1E214C96B977}"/>
                  </a:ext>
                </a:extLst>
              </p:cNvPr>
              <p:cNvSpPr txBox="1"/>
              <p:nvPr/>
            </p:nvSpPr>
            <p:spPr>
              <a:xfrm>
                <a:off x="5003967" y="283908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𝑞</m:t>
                      </m:r>
                    </m:oMath>
                  </m:oMathPara>
                </a14:m>
                <a:endParaRPr lang="en-US" sz="2800">
                  <a:solidFill>
                    <a:srgbClr val="FF0000"/>
                  </a:solidFill>
                </a:endParaRPr>
              </a:p>
            </p:txBody>
          </p:sp>
        </mc:Choice>
        <mc:Fallback xmlns="">
          <p:sp>
            <p:nvSpPr>
              <p:cNvPr id="34" name="TextBox 33">
                <a:extLst>
                  <a:ext uri="{FF2B5EF4-FFF2-40B4-BE49-F238E27FC236}">
                    <a16:creationId xmlns:a16="http://schemas.microsoft.com/office/drawing/2014/main" id="{7F1E8860-7ED2-A9F6-A3FC-BF034147307C}"/>
                  </a:ext>
                </a:extLst>
              </p:cNvPr>
              <p:cNvSpPr txBox="1">
                <a:spLocks noRot="1" noChangeAspect="1" noMove="1" noResize="1" noEditPoints="1" noAdjustHandles="1" noChangeArrowheads="1" noChangeShapeType="1" noTextEdit="1"/>
              </p:cNvSpPr>
              <p:nvPr/>
            </p:nvSpPr>
            <p:spPr>
              <a:xfrm>
                <a:off x="5003967" y="2839083"/>
                <a:ext cx="1452282"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4D530B3-BF37-B59F-3DA0-17BD5EF3E7A8}"/>
                  </a:ext>
                </a:extLst>
              </p:cNvPr>
              <p:cNvSpPr txBox="1"/>
              <p:nvPr/>
            </p:nvSpPr>
            <p:spPr>
              <a:xfrm>
                <a:off x="7151605" y="323968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Cambria Math" panose="02040503050406030204" pitchFamily="18" charset="0"/>
                        </a:rPr>
                        <m:t>𝛾</m:t>
                      </m:r>
                    </m:oMath>
                  </m:oMathPara>
                </a14:m>
                <a:endParaRPr lang="en-US" sz="2800"/>
              </a:p>
            </p:txBody>
          </p:sp>
        </mc:Choice>
        <mc:Fallback xmlns="">
          <p:sp>
            <p:nvSpPr>
              <p:cNvPr id="35" name="TextBox 34">
                <a:extLst>
                  <a:ext uri="{FF2B5EF4-FFF2-40B4-BE49-F238E27FC236}">
                    <a16:creationId xmlns:a16="http://schemas.microsoft.com/office/drawing/2014/main" id="{6F6EC335-C880-5C09-F6E2-E7D70F27A040}"/>
                  </a:ext>
                </a:extLst>
              </p:cNvPr>
              <p:cNvSpPr txBox="1">
                <a:spLocks noRot="1" noChangeAspect="1" noMove="1" noResize="1" noEditPoints="1" noAdjustHandles="1" noChangeArrowheads="1" noChangeShapeType="1" noTextEdit="1"/>
              </p:cNvSpPr>
              <p:nvPr/>
            </p:nvSpPr>
            <p:spPr>
              <a:xfrm>
                <a:off x="7151605" y="3239687"/>
                <a:ext cx="1452282"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0059F25-A478-7D5E-E3AF-44A515E2D55E}"/>
                  </a:ext>
                </a:extLst>
              </p:cNvPr>
              <p:cNvSpPr txBox="1"/>
              <p:nvPr/>
            </p:nvSpPr>
            <p:spPr>
              <a:xfrm>
                <a:off x="699161" y="4896280"/>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r>
                      <a:rPr lang="en-US" sz="3000" i="1" dirty="0">
                        <a:latin typeface="Cambria Math" charset="0"/>
                        <a:ea typeface="Cambria Math" charset="0"/>
                        <a:cs typeface="Cambria Math" charset="0"/>
                      </a:rPr>
                      <m:t>−</m:t>
                    </m:r>
                    <m:r>
                      <m:rPr>
                        <m:nor/>
                      </m:rPr>
                      <a:rPr lang="en-US" sz="3000" dirty="0">
                        <a:latin typeface="Cambria Math" charset="0"/>
                        <a:ea typeface="Cambria Math" charset="0"/>
                        <a:cs typeface="Cambria Math" charset="0"/>
                      </a:rPr>
                      <m:t> </m:t>
                    </m:r>
                    <m:r>
                      <a:rPr lang="en-US" sz="3000" b="0" i="1" smtClean="0">
                        <a:solidFill>
                          <a:srgbClr val="FF0000"/>
                        </a:solidFill>
                        <a:latin typeface="Cambria Math" panose="02040503050406030204" pitchFamily="18" charset="0"/>
                        <a:ea typeface="Cambria Math" charset="0"/>
                        <a:cs typeface="Cambria Math" charset="0"/>
                      </a:rPr>
                      <m:t>𝑞</m:t>
                    </m:r>
                    <m:r>
                      <a:rPr lang="en-US" sz="3000" i="1" smtClean="0">
                        <a:solidFill>
                          <a:schemeClr val="tx1"/>
                        </a:solidFill>
                        <a:latin typeface="Cambria Math" charset="0"/>
                        <a:ea typeface="Cambria Math" charset="0"/>
                        <a:cs typeface="Cambria Math" charset="0"/>
                      </a:rPr>
                      <m:t>𝐼</m:t>
                    </m:r>
                  </m:oMath>
                </a14:m>
                <a:endParaRPr lang="en-US" sz="3000">
                  <a:latin typeface="Cambria Math" charset="0"/>
                  <a:ea typeface="Cambria Math" charset="0"/>
                  <a:cs typeface="Cambria Math" charset="0"/>
                </a:endParaRPr>
              </a:p>
            </p:txBody>
          </p:sp>
        </mc:Choice>
        <mc:Fallback xmlns="">
          <p:sp>
            <p:nvSpPr>
              <p:cNvPr id="13" name="TextBox 12">
                <a:extLst>
                  <a:ext uri="{FF2B5EF4-FFF2-40B4-BE49-F238E27FC236}">
                    <a16:creationId xmlns:a16="http://schemas.microsoft.com/office/drawing/2014/main" id="{7BCED72C-B578-DB1E-DDDB-F1DEEAC42B73}"/>
                  </a:ext>
                </a:extLst>
              </p:cNvPr>
              <p:cNvSpPr txBox="1">
                <a:spLocks noRot="1" noChangeAspect="1" noMove="1" noResize="1" noEditPoints="1" noAdjustHandles="1" noChangeArrowheads="1" noChangeShapeType="1" noTextEdit="1"/>
              </p:cNvSpPr>
              <p:nvPr/>
            </p:nvSpPr>
            <p:spPr>
              <a:xfrm>
                <a:off x="699161" y="4896280"/>
                <a:ext cx="4626883" cy="720967"/>
              </a:xfrm>
              <a:prstGeom prst="rect">
                <a:avLst/>
              </a:prstGeom>
              <a:blipFill>
                <a:blip r:embed="rId10"/>
                <a:stretch>
                  <a:fillRect l="-132" b="-847"/>
                </a:stretch>
              </a:blipFill>
            </p:spPr>
            <p:txBody>
              <a:bodyPr/>
              <a:lstStyle/>
              <a:p>
                <a:r>
                  <a:rPr lang="en-US">
                    <a:noFill/>
                  </a:rPr>
                  <a:t> </a:t>
                </a:r>
              </a:p>
            </p:txBody>
          </p:sp>
        </mc:Fallback>
      </mc:AlternateContent>
      <p:sp>
        <p:nvSpPr>
          <p:cNvPr id="20" name="Title 7">
            <a:extLst>
              <a:ext uri="{FF2B5EF4-FFF2-40B4-BE49-F238E27FC236}">
                <a16:creationId xmlns:a16="http://schemas.microsoft.com/office/drawing/2014/main" id="{DF84F12F-4DA0-1224-127E-333660F1D156}"/>
              </a:ext>
            </a:extLst>
          </p:cNvPr>
          <p:cNvSpPr>
            <a:spLocks noGrp="1"/>
          </p:cNvSpPr>
          <p:nvPr>
            <p:ph type="title"/>
          </p:nvPr>
        </p:nvSpPr>
        <p:spPr>
          <a:xfrm>
            <a:off x="820056" y="16308"/>
            <a:ext cx="11978640" cy="1325563"/>
          </a:xfrm>
        </p:spPr>
        <p:txBody>
          <a:bodyPr/>
          <a:lstStyle/>
          <a:p>
            <a:r>
              <a:rPr lang="en-US" sz="4400">
                <a:latin typeface="Calibri" panose="020F0502020204030204" pitchFamily="34" charset="0"/>
                <a:cs typeface="Calibri" panose="020F0502020204030204" pitchFamily="34" charset="0"/>
              </a:rPr>
              <a:t>Controlling Infectious Diseases (2) Quarantine</a:t>
            </a:r>
            <a:endParaRPr lang="en-US"/>
          </a:p>
        </p:txBody>
      </p:sp>
    </p:spTree>
    <p:extLst>
      <p:ext uri="{BB962C8B-B14F-4D97-AF65-F5344CB8AC3E}">
        <p14:creationId xmlns:p14="http://schemas.microsoft.com/office/powerpoint/2010/main" val="145494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0F694E-EC9C-A5DE-32DD-61CBFD7F94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372CCF-A005-C9AB-6BDA-7DA2C01BBD6B}"/>
              </a:ext>
            </a:extLst>
          </p:cNvPr>
          <p:cNvSpPr>
            <a:spLocks noGrp="1"/>
          </p:cNvSpPr>
          <p:nvPr>
            <p:ph idx="1"/>
          </p:nvPr>
        </p:nvSpPr>
        <p:spPr>
          <a:xfrm>
            <a:off x="820056" y="1115122"/>
            <a:ext cx="10515600" cy="5541172"/>
          </a:xfrm>
        </p:spPr>
        <p:txBody>
          <a:bodyPr>
            <a:normAutofit/>
          </a:bodyPr>
          <a:lstStyle/>
          <a:p>
            <a:r>
              <a:rPr lang="en-US"/>
              <a:t>Modeling quarantine as simple isolation</a:t>
            </a:r>
          </a:p>
        </p:txBody>
      </p:sp>
      <p:cxnSp>
        <p:nvCxnSpPr>
          <p:cNvPr id="4" name="Straight Arrow Connector 3">
            <a:extLst>
              <a:ext uri="{FF2B5EF4-FFF2-40B4-BE49-F238E27FC236}">
                <a16:creationId xmlns:a16="http://schemas.microsoft.com/office/drawing/2014/main" id="{97BE2E59-DD09-8953-8595-611C34FFD057}"/>
              </a:ext>
            </a:extLst>
          </p:cNvPr>
          <p:cNvCxnSpPr/>
          <p:nvPr/>
        </p:nvCxnSpPr>
        <p:spPr>
          <a:xfrm>
            <a:off x="3634108"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207F7A9-A88F-9C69-67DD-24F836D6EF13}"/>
              </a:ext>
            </a:extLst>
          </p:cNvPr>
          <p:cNvSpPr txBox="1"/>
          <p:nvPr/>
        </p:nvSpPr>
        <p:spPr>
          <a:xfrm>
            <a:off x="3998538" y="1725882"/>
            <a:ext cx="1114494"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7DE30CCC-27B2-F5E9-D6A6-7C5D86FE3DBE}"/>
              </a:ext>
            </a:extLst>
          </p:cNvPr>
          <p:cNvSpPr txBox="1"/>
          <p:nvPr/>
        </p:nvSpPr>
        <p:spPr>
          <a:xfrm>
            <a:off x="2359100" y="1772048"/>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51136D8C-48C9-E2F5-FFB0-C1D31D817DBD}"/>
              </a:ext>
            </a:extLst>
          </p:cNvPr>
          <p:cNvSpPr txBox="1"/>
          <p:nvPr/>
        </p:nvSpPr>
        <p:spPr>
          <a:xfrm>
            <a:off x="5319095" y="1772047"/>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cxnSp>
        <p:nvCxnSpPr>
          <p:cNvPr id="8" name="Straight Arrow Connector 7">
            <a:extLst>
              <a:ext uri="{FF2B5EF4-FFF2-40B4-BE49-F238E27FC236}">
                <a16:creationId xmlns:a16="http://schemas.microsoft.com/office/drawing/2014/main" id="{98D0B03D-02A7-D4FD-025A-EDB72CF88B13}"/>
              </a:ext>
            </a:extLst>
          </p:cNvPr>
          <p:cNvCxnSpPr/>
          <p:nvPr/>
        </p:nvCxnSpPr>
        <p:spPr>
          <a:xfrm>
            <a:off x="6594103" y="234160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2BA7991-DDF6-CC8B-A786-B44FA0B7ADE3}"/>
              </a:ext>
            </a:extLst>
          </p:cNvPr>
          <p:cNvSpPr txBox="1"/>
          <p:nvPr/>
        </p:nvSpPr>
        <p:spPr>
          <a:xfrm>
            <a:off x="8279090" y="1772047"/>
            <a:ext cx="1275008" cy="1015663"/>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6000"/>
              <a:t>R</a:t>
            </a:r>
          </a:p>
        </p:txBody>
      </p:sp>
      <p:sp>
        <p:nvSpPr>
          <p:cNvPr id="10" name="TextBox 9">
            <a:extLst>
              <a:ext uri="{FF2B5EF4-FFF2-40B4-BE49-F238E27FC236}">
                <a16:creationId xmlns:a16="http://schemas.microsoft.com/office/drawing/2014/main" id="{E03037C2-3C6C-E399-13FD-3CDF995364C4}"/>
              </a:ext>
            </a:extLst>
          </p:cNvPr>
          <p:cNvSpPr txBox="1"/>
          <p:nvPr/>
        </p:nvSpPr>
        <p:spPr>
          <a:xfrm>
            <a:off x="7235654" y="1658040"/>
            <a:ext cx="862885" cy="553998"/>
          </a:xfrm>
          <a:prstGeom prst="rect">
            <a:avLst/>
          </a:prstGeom>
          <a:noFill/>
        </p:spPr>
        <p:txBody>
          <a:bodyPr wrap="square" rtlCol="0">
            <a:spAutoFit/>
          </a:bodyPr>
          <a:lstStyle/>
          <a:p>
            <a:r>
              <a:rPr lang="en-US" sz="3000">
                <a:latin typeface="Symbol" charset="2"/>
                <a:ea typeface="Symbol" charset="2"/>
                <a:cs typeface="Symbol" charset="2"/>
              </a:rPr>
              <a:t>g</a:t>
            </a:r>
            <a:endParaRPr lang="en-US" sz="3000">
              <a:latin typeface="Cambria" charset="0"/>
              <a:ea typeface="Cambria" charset="0"/>
              <a:cs typeface="Cambria" charset="0"/>
            </a:endParaRPr>
          </a:p>
        </p:txBody>
      </p:sp>
      <p:cxnSp>
        <p:nvCxnSpPr>
          <p:cNvPr id="11" name="Straight Arrow Connector 10">
            <a:extLst>
              <a:ext uri="{FF2B5EF4-FFF2-40B4-BE49-F238E27FC236}">
                <a16:creationId xmlns:a16="http://schemas.microsoft.com/office/drawing/2014/main" id="{B4385A60-9FCF-95A8-D9B5-06D3EF112514}"/>
              </a:ext>
            </a:extLst>
          </p:cNvPr>
          <p:cNvCxnSpPr>
            <a:cxnSpLocks/>
          </p:cNvCxnSpPr>
          <p:nvPr/>
        </p:nvCxnSpPr>
        <p:spPr>
          <a:xfrm>
            <a:off x="1664527" y="2341600"/>
            <a:ext cx="69457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6ABB16F-9961-0E85-1341-49FB314D339F}"/>
                  </a:ext>
                </a:extLst>
              </p:cNvPr>
              <p:cNvSpPr txBox="1"/>
              <p:nvPr/>
            </p:nvSpPr>
            <p:spPr>
              <a:xfrm>
                <a:off x="1255818" y="180856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𝑏</m:t>
                      </m:r>
                    </m:oMath>
                  </m:oMathPara>
                </a14:m>
                <a:endParaRPr lang="en-US" sz="2800"/>
              </a:p>
            </p:txBody>
          </p:sp>
        </mc:Choice>
        <mc:Fallback xmlns="">
          <p:sp>
            <p:nvSpPr>
              <p:cNvPr id="15" name="TextBox 14">
                <a:extLst>
                  <a:ext uri="{FF2B5EF4-FFF2-40B4-BE49-F238E27FC236}">
                    <a16:creationId xmlns:a16="http://schemas.microsoft.com/office/drawing/2014/main" id="{9C4E7FB8-ABFC-FD54-FFD7-EB387237B2D6}"/>
                  </a:ext>
                </a:extLst>
              </p:cNvPr>
              <p:cNvSpPr txBox="1">
                <a:spLocks noRot="1" noChangeAspect="1" noMove="1" noResize="1" noEditPoints="1" noAdjustHandles="1" noChangeArrowheads="1" noChangeShapeType="1" noTextEdit="1"/>
              </p:cNvSpPr>
              <p:nvPr/>
            </p:nvSpPr>
            <p:spPr>
              <a:xfrm>
                <a:off x="1255818" y="1808561"/>
                <a:ext cx="1452282"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D62A075-1C5B-CB3A-FC54-CF9FE93ED0C7}"/>
                  </a:ext>
                </a:extLst>
              </p:cNvPr>
              <p:cNvSpPr txBox="1"/>
              <p:nvPr/>
            </p:nvSpPr>
            <p:spPr>
              <a:xfrm>
                <a:off x="6183782" y="2592860"/>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2" name="TextBox 21">
                <a:extLst>
                  <a:ext uri="{FF2B5EF4-FFF2-40B4-BE49-F238E27FC236}">
                    <a16:creationId xmlns:a16="http://schemas.microsoft.com/office/drawing/2014/main" id="{7416601F-E3A3-4A2D-2960-B36B4B14B04C}"/>
                  </a:ext>
                </a:extLst>
              </p:cNvPr>
              <p:cNvSpPr txBox="1">
                <a:spLocks noRot="1" noChangeAspect="1" noMove="1" noResize="1" noEditPoints="1" noAdjustHandles="1" noChangeArrowheads="1" noChangeShapeType="1" noTextEdit="1"/>
              </p:cNvSpPr>
              <p:nvPr/>
            </p:nvSpPr>
            <p:spPr>
              <a:xfrm>
                <a:off x="6183782" y="2592860"/>
                <a:ext cx="1452282" cy="523220"/>
              </a:xfrm>
              <a:prstGeom prst="rect">
                <a:avLst/>
              </a:prstGeom>
              <a:blipFill>
                <a:blip r:embed="rId4"/>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C0458B7E-5B1E-C99B-2752-82AFA6C8C37D}"/>
              </a:ext>
            </a:extLst>
          </p:cNvPr>
          <p:cNvCxnSpPr>
            <a:cxnSpLocks/>
          </p:cNvCxnSpPr>
          <p:nvPr/>
        </p:nvCxnSpPr>
        <p:spPr>
          <a:xfrm>
            <a:off x="6577145" y="2782884"/>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07708B1-8317-0CF7-24ED-41190ABAB9A6}"/>
                  </a:ext>
                </a:extLst>
              </p:cNvPr>
              <p:cNvSpPr txBox="1"/>
              <p:nvPr/>
            </p:nvSpPr>
            <p:spPr>
              <a:xfrm>
                <a:off x="9154153" y="258022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4" name="TextBox 23">
                <a:extLst>
                  <a:ext uri="{FF2B5EF4-FFF2-40B4-BE49-F238E27FC236}">
                    <a16:creationId xmlns:a16="http://schemas.microsoft.com/office/drawing/2014/main" id="{6AB28438-5BE4-841B-DFB6-914F4325BA91}"/>
                  </a:ext>
                </a:extLst>
              </p:cNvPr>
              <p:cNvSpPr txBox="1">
                <a:spLocks noRot="1" noChangeAspect="1" noMove="1" noResize="1" noEditPoints="1" noAdjustHandles="1" noChangeArrowheads="1" noChangeShapeType="1" noTextEdit="1"/>
              </p:cNvSpPr>
              <p:nvPr/>
            </p:nvSpPr>
            <p:spPr>
              <a:xfrm>
                <a:off x="9154153" y="2580223"/>
                <a:ext cx="1452282" cy="523220"/>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9C0578A8-10CF-684A-ED92-4469E0276319}"/>
              </a:ext>
            </a:extLst>
          </p:cNvPr>
          <p:cNvCxnSpPr>
            <a:cxnSpLocks/>
          </p:cNvCxnSpPr>
          <p:nvPr/>
        </p:nvCxnSpPr>
        <p:spPr>
          <a:xfrm>
            <a:off x="9547516" y="2770247"/>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9FD8CAB-A155-ADC1-1540-E4C21F01E515}"/>
                  </a:ext>
                </a:extLst>
              </p:cNvPr>
              <p:cNvSpPr txBox="1"/>
              <p:nvPr/>
            </p:nvSpPr>
            <p:spPr>
              <a:xfrm>
                <a:off x="3232340" y="2587475"/>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26" name="TextBox 25">
                <a:extLst>
                  <a:ext uri="{FF2B5EF4-FFF2-40B4-BE49-F238E27FC236}">
                    <a16:creationId xmlns:a16="http://schemas.microsoft.com/office/drawing/2014/main" id="{B9B1ACA7-9046-F3E9-EC69-449808851EB6}"/>
                  </a:ext>
                </a:extLst>
              </p:cNvPr>
              <p:cNvSpPr txBox="1">
                <a:spLocks noRot="1" noChangeAspect="1" noMove="1" noResize="1" noEditPoints="1" noAdjustHandles="1" noChangeArrowheads="1" noChangeShapeType="1" noTextEdit="1"/>
              </p:cNvSpPr>
              <p:nvPr/>
            </p:nvSpPr>
            <p:spPr>
              <a:xfrm>
                <a:off x="3232340" y="2587475"/>
                <a:ext cx="1452282" cy="523220"/>
              </a:xfrm>
              <a:prstGeom prst="rect">
                <a:avLst/>
              </a:prstGeom>
              <a:blipFill>
                <a:blip r:embed="rId6"/>
                <a:stretch>
                  <a:fillRect/>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68E18031-7E90-D80F-9E62-51D3CF688426}"/>
              </a:ext>
            </a:extLst>
          </p:cNvPr>
          <p:cNvCxnSpPr>
            <a:cxnSpLocks/>
          </p:cNvCxnSpPr>
          <p:nvPr/>
        </p:nvCxnSpPr>
        <p:spPr>
          <a:xfrm>
            <a:off x="3625703" y="2777499"/>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42FE5D-2807-7DFE-ABE2-59CFF944034B}"/>
              </a:ext>
            </a:extLst>
          </p:cNvPr>
          <p:cNvSpPr txBox="1"/>
          <p:nvPr/>
        </p:nvSpPr>
        <p:spPr>
          <a:xfrm>
            <a:off x="6139151" y="4978912"/>
            <a:ext cx="6052849" cy="1200329"/>
          </a:xfrm>
          <a:prstGeom prst="rect">
            <a:avLst/>
          </a:prstGeom>
          <a:noFill/>
        </p:spPr>
        <p:txBody>
          <a:bodyPr wrap="square" rtlCol="0">
            <a:spAutoFit/>
          </a:bodyPr>
          <a:lstStyle/>
          <a:p>
            <a:pPr marL="342900" indent="-342900">
              <a:buFont typeface="Arial" panose="020B0604020202020204" pitchFamily="34" charset="0"/>
              <a:buChar char="•"/>
            </a:pPr>
            <a:r>
              <a:rPr lang="en-US" sz="2400"/>
              <a:t>Quarantine ends when symptoms are resolved (recovered)</a:t>
            </a:r>
          </a:p>
          <a:p>
            <a:pPr marL="342900" indent="-342900">
              <a:buFont typeface="Arial" panose="020B0604020202020204" pitchFamily="34" charset="0"/>
              <a:buChar char="•"/>
            </a:pPr>
            <a:r>
              <a:rPr lang="en-US" sz="2400"/>
              <a:t>When is quarantine less effective?</a:t>
            </a:r>
          </a:p>
        </p:txBody>
      </p:sp>
      <p:sp>
        <p:nvSpPr>
          <p:cNvPr id="12" name="TextBox 11">
            <a:extLst>
              <a:ext uri="{FF2B5EF4-FFF2-40B4-BE49-F238E27FC236}">
                <a16:creationId xmlns:a16="http://schemas.microsoft.com/office/drawing/2014/main" id="{5F5F7237-8383-1363-5035-D488B9A0AE90}"/>
              </a:ext>
            </a:extLst>
          </p:cNvPr>
          <p:cNvSpPr txBox="1"/>
          <p:nvPr/>
        </p:nvSpPr>
        <p:spPr>
          <a:xfrm>
            <a:off x="5302137" y="3439564"/>
            <a:ext cx="1275008" cy="1015663"/>
          </a:xfrm>
          <a:prstGeom prst="rect">
            <a:avLst/>
          </a:prstGeom>
          <a:solidFill>
            <a:srgbClr val="FF5C73"/>
          </a:solidFill>
          <a:ln>
            <a:solidFill>
              <a:schemeClr val="tx1"/>
            </a:solidFill>
          </a:ln>
        </p:spPr>
        <p:txBody>
          <a:bodyPr wrap="square" rtlCol="0">
            <a:spAutoFit/>
          </a:bodyPr>
          <a:lstStyle/>
          <a:p>
            <a:pPr algn="ctr"/>
            <a:r>
              <a:rPr lang="en-US" sz="6000"/>
              <a:t>Q</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06EE98-AD02-3E09-441F-CB26B22C990F}"/>
                  </a:ext>
                </a:extLst>
              </p:cNvPr>
              <p:cNvSpPr txBox="1"/>
              <p:nvPr/>
            </p:nvSpPr>
            <p:spPr>
              <a:xfrm>
                <a:off x="6183782" y="4231691"/>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m:t>
                      </m:r>
                    </m:oMath>
                  </m:oMathPara>
                </a14:m>
                <a:endParaRPr lang="en-US" sz="2800"/>
              </a:p>
            </p:txBody>
          </p:sp>
        </mc:Choice>
        <mc:Fallback xmlns="">
          <p:sp>
            <p:nvSpPr>
              <p:cNvPr id="14" name="TextBox 13">
                <a:extLst>
                  <a:ext uri="{FF2B5EF4-FFF2-40B4-BE49-F238E27FC236}">
                    <a16:creationId xmlns:a16="http://schemas.microsoft.com/office/drawing/2014/main" id="{8B580817-6941-8138-E48D-1044D37015FF}"/>
                  </a:ext>
                </a:extLst>
              </p:cNvPr>
              <p:cNvSpPr txBox="1">
                <a:spLocks noRot="1" noChangeAspect="1" noMove="1" noResize="1" noEditPoints="1" noAdjustHandles="1" noChangeArrowheads="1" noChangeShapeType="1" noTextEdit="1"/>
              </p:cNvSpPr>
              <p:nvPr/>
            </p:nvSpPr>
            <p:spPr>
              <a:xfrm>
                <a:off x="6183782" y="4231691"/>
                <a:ext cx="1452282" cy="523220"/>
              </a:xfrm>
              <a:prstGeom prst="rect">
                <a:avLst/>
              </a:prstGeom>
              <a:blipFill>
                <a:blip r:embed="rId4"/>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39C5648A-5C9E-49F5-DA86-445D994CFBE0}"/>
              </a:ext>
            </a:extLst>
          </p:cNvPr>
          <p:cNvCxnSpPr>
            <a:cxnSpLocks/>
          </p:cNvCxnSpPr>
          <p:nvPr/>
        </p:nvCxnSpPr>
        <p:spPr>
          <a:xfrm>
            <a:off x="6577145" y="4421715"/>
            <a:ext cx="245337" cy="4666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2056CE3-D64E-A221-4710-0E0B654E9739}"/>
              </a:ext>
            </a:extLst>
          </p:cNvPr>
          <p:cNvCxnSpPr>
            <a:cxnSpLocks/>
            <a:stCxn id="7" idx="2"/>
            <a:endCxn id="12" idx="0"/>
          </p:cNvCxnSpPr>
          <p:nvPr/>
        </p:nvCxnSpPr>
        <p:spPr>
          <a:xfrm flipH="1">
            <a:off x="5939641" y="2787710"/>
            <a:ext cx="16958" cy="6518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E0AAFB5-8153-E007-72EC-CE9B3439788F}"/>
              </a:ext>
            </a:extLst>
          </p:cNvPr>
          <p:cNvCxnSpPr>
            <a:cxnSpLocks/>
            <a:stCxn id="12" idx="3"/>
            <a:endCxn id="9" idx="2"/>
          </p:cNvCxnSpPr>
          <p:nvPr/>
        </p:nvCxnSpPr>
        <p:spPr>
          <a:xfrm flipV="1">
            <a:off x="6577145" y="2787710"/>
            <a:ext cx="2339449" cy="115968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22FBAC1-6063-A2C7-BC33-73AC61C5712B}"/>
                  </a:ext>
                </a:extLst>
              </p:cNvPr>
              <p:cNvSpPr txBox="1"/>
              <p:nvPr/>
            </p:nvSpPr>
            <p:spPr>
              <a:xfrm>
                <a:off x="5003967" y="2839083"/>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rPr>
                        <m:t>𝑞</m:t>
                      </m:r>
                    </m:oMath>
                  </m:oMathPara>
                </a14:m>
                <a:endParaRPr lang="en-US" sz="2800">
                  <a:solidFill>
                    <a:srgbClr val="FF0000"/>
                  </a:solidFill>
                </a:endParaRPr>
              </a:p>
            </p:txBody>
          </p:sp>
        </mc:Choice>
        <mc:Fallback xmlns="">
          <p:sp>
            <p:nvSpPr>
              <p:cNvPr id="34" name="TextBox 33">
                <a:extLst>
                  <a:ext uri="{FF2B5EF4-FFF2-40B4-BE49-F238E27FC236}">
                    <a16:creationId xmlns:a16="http://schemas.microsoft.com/office/drawing/2014/main" id="{7F1E8860-7ED2-A9F6-A3FC-BF034147307C}"/>
                  </a:ext>
                </a:extLst>
              </p:cNvPr>
              <p:cNvSpPr txBox="1">
                <a:spLocks noRot="1" noChangeAspect="1" noMove="1" noResize="1" noEditPoints="1" noAdjustHandles="1" noChangeArrowheads="1" noChangeShapeType="1" noTextEdit="1"/>
              </p:cNvSpPr>
              <p:nvPr/>
            </p:nvSpPr>
            <p:spPr>
              <a:xfrm>
                <a:off x="5003967" y="2839083"/>
                <a:ext cx="1452282" cy="523220"/>
              </a:xfrm>
              <a:prstGeom prst="rect">
                <a:avLst/>
              </a:prstGeom>
              <a:blipFill>
                <a:blip r:embed="rId7"/>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2F24D40A-EF3F-3E1B-6C72-722338806427}"/>
                  </a:ext>
                </a:extLst>
              </p:cNvPr>
              <p:cNvSpPr txBox="1"/>
              <p:nvPr/>
            </p:nvSpPr>
            <p:spPr>
              <a:xfrm>
                <a:off x="7151605" y="3239687"/>
                <a:ext cx="145228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ea typeface="Cambria Math" panose="02040503050406030204" pitchFamily="18" charset="0"/>
                        </a:rPr>
                        <m:t>𝛾</m:t>
                      </m:r>
                    </m:oMath>
                  </m:oMathPara>
                </a14:m>
                <a:endParaRPr lang="en-US" sz="2800"/>
              </a:p>
            </p:txBody>
          </p:sp>
        </mc:Choice>
        <mc:Fallback xmlns="">
          <p:sp>
            <p:nvSpPr>
              <p:cNvPr id="35" name="TextBox 34">
                <a:extLst>
                  <a:ext uri="{FF2B5EF4-FFF2-40B4-BE49-F238E27FC236}">
                    <a16:creationId xmlns:a16="http://schemas.microsoft.com/office/drawing/2014/main" id="{6F6EC335-C880-5C09-F6E2-E7D70F27A040}"/>
                  </a:ext>
                </a:extLst>
              </p:cNvPr>
              <p:cNvSpPr txBox="1">
                <a:spLocks noRot="1" noChangeAspect="1" noMove="1" noResize="1" noEditPoints="1" noAdjustHandles="1" noChangeArrowheads="1" noChangeShapeType="1" noTextEdit="1"/>
              </p:cNvSpPr>
              <p:nvPr/>
            </p:nvSpPr>
            <p:spPr>
              <a:xfrm>
                <a:off x="7151605" y="3239687"/>
                <a:ext cx="1452282" cy="523220"/>
              </a:xfrm>
              <a:prstGeom prst="rect">
                <a:avLst/>
              </a:prstGeom>
              <a:blipFill>
                <a:blip r:embed="rId8"/>
                <a:stretch>
                  <a:fillRect b="-6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E03264E-85A3-C510-85CB-DAC07193E335}"/>
                  </a:ext>
                </a:extLst>
              </p:cNvPr>
              <p:cNvSpPr txBox="1"/>
              <p:nvPr/>
            </p:nvSpPr>
            <p:spPr>
              <a:xfrm>
                <a:off x="699161" y="4896280"/>
                <a:ext cx="4626883" cy="720967"/>
              </a:xfrm>
              <a:prstGeom prst="rect">
                <a:avLst/>
              </a:prstGeom>
              <a:noFill/>
            </p:spPr>
            <p:txBody>
              <a:bodyPr wrap="square" lIns="0" tIns="0" rIns="0" bIns="0" rtlCol="0">
                <a:spAutoFit/>
              </a:bodyPr>
              <a:lstStyle/>
              <a:p>
                <a14:m>
                  <m:oMath xmlns:m="http://schemas.openxmlformats.org/officeDocument/2006/math">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𝑑𝐼</m:t>
                        </m:r>
                      </m:num>
                      <m:den>
                        <m:r>
                          <a:rPr lang="en-US" sz="3200" b="0" i="1" smtClean="0">
                            <a:latin typeface="Cambria Math" charset="0"/>
                            <a:ea typeface="Cambria Math" charset="0"/>
                            <a:cs typeface="Cambria Math" charset="0"/>
                          </a:rPr>
                          <m:t>𝑑𝑡</m:t>
                        </m:r>
                      </m:den>
                    </m:f>
                    <m:r>
                      <a:rPr lang="en-US" sz="3200" b="0" i="1" smtClean="0">
                        <a:latin typeface="Cambria Math" charset="0"/>
                        <a:ea typeface="Cambria Math" charset="0"/>
                        <a:cs typeface="Cambria Math" charset="0"/>
                      </a:rPr>
                      <m:t>=</m:t>
                    </m:r>
                    <m:f>
                      <m:fPr>
                        <m:ctrlPr>
                          <a:rPr lang="en-US" sz="3200" b="0" i="1" smtClean="0">
                            <a:latin typeface="Cambria Math" panose="02040503050406030204" pitchFamily="18" charset="0"/>
                            <a:ea typeface="Cambria Math" charset="0"/>
                            <a:cs typeface="Cambria Math" charset="0"/>
                          </a:rPr>
                        </m:ctrlPr>
                      </m:fPr>
                      <m:num>
                        <m:r>
                          <a:rPr lang="en-US" sz="3200" b="0" i="1" smtClean="0">
                            <a:latin typeface="Cambria Math" charset="0"/>
                            <a:ea typeface="Cambria Math" charset="0"/>
                            <a:cs typeface="Cambria Math" charset="0"/>
                          </a:rPr>
                          <m:t>𝛽</m:t>
                        </m:r>
                        <m:r>
                          <a:rPr lang="en-US" sz="3200" b="0" i="1" smtClean="0">
                            <a:latin typeface="Cambria Math" charset="0"/>
                            <a:ea typeface="Cambria Math" charset="0"/>
                            <a:cs typeface="Cambria Math" charset="0"/>
                          </a:rPr>
                          <m:t>𝑆𝐼</m:t>
                        </m:r>
                      </m:num>
                      <m:den>
                        <m:r>
                          <a:rPr lang="en-US" sz="32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oMath>
                </a14:m>
                <a:r>
                  <a:rPr lang="en-US" sz="3000">
                    <a:latin typeface="Cambria Math" charset="0"/>
                    <a:ea typeface="Cambria Math" charset="0"/>
                    <a:cs typeface="Cambria Math" charset="0"/>
                  </a:rPr>
                  <a:t> </a:t>
                </a:r>
                <a14:m>
                  <m:oMath xmlns:m="http://schemas.openxmlformats.org/officeDocument/2006/math">
                    <m:r>
                      <a:rPr lang="en-US" sz="3000" i="1" smtClean="0">
                        <a:latin typeface="Cambria Math" charset="0"/>
                        <a:ea typeface="Cambria Math" charset="0"/>
                        <a:cs typeface="Cambria Math" charset="0"/>
                      </a:rPr>
                      <m:t>𝛾</m:t>
                    </m:r>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𝑑𝐼</m:t>
                    </m:r>
                    <m:r>
                      <a:rPr lang="en-US" sz="3000" i="1" dirty="0">
                        <a:latin typeface="Cambria Math" charset="0"/>
                        <a:ea typeface="Cambria Math" charset="0"/>
                        <a:cs typeface="Cambria Math" charset="0"/>
                      </a:rPr>
                      <m:t>−</m:t>
                    </m:r>
                    <m:r>
                      <m:rPr>
                        <m:nor/>
                      </m:rPr>
                      <a:rPr lang="en-US" sz="3000" dirty="0">
                        <a:latin typeface="Cambria Math" charset="0"/>
                        <a:ea typeface="Cambria Math" charset="0"/>
                        <a:cs typeface="Cambria Math" charset="0"/>
                      </a:rPr>
                      <m:t> </m:t>
                    </m:r>
                    <m:r>
                      <a:rPr lang="en-US" sz="3000" b="0" i="1" smtClean="0">
                        <a:solidFill>
                          <a:srgbClr val="FF0000"/>
                        </a:solidFill>
                        <a:latin typeface="Cambria Math" panose="02040503050406030204" pitchFamily="18" charset="0"/>
                        <a:ea typeface="Cambria Math" charset="0"/>
                        <a:cs typeface="Cambria Math" charset="0"/>
                      </a:rPr>
                      <m:t>𝑞</m:t>
                    </m:r>
                    <m:r>
                      <a:rPr lang="en-US" sz="3000" i="1" smtClean="0">
                        <a:solidFill>
                          <a:schemeClr val="tx1"/>
                        </a:solidFill>
                        <a:latin typeface="Cambria Math" charset="0"/>
                        <a:ea typeface="Cambria Math" charset="0"/>
                        <a:cs typeface="Cambria Math" charset="0"/>
                      </a:rPr>
                      <m:t>𝐼</m:t>
                    </m:r>
                  </m:oMath>
                </a14:m>
                <a:endParaRPr lang="en-US" sz="3000">
                  <a:latin typeface="Cambria Math" charset="0"/>
                  <a:ea typeface="Cambria Math" charset="0"/>
                  <a:cs typeface="Cambria Math" charset="0"/>
                </a:endParaRPr>
              </a:p>
            </p:txBody>
          </p:sp>
        </mc:Choice>
        <mc:Fallback xmlns="">
          <p:sp>
            <p:nvSpPr>
              <p:cNvPr id="13" name="TextBox 12">
                <a:extLst>
                  <a:ext uri="{FF2B5EF4-FFF2-40B4-BE49-F238E27FC236}">
                    <a16:creationId xmlns:a16="http://schemas.microsoft.com/office/drawing/2014/main" id="{7BCED72C-B578-DB1E-DDDB-F1DEEAC42B73}"/>
                  </a:ext>
                </a:extLst>
              </p:cNvPr>
              <p:cNvSpPr txBox="1">
                <a:spLocks noRot="1" noChangeAspect="1" noMove="1" noResize="1" noEditPoints="1" noAdjustHandles="1" noChangeArrowheads="1" noChangeShapeType="1" noTextEdit="1"/>
              </p:cNvSpPr>
              <p:nvPr/>
            </p:nvSpPr>
            <p:spPr>
              <a:xfrm>
                <a:off x="699161" y="4896280"/>
                <a:ext cx="4626883" cy="720967"/>
              </a:xfrm>
              <a:prstGeom prst="rect">
                <a:avLst/>
              </a:prstGeom>
              <a:blipFill>
                <a:blip r:embed="rId9"/>
                <a:stretch>
                  <a:fillRect l="-2192" t="-1724" b="-12069"/>
                </a:stretch>
              </a:blipFill>
            </p:spPr>
            <p:txBody>
              <a:bodyPr/>
              <a:lstStyle/>
              <a:p>
                <a:r>
                  <a:rPr lang="en-US">
                    <a:noFill/>
                  </a:rPr>
                  <a:t> </a:t>
                </a:r>
              </a:p>
            </p:txBody>
          </p:sp>
        </mc:Fallback>
      </mc:AlternateContent>
      <p:sp>
        <p:nvSpPr>
          <p:cNvPr id="20" name="Title 7">
            <a:extLst>
              <a:ext uri="{FF2B5EF4-FFF2-40B4-BE49-F238E27FC236}">
                <a16:creationId xmlns:a16="http://schemas.microsoft.com/office/drawing/2014/main" id="{52320D72-8163-4FB7-AAFE-8F363D780220}"/>
              </a:ext>
            </a:extLst>
          </p:cNvPr>
          <p:cNvSpPr>
            <a:spLocks noGrp="1"/>
          </p:cNvSpPr>
          <p:nvPr>
            <p:ph type="title"/>
          </p:nvPr>
        </p:nvSpPr>
        <p:spPr>
          <a:xfrm>
            <a:off x="820056" y="16308"/>
            <a:ext cx="11978640" cy="1325563"/>
          </a:xfrm>
        </p:spPr>
        <p:txBody>
          <a:bodyPr/>
          <a:lstStyle/>
          <a:p>
            <a:r>
              <a:rPr lang="en-US" sz="4400">
                <a:latin typeface="Calibri" panose="020F0502020204030204" pitchFamily="34" charset="0"/>
                <a:cs typeface="Calibri" panose="020F0502020204030204" pitchFamily="34" charset="0"/>
              </a:rPr>
              <a:t>Controlling Infectious Diseases (2) Quarantine</a:t>
            </a:r>
            <a:endParaRPr lang="en-US"/>
          </a:p>
        </p:txBody>
      </p:sp>
    </p:spTree>
    <p:extLst>
      <p:ext uri="{BB962C8B-B14F-4D97-AF65-F5344CB8AC3E}">
        <p14:creationId xmlns:p14="http://schemas.microsoft.com/office/powerpoint/2010/main" val="148341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9F58E1B-FEC3-871D-6BE1-6BA22C8624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07ABEA-87AB-0A5C-5812-1566307DA525}"/>
              </a:ext>
            </a:extLst>
          </p:cNvPr>
          <p:cNvSpPr>
            <a:spLocks noGrp="1"/>
          </p:cNvSpPr>
          <p:nvPr>
            <p:ph type="title"/>
          </p:nvPr>
        </p:nvSpPr>
        <p:spPr>
          <a:xfrm>
            <a:off x="838200" y="359700"/>
            <a:ext cx="10515600" cy="1325563"/>
          </a:xfrm>
        </p:spPr>
        <p:txBody>
          <a:bodyPr/>
          <a:lstStyle/>
          <a:p>
            <a:r>
              <a:rPr lang="en-US"/>
              <a:t>SIR model </a:t>
            </a:r>
            <a:r>
              <a:rPr lang="en-US">
                <a:ea typeface="Calibri Light"/>
              </a:rPr>
              <a:t>w</a:t>
            </a:r>
            <a:r>
              <a:rPr lang="en-US"/>
              <a:t>/ quarantine: R code</a:t>
            </a:r>
            <a:endParaRPr lang="en-US">
              <a:ea typeface="Calibri Light"/>
              <a:cs typeface="Calibri Light"/>
            </a:endParaRPr>
          </a:p>
        </p:txBody>
      </p:sp>
      <p:sp>
        <p:nvSpPr>
          <p:cNvPr id="18" name="Rectangle 17">
            <a:extLst>
              <a:ext uri="{FF2B5EF4-FFF2-40B4-BE49-F238E27FC236}">
                <a16:creationId xmlns:a16="http://schemas.microsoft.com/office/drawing/2014/main" id="{0651E8DA-EC69-DBE1-F476-AD76FDA8EFF9}"/>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5E20E84-7599-7AD3-475D-2EF5B6EDD3B3}"/>
              </a:ext>
            </a:extLst>
          </p:cNvPr>
          <p:cNvSpPr txBox="1"/>
          <p:nvPr/>
        </p:nvSpPr>
        <p:spPr>
          <a:xfrm>
            <a:off x="1860405" y="1566055"/>
            <a:ext cx="2794958" cy="369332"/>
          </a:xfrm>
          <a:prstGeom prst="rect">
            <a:avLst/>
          </a:prstGeom>
          <a:noFill/>
        </p:spPr>
        <p:txBody>
          <a:bodyPr wrap="square" lIns="91440" tIns="45720" rIns="91440" bIns="45720" rtlCol="0" anchor="t">
            <a:spAutoFit/>
          </a:bodyPr>
          <a:lstStyle/>
          <a:p>
            <a:pPr algn="ctr"/>
            <a:r>
              <a:rPr lang="en-US" b="1" u="sng"/>
              <a:t>SIR + quarantine Model</a:t>
            </a:r>
          </a:p>
        </p:txBody>
      </p:sp>
      <p:pic>
        <p:nvPicPr>
          <p:cNvPr id="5" name="Content Placeholder 4" descr="A screenshot of a computer code&#10;&#10;Description automatically generated">
            <a:extLst>
              <a:ext uri="{FF2B5EF4-FFF2-40B4-BE49-F238E27FC236}">
                <a16:creationId xmlns:a16="http://schemas.microsoft.com/office/drawing/2014/main" id="{5F23BE55-87D6-1222-A429-90149092C7EA}"/>
              </a:ext>
            </a:extLst>
          </p:cNvPr>
          <p:cNvPicPr>
            <a:picLocks noGrp="1" noChangeAspect="1"/>
          </p:cNvPicPr>
          <p:nvPr>
            <p:ph idx="1"/>
          </p:nvPr>
        </p:nvPicPr>
        <p:blipFill>
          <a:blip r:embed="rId2"/>
          <a:stretch>
            <a:fillRect/>
          </a:stretch>
        </p:blipFill>
        <p:spPr>
          <a:xfrm>
            <a:off x="383295" y="2055199"/>
            <a:ext cx="6131169" cy="3900853"/>
          </a:xfrm>
          <a:ln>
            <a:solidFill>
              <a:schemeClr val="tx1"/>
            </a:solidFill>
          </a:ln>
        </p:spPr>
      </p:pic>
      <p:sp>
        <p:nvSpPr>
          <p:cNvPr id="14" name="Rectangle 13">
            <a:extLst>
              <a:ext uri="{FF2B5EF4-FFF2-40B4-BE49-F238E27FC236}">
                <a16:creationId xmlns:a16="http://schemas.microsoft.com/office/drawing/2014/main" id="{AF9375F8-7D90-AA2E-6E52-C9A6A0E9E2D0}"/>
              </a:ext>
            </a:extLst>
          </p:cNvPr>
          <p:cNvSpPr/>
          <p:nvPr/>
        </p:nvSpPr>
        <p:spPr>
          <a:xfrm>
            <a:off x="626220" y="3829533"/>
            <a:ext cx="5224067" cy="249767"/>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92EC519-C9CB-B614-7FEB-D4F6277CFEB2}"/>
              </a:ext>
            </a:extLst>
          </p:cNvPr>
          <p:cNvSpPr/>
          <p:nvPr/>
        </p:nvSpPr>
        <p:spPr>
          <a:xfrm>
            <a:off x="4447942" y="3595071"/>
            <a:ext cx="581730" cy="232182"/>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code&#10;&#10;Description automatically generated">
            <a:extLst>
              <a:ext uri="{FF2B5EF4-FFF2-40B4-BE49-F238E27FC236}">
                <a16:creationId xmlns:a16="http://schemas.microsoft.com/office/drawing/2014/main" id="{0CDCCA4A-56B6-8246-D115-FEA5177EFC14}"/>
              </a:ext>
            </a:extLst>
          </p:cNvPr>
          <p:cNvPicPr>
            <a:picLocks noChangeAspect="1"/>
          </p:cNvPicPr>
          <p:nvPr/>
        </p:nvPicPr>
        <p:blipFill rotWithShape="1">
          <a:blip r:embed="rId3"/>
          <a:srcRect l="179" r="60753"/>
          <a:stretch/>
        </p:blipFill>
        <p:spPr>
          <a:xfrm>
            <a:off x="7437811" y="2110928"/>
            <a:ext cx="3372768" cy="3325830"/>
          </a:xfrm>
          <a:prstGeom prst="rect">
            <a:avLst/>
          </a:prstGeom>
        </p:spPr>
      </p:pic>
      <p:sp>
        <p:nvSpPr>
          <p:cNvPr id="12" name="Rectangle 11">
            <a:extLst>
              <a:ext uri="{FF2B5EF4-FFF2-40B4-BE49-F238E27FC236}">
                <a16:creationId xmlns:a16="http://schemas.microsoft.com/office/drawing/2014/main" id="{8E9D31DD-5682-9DED-A6E1-AB04B6E22F70}"/>
              </a:ext>
            </a:extLst>
          </p:cNvPr>
          <p:cNvSpPr/>
          <p:nvPr/>
        </p:nvSpPr>
        <p:spPr>
          <a:xfrm>
            <a:off x="9123564" y="4617803"/>
            <a:ext cx="1233200" cy="224228"/>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166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664E275-706F-226D-AC3E-8039E155306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5368C-9F42-CD45-9E8E-72F031898FF7}"/>
              </a:ext>
            </a:extLst>
          </p:cNvPr>
          <p:cNvSpPr>
            <a:spLocks noGrp="1"/>
          </p:cNvSpPr>
          <p:nvPr>
            <p:ph idx="1"/>
          </p:nvPr>
        </p:nvSpPr>
        <p:spPr>
          <a:xfrm>
            <a:off x="820056" y="1115122"/>
            <a:ext cx="5275944" cy="5541172"/>
          </a:xfrm>
        </p:spPr>
        <p:txBody>
          <a:bodyPr>
            <a:normAutofit/>
          </a:bodyPr>
          <a:lstStyle/>
          <a:p>
            <a:r>
              <a:rPr lang="en-US"/>
              <a:t>Contact tracing identifies potential exposure to the infectious agent based on the contact history with the diagnosed individuals</a:t>
            </a:r>
          </a:p>
          <a:p>
            <a:endParaRPr lang="en-US"/>
          </a:p>
          <a:p>
            <a:r>
              <a:rPr lang="en-US"/>
              <a:t>It has been used to control STIs</a:t>
            </a:r>
          </a:p>
          <a:p>
            <a:endParaRPr lang="en-US"/>
          </a:p>
          <a:p>
            <a:r>
              <a:rPr lang="en-US"/>
              <a:t>A complete model should reflect the social structure of contacts (e.g. network model)</a:t>
            </a:r>
          </a:p>
          <a:p>
            <a:endParaRPr lang="en-US"/>
          </a:p>
        </p:txBody>
      </p:sp>
      <p:pic>
        <p:nvPicPr>
          <p:cNvPr id="1026" name="Picture 2" descr="Reflections on the History of Contact Tracing - O'Neill : O'Neill">
            <a:extLst>
              <a:ext uri="{FF2B5EF4-FFF2-40B4-BE49-F238E27FC236}">
                <a16:creationId xmlns:a16="http://schemas.microsoft.com/office/drawing/2014/main" id="{2C0C11BB-E64A-FCB0-E201-044FAEC61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578" y="1550773"/>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7">
            <a:extLst>
              <a:ext uri="{FF2B5EF4-FFF2-40B4-BE49-F238E27FC236}">
                <a16:creationId xmlns:a16="http://schemas.microsoft.com/office/drawing/2014/main" id="{66667AF6-C1EF-A11F-D95A-E39C885C0304}"/>
              </a:ext>
            </a:extLst>
          </p:cNvPr>
          <p:cNvSpPr>
            <a:spLocks noGrp="1"/>
          </p:cNvSpPr>
          <p:nvPr>
            <p:ph type="title"/>
          </p:nvPr>
        </p:nvSpPr>
        <p:spPr>
          <a:xfrm>
            <a:off x="805773" y="-31526"/>
            <a:ext cx="11807757" cy="1325563"/>
          </a:xfrm>
        </p:spPr>
        <p:txBody>
          <a:bodyPr/>
          <a:lstStyle/>
          <a:p>
            <a:r>
              <a:rPr lang="en-US" sz="4400">
                <a:latin typeface="Calibri" panose="020F0502020204030204" pitchFamily="34" charset="0"/>
                <a:cs typeface="Calibri" panose="020F0502020204030204" pitchFamily="34" charset="0"/>
              </a:rPr>
              <a:t>Controlling Infectious Diseases (3) Contact tracing</a:t>
            </a:r>
            <a:endParaRPr lang="en-US"/>
          </a:p>
        </p:txBody>
      </p:sp>
    </p:spTree>
    <p:extLst>
      <p:ext uri="{BB962C8B-B14F-4D97-AF65-F5344CB8AC3E}">
        <p14:creationId xmlns:p14="http://schemas.microsoft.com/office/powerpoint/2010/main" val="3340328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D568F60-9F30-B29E-FAB9-CD8C19C7C9C8}"/>
            </a:ext>
          </a:extLst>
        </p:cNvPr>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23880DB4-D289-22CD-BD95-69E484E07F25}"/>
              </a:ext>
            </a:extLst>
          </p:cNvPr>
          <p:cNvCxnSpPr/>
          <p:nvPr/>
        </p:nvCxnSpPr>
        <p:spPr>
          <a:xfrm>
            <a:off x="4259753" y="2421230"/>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938FAF3-3EB9-52C4-E009-4F4804B6D68A}"/>
              </a:ext>
            </a:extLst>
          </p:cNvPr>
          <p:cNvSpPr txBox="1"/>
          <p:nvPr/>
        </p:nvSpPr>
        <p:spPr>
          <a:xfrm>
            <a:off x="4545231" y="1837245"/>
            <a:ext cx="1021510"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C33FBD77-CE10-1AC1-B24A-77D1104C9230}"/>
              </a:ext>
            </a:extLst>
          </p:cNvPr>
          <p:cNvSpPr txBox="1"/>
          <p:nvPr/>
        </p:nvSpPr>
        <p:spPr>
          <a:xfrm>
            <a:off x="2984745" y="1851678"/>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p>
        </p:txBody>
      </p:sp>
      <p:sp>
        <p:nvSpPr>
          <p:cNvPr id="7" name="TextBox 6">
            <a:extLst>
              <a:ext uri="{FF2B5EF4-FFF2-40B4-BE49-F238E27FC236}">
                <a16:creationId xmlns:a16="http://schemas.microsoft.com/office/drawing/2014/main" id="{B5DDF353-8FB4-F600-F705-7F405E63B87E}"/>
              </a:ext>
            </a:extLst>
          </p:cNvPr>
          <p:cNvSpPr txBox="1"/>
          <p:nvPr/>
        </p:nvSpPr>
        <p:spPr>
          <a:xfrm>
            <a:off x="5944740" y="1851677"/>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p>
        </p:txBody>
      </p:sp>
      <p:sp>
        <p:nvSpPr>
          <p:cNvPr id="20" name="TextBox 19">
            <a:extLst>
              <a:ext uri="{FF2B5EF4-FFF2-40B4-BE49-F238E27FC236}">
                <a16:creationId xmlns:a16="http://schemas.microsoft.com/office/drawing/2014/main" id="{B4E8D163-1225-6F98-36BA-C060AFBC90CD}"/>
              </a:ext>
            </a:extLst>
          </p:cNvPr>
          <p:cNvSpPr txBox="1"/>
          <p:nvPr/>
        </p:nvSpPr>
        <p:spPr>
          <a:xfrm>
            <a:off x="132089" y="2152901"/>
            <a:ext cx="3216925" cy="461665"/>
          </a:xfrm>
          <a:prstGeom prst="rect">
            <a:avLst/>
          </a:prstGeom>
          <a:noFill/>
        </p:spPr>
        <p:txBody>
          <a:bodyPr wrap="square" rtlCol="0">
            <a:spAutoFit/>
          </a:bodyPr>
          <a:lstStyle/>
          <a:p>
            <a:r>
              <a:rPr lang="en-US" sz="2400"/>
              <a:t>Adding to SI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912291F-6ED4-371E-2C47-A43CF14F7159}"/>
                  </a:ext>
                </a:extLst>
              </p:cNvPr>
              <p:cNvSpPr txBox="1"/>
              <p:nvPr/>
            </p:nvSpPr>
            <p:spPr>
              <a:xfrm>
                <a:off x="5826580" y="3804743"/>
                <a:ext cx="5751701"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T: Treatment and tracing class</a:t>
                </a:r>
              </a:p>
              <a:p>
                <a:pPr marL="285750" indent="-285750">
                  <a:buFont typeface="Arial" panose="020B0604020202020204" pitchFamily="34" charset="0"/>
                  <a:buChar char="•"/>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𝐼</m:t>
                        </m:r>
                      </m:sub>
                    </m:sSub>
                  </m:oMath>
                </a14:m>
                <a:r>
                  <a:rPr lang="en-US" sz="2400" dirty="0"/>
                  <a:t> : rate of seeking treatment </a:t>
                </a:r>
              </a:p>
              <a:p>
                <a:pPr marL="285750" indent="-285750">
                  <a:buFont typeface="Arial" panose="020B0604020202020204" pitchFamily="34" charset="0"/>
                  <a:buChar char="•"/>
                </a:pPr>
                <a:r>
                  <a:rPr lang="en-US" sz="2400" dirty="0"/>
                  <a:t>c : rate of contact tracing</a:t>
                </a:r>
              </a:p>
              <a:p>
                <a:pPr marL="285750" indent="-285750">
                  <a:buFont typeface="Arial" panose="020B0604020202020204" pitchFamily="34" charset="0"/>
                  <a:buChar char="•"/>
                </a:pPr>
                <a14:m>
                  <m:oMath xmlns:m="http://schemas.openxmlformats.org/officeDocument/2006/math">
                    <m:r>
                      <a:rPr lang="en-US" sz="2400" i="1" dirty="0" smtClean="0">
                        <a:latin typeface="Cambria Math" panose="02040503050406030204" pitchFamily="18" charset="0"/>
                      </a:rPr>
                      <m:t>𝑏</m:t>
                    </m:r>
                    <m:r>
                      <a:rPr lang="en-US" sz="2400" b="0" i="1" dirty="0" smtClean="0">
                        <a:latin typeface="Cambria Math" panose="02040503050406030204" pitchFamily="18" charset="0"/>
                      </a:rPr>
                      <m:t> </m:t>
                    </m:r>
                  </m:oMath>
                </a14:m>
                <a:r>
                  <a:rPr lang="en-US" sz="2400" dirty="0"/>
                  <a:t>: probability that a traced individual is infectious</a:t>
                </a:r>
              </a:p>
              <a:p>
                <a:pPr marL="285750" indent="-285750">
                  <a:buFont typeface="Arial" panose="020B0604020202020204" pitchFamily="34" charset="0"/>
                  <a:buChar char="•"/>
                </a:pPr>
                <a:r>
                  <a:rPr lang="en-US" sz="2400" dirty="0"/>
                  <a:t>1/ </a:t>
                </a:r>
                <a14:m>
                  <m:oMath xmlns:m="http://schemas.openxmlformats.org/officeDocument/2006/math">
                    <m:sSub>
                      <m:sSubPr>
                        <m:ctrlPr>
                          <a:rPr lang="en-US" sz="2400" i="1">
                            <a:latin typeface="Cambria Math" panose="02040503050406030204" pitchFamily="18" charset="0"/>
                          </a:rPr>
                        </m:ctrlPr>
                      </m:sSubPr>
                      <m:e>
                        <m:r>
                          <m:rPr>
                            <m:sty m:val="p"/>
                          </m:rPr>
                          <a:rPr lang="en-US" sz="2400" b="0" i="0" smtClean="0">
                            <a:latin typeface="Cambria Math" panose="02040503050406030204" pitchFamily="18" charset="0"/>
                          </a:rPr>
                          <m:t>r</m:t>
                        </m:r>
                      </m:e>
                      <m:sub>
                        <m:r>
                          <m:rPr>
                            <m:sty m:val="p"/>
                          </m:rPr>
                          <a:rPr lang="en-US" sz="2400">
                            <a:latin typeface="Cambria Math" panose="02040503050406030204" pitchFamily="18" charset="0"/>
                          </a:rPr>
                          <m:t>t</m:t>
                        </m:r>
                      </m:sub>
                    </m:sSub>
                  </m:oMath>
                </a14:m>
                <a:r>
                  <a:rPr lang="en-US" sz="2400" dirty="0"/>
                  <a:t> = average time in the treatment and tracing class</a:t>
                </a:r>
              </a:p>
            </p:txBody>
          </p:sp>
        </mc:Choice>
        <mc:Fallback xmlns="">
          <p:sp>
            <p:nvSpPr>
              <p:cNvPr id="22" name="TextBox 21">
                <a:extLst>
                  <a:ext uri="{FF2B5EF4-FFF2-40B4-BE49-F238E27FC236}">
                    <a16:creationId xmlns:a16="http://schemas.microsoft.com/office/drawing/2014/main" id="{3A0D800A-66D0-C1EB-EEF5-4F55E8CF06A2}"/>
                  </a:ext>
                </a:extLst>
              </p:cNvPr>
              <p:cNvSpPr txBox="1">
                <a:spLocks noRot="1" noChangeAspect="1" noMove="1" noResize="1" noEditPoints="1" noAdjustHandles="1" noChangeArrowheads="1" noChangeShapeType="1" noTextEdit="1"/>
              </p:cNvSpPr>
              <p:nvPr/>
            </p:nvSpPr>
            <p:spPr>
              <a:xfrm>
                <a:off x="5826580" y="3804743"/>
                <a:ext cx="5751701" cy="2677656"/>
              </a:xfrm>
              <a:prstGeom prst="rect">
                <a:avLst/>
              </a:prstGeom>
              <a:blipFill>
                <a:blip r:embed="rId3"/>
                <a:stretch>
                  <a:fillRect l="-1485" t="-1822" b="-432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BB3B581-EACE-C41E-0C54-4C0B732C1998}"/>
              </a:ext>
            </a:extLst>
          </p:cNvPr>
          <p:cNvSpPr txBox="1"/>
          <p:nvPr/>
        </p:nvSpPr>
        <p:spPr>
          <a:xfrm>
            <a:off x="8956239" y="1851676"/>
            <a:ext cx="1275008" cy="1015663"/>
          </a:xfrm>
          <a:prstGeom prst="rect">
            <a:avLst/>
          </a:prstGeom>
          <a:solidFill>
            <a:schemeClr val="accent3">
              <a:lumMod val="60000"/>
              <a:lumOff val="40000"/>
            </a:schemeClr>
          </a:solidFill>
          <a:ln>
            <a:solidFill>
              <a:schemeClr val="tx1"/>
            </a:solidFill>
          </a:ln>
        </p:spPr>
        <p:txBody>
          <a:bodyPr wrap="square" rtlCol="0">
            <a:spAutoFit/>
          </a:bodyPr>
          <a:lstStyle/>
          <a:p>
            <a:pPr algn="ctr"/>
            <a:r>
              <a:rPr lang="en-US" sz="6000"/>
              <a:t>T</a:t>
            </a:r>
          </a:p>
        </p:txBody>
      </p:sp>
      <p:cxnSp>
        <p:nvCxnSpPr>
          <p:cNvPr id="16" name="Straight Arrow Connector 15">
            <a:extLst>
              <a:ext uri="{FF2B5EF4-FFF2-40B4-BE49-F238E27FC236}">
                <a16:creationId xmlns:a16="http://schemas.microsoft.com/office/drawing/2014/main" id="{CE8E7666-9EE4-05E1-51B1-2D848941D24F}"/>
              </a:ext>
            </a:extLst>
          </p:cNvPr>
          <p:cNvCxnSpPr>
            <a:cxnSpLocks/>
          </p:cNvCxnSpPr>
          <p:nvPr/>
        </p:nvCxnSpPr>
        <p:spPr>
          <a:xfrm>
            <a:off x="3617657" y="1504260"/>
            <a:ext cx="0" cy="3329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DDC688E-D335-60BD-537D-16D07D1F6F88}"/>
              </a:ext>
            </a:extLst>
          </p:cNvPr>
          <p:cNvCxnSpPr>
            <a:cxnSpLocks/>
            <a:stCxn id="7" idx="3"/>
            <a:endCxn id="15" idx="1"/>
          </p:cNvCxnSpPr>
          <p:nvPr/>
        </p:nvCxnSpPr>
        <p:spPr>
          <a:xfrm flipV="1">
            <a:off x="7219748" y="2359508"/>
            <a:ext cx="1736491" cy="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4083CF4-3DC7-66B8-67AC-1063AD5BBEA5}"/>
                  </a:ext>
                </a:extLst>
              </p:cNvPr>
              <p:cNvSpPr txBox="1"/>
              <p:nvPr/>
            </p:nvSpPr>
            <p:spPr>
              <a:xfrm>
                <a:off x="7597748" y="1770485"/>
                <a:ext cx="54848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dirty="0" smtClean="0">
                              <a:latin typeface="Cambria Math" panose="02040503050406030204" pitchFamily="18" charset="0"/>
                            </a:rPr>
                          </m:ctrlPr>
                        </m:sSubPr>
                        <m:e>
                          <m:r>
                            <a:rPr lang="en-US" sz="2800" b="0" i="1" dirty="0" smtClean="0">
                              <a:latin typeface="Cambria Math" panose="02040503050406030204" pitchFamily="18" charset="0"/>
                            </a:rPr>
                            <m:t>𝑠</m:t>
                          </m:r>
                        </m:e>
                        <m:sub>
                          <m:r>
                            <a:rPr lang="en-US" sz="2800" b="0" i="1" dirty="0" smtClean="0">
                              <a:latin typeface="Cambria Math" panose="02040503050406030204" pitchFamily="18" charset="0"/>
                            </a:rPr>
                            <m:t>𝐼</m:t>
                          </m:r>
                        </m:sub>
                      </m:sSub>
                    </m:oMath>
                  </m:oMathPara>
                </a14:m>
                <a:endParaRPr lang="en-US" sz="3000"/>
              </a:p>
            </p:txBody>
          </p:sp>
        </mc:Choice>
        <mc:Fallback xmlns="">
          <p:sp>
            <p:nvSpPr>
              <p:cNvPr id="27" name="TextBox 26">
                <a:extLst>
                  <a:ext uri="{FF2B5EF4-FFF2-40B4-BE49-F238E27FC236}">
                    <a16:creationId xmlns:a16="http://schemas.microsoft.com/office/drawing/2014/main" id="{EAD263B6-D596-A98F-381A-8E085AEC8A95}"/>
                  </a:ext>
                </a:extLst>
              </p:cNvPr>
              <p:cNvSpPr txBox="1">
                <a:spLocks noRot="1" noChangeAspect="1" noMove="1" noResize="1" noEditPoints="1" noAdjustHandles="1" noChangeArrowheads="1" noChangeShapeType="1" noTextEdit="1"/>
              </p:cNvSpPr>
              <p:nvPr/>
            </p:nvSpPr>
            <p:spPr>
              <a:xfrm>
                <a:off x="7597748" y="1770485"/>
                <a:ext cx="54848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D2091DB-82FA-D03F-7FB4-555FE3391D96}"/>
                  </a:ext>
                </a:extLst>
              </p:cNvPr>
              <p:cNvSpPr txBox="1"/>
              <p:nvPr/>
            </p:nvSpPr>
            <p:spPr>
              <a:xfrm>
                <a:off x="7435176" y="3119564"/>
                <a:ext cx="68903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dirty="0" smtClean="0">
                          <a:latin typeface="Cambria Math" panose="02040503050406030204" pitchFamily="18" charset="0"/>
                        </a:rPr>
                        <m:t>c</m:t>
                      </m:r>
                      <m:r>
                        <a:rPr lang="en-US" sz="3200" i="1" dirty="0" smtClean="0">
                          <a:latin typeface="Cambria Math" panose="02040503050406030204" pitchFamily="18" charset="0"/>
                        </a:rPr>
                        <m:t>𝑏</m:t>
                      </m:r>
                    </m:oMath>
                  </m:oMathPara>
                </a14:m>
                <a:endParaRPr lang="en-US" sz="3000"/>
              </a:p>
            </p:txBody>
          </p:sp>
        </mc:Choice>
        <mc:Fallback xmlns="">
          <p:sp>
            <p:nvSpPr>
              <p:cNvPr id="28" name="TextBox 27">
                <a:extLst>
                  <a:ext uri="{FF2B5EF4-FFF2-40B4-BE49-F238E27FC236}">
                    <a16:creationId xmlns:a16="http://schemas.microsoft.com/office/drawing/2014/main" id="{2FD058C4-FE70-C360-8210-2055F6EF16C6}"/>
                  </a:ext>
                </a:extLst>
              </p:cNvPr>
              <p:cNvSpPr txBox="1">
                <a:spLocks noRot="1" noChangeAspect="1" noMove="1" noResize="1" noEditPoints="1" noAdjustHandles="1" noChangeArrowheads="1" noChangeShapeType="1" noTextEdit="1"/>
              </p:cNvSpPr>
              <p:nvPr/>
            </p:nvSpPr>
            <p:spPr>
              <a:xfrm>
                <a:off x="7435176" y="3119564"/>
                <a:ext cx="689035"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93F7FF2-B6A4-2CA8-4C2A-E2BC58D1D94C}"/>
                  </a:ext>
                </a:extLst>
              </p:cNvPr>
              <p:cNvSpPr txBox="1"/>
              <p:nvPr/>
            </p:nvSpPr>
            <p:spPr>
              <a:xfrm>
                <a:off x="1332151" y="3498733"/>
                <a:ext cx="8469177" cy="13381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3000" b="0" i="1" smtClean="0">
                              <a:latin typeface="Cambria Math" panose="02040503050406030204" pitchFamily="18" charset="0"/>
                            </a:rPr>
                          </m:ctrlPr>
                        </m:fPr>
                        <m:num>
                          <m:r>
                            <a:rPr lang="en-US" sz="3000" b="0" i="1" smtClean="0">
                              <a:latin typeface="Cambria Math" charset="0"/>
                            </a:rPr>
                            <m:t>𝑑𝑆</m:t>
                          </m:r>
                        </m:num>
                        <m:den>
                          <m:r>
                            <a:rPr lang="en-US" sz="3000" b="0" i="1" smtClean="0">
                              <a:latin typeface="Cambria Math" charset="0"/>
                            </a:rPr>
                            <m:t>𝑑𝑡</m:t>
                          </m:r>
                        </m:den>
                      </m:f>
                      <m:r>
                        <a:rPr lang="en-US" sz="3000" b="0" i="1" smtClean="0">
                          <a:latin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panose="02040503050406030204" pitchFamily="18"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b="0" i="1" smtClean="0">
                          <a:latin typeface="Cambria Math" panose="02040503050406030204" pitchFamily="18" charset="0"/>
                          <a:ea typeface="Cambria Math" charset="0"/>
                          <a:cs typeface="Cambria Math" charset="0"/>
                        </a:rPr>
                        <m:t>+</m:t>
                      </m:r>
                      <m:sSub>
                        <m:sSubPr>
                          <m:ctrlPr>
                            <a:rPr lang="en-US" sz="2800" i="1">
                              <a:latin typeface="Cambria Math" panose="02040503050406030204" pitchFamily="18" charset="0"/>
                            </a:rPr>
                          </m:ctrlPr>
                        </m:sSubPr>
                        <m:e>
                          <m:r>
                            <m:rPr>
                              <m:sty m:val="p"/>
                            </m:rPr>
                            <a:rPr lang="en-US" sz="2800" b="0" i="0" smtClean="0">
                              <a:latin typeface="Cambria Math" panose="02040503050406030204" pitchFamily="18" charset="0"/>
                            </a:rPr>
                            <m:t>r</m:t>
                          </m:r>
                        </m:e>
                        <m:sub>
                          <m:r>
                            <m:rPr>
                              <m:sty m:val="p"/>
                            </m:rPr>
                            <a:rPr lang="en-US" sz="2800">
                              <a:latin typeface="Cambria Math" panose="02040503050406030204" pitchFamily="18" charset="0"/>
                            </a:rPr>
                            <m:t>t</m:t>
                          </m:r>
                        </m:sub>
                      </m:sSub>
                      <m:r>
                        <a:rPr lang="en-US" sz="3000" b="0" i="1" smtClean="0">
                          <a:latin typeface="Cambria Math" panose="02040503050406030204" pitchFamily="18" charset="0"/>
                        </a:rPr>
                        <m:t>𝑇</m:t>
                      </m:r>
                    </m:oMath>
                  </m:oMathPara>
                </a14:m>
                <a:endParaRPr lang="en-US" sz="3000" b="0" dirty="0"/>
              </a:p>
              <a:p>
                <a:r>
                  <a:rPr lang="en-US" sz="3000" dirty="0"/>
                  <a:t> </a:t>
                </a:r>
              </a:p>
            </p:txBody>
          </p:sp>
        </mc:Choice>
        <mc:Fallback xmlns="">
          <p:sp>
            <p:nvSpPr>
              <p:cNvPr id="30" name="TextBox 29">
                <a:extLst>
                  <a:ext uri="{FF2B5EF4-FFF2-40B4-BE49-F238E27FC236}">
                    <a16:creationId xmlns:a16="http://schemas.microsoft.com/office/drawing/2014/main" id="{75948CDC-CC78-EEF2-6759-CCA89637A889}"/>
                  </a:ext>
                </a:extLst>
              </p:cNvPr>
              <p:cNvSpPr txBox="1">
                <a:spLocks noRot="1" noChangeAspect="1" noMove="1" noResize="1" noEditPoints="1" noAdjustHandles="1" noChangeArrowheads="1" noChangeShapeType="1" noTextEdit="1"/>
              </p:cNvSpPr>
              <p:nvPr/>
            </p:nvSpPr>
            <p:spPr>
              <a:xfrm>
                <a:off x="1332151" y="3498733"/>
                <a:ext cx="8469177" cy="1338187"/>
              </a:xfrm>
              <a:prstGeom prst="rect">
                <a:avLst/>
              </a:prstGeom>
              <a:blipFill>
                <a:blip r:embed="rId6"/>
                <a:stretch>
                  <a:fillRect l="-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9504700-E0B5-39A3-A52B-C4892309DC64}"/>
                  </a:ext>
                </a:extLst>
              </p:cNvPr>
              <p:cNvSpPr txBox="1"/>
              <p:nvPr/>
            </p:nvSpPr>
            <p:spPr>
              <a:xfrm>
                <a:off x="779356" y="4474266"/>
                <a:ext cx="4626883" cy="8765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𝑑𝐼</m:t>
                          </m:r>
                        </m:num>
                        <m:den>
                          <m:r>
                            <a:rPr lang="en-US" sz="3000" b="0" i="1" smtClean="0">
                              <a:latin typeface="Cambria Math" charset="0"/>
                              <a:ea typeface="Cambria Math" charset="0"/>
                              <a:cs typeface="Cambria Math" charset="0"/>
                            </a:rPr>
                            <m:t>𝑑𝑡</m:t>
                          </m:r>
                        </m:den>
                      </m:f>
                      <m:r>
                        <a:rPr lang="en-US" sz="3000" b="0" i="1" smtClean="0">
                          <a:latin typeface="Cambria Math" charset="0"/>
                          <a:ea typeface="Cambria Math" charset="0"/>
                          <a:cs typeface="Cambria Math" charset="0"/>
                        </a:rPr>
                        <m:t>=</m:t>
                      </m:r>
                      <m:f>
                        <m:fPr>
                          <m:ctrlPr>
                            <a:rPr lang="en-US" sz="3000" b="0" i="1" smtClean="0">
                              <a:latin typeface="Cambria Math" panose="02040503050406030204" pitchFamily="18" charset="0"/>
                              <a:ea typeface="Cambria Math" charset="0"/>
                              <a:cs typeface="Cambria Math" charset="0"/>
                            </a:rPr>
                          </m:ctrlPr>
                        </m:fPr>
                        <m:num>
                          <m:r>
                            <a:rPr lang="en-US" sz="3000" b="0" i="1" smtClean="0">
                              <a:latin typeface="Cambria Math" charset="0"/>
                              <a:ea typeface="Cambria Math" charset="0"/>
                              <a:cs typeface="Cambria Math" charset="0"/>
                            </a:rPr>
                            <m:t>𝛽</m:t>
                          </m:r>
                          <m:r>
                            <a:rPr lang="en-US" sz="3000" b="0" i="1" smtClean="0">
                              <a:latin typeface="Cambria Math" charset="0"/>
                              <a:ea typeface="Cambria Math" charset="0"/>
                              <a:cs typeface="Cambria Math" charset="0"/>
                            </a:rPr>
                            <m:t>𝑆𝐼</m:t>
                          </m:r>
                        </m:num>
                        <m:den>
                          <m:r>
                            <a:rPr lang="en-US" sz="3000" b="0" i="1" smtClean="0">
                              <a:latin typeface="Cambria Math" panose="02040503050406030204" pitchFamily="18" charset="0"/>
                              <a:ea typeface="Cambria Math" charset="0"/>
                              <a:cs typeface="Cambria Math" charset="0"/>
                            </a:rPr>
                            <m:t>𝑁</m:t>
                          </m:r>
                        </m:den>
                      </m:f>
                      <m:r>
                        <a:rPr lang="en-US" sz="3000" i="1" dirty="0" smtClean="0">
                          <a:latin typeface="Cambria Math" charset="0"/>
                          <a:ea typeface="Cambria Math" charset="0"/>
                          <a:cs typeface="Cambria Math" charset="0"/>
                        </a:rPr>
                        <m:t>−</m:t>
                      </m:r>
                      <m:sSub>
                        <m:sSubPr>
                          <m:ctrlPr>
                            <a:rPr lang="en-US" sz="3000" i="1">
                              <a:latin typeface="Cambria Math" panose="02040503050406030204" pitchFamily="18" charset="0"/>
                            </a:rPr>
                          </m:ctrlPr>
                        </m:sSubPr>
                        <m:e>
                          <m:r>
                            <a:rPr lang="en-US" sz="3000" b="0" i="1" smtClean="0">
                              <a:latin typeface="Cambria Math" panose="02040503050406030204" pitchFamily="18" charset="0"/>
                            </a:rPr>
                            <m:t>𝑠</m:t>
                          </m:r>
                        </m:e>
                        <m:sub>
                          <m:r>
                            <a:rPr lang="en-US" sz="3000" b="0" i="1" smtClean="0">
                              <a:latin typeface="Cambria Math" panose="02040503050406030204" pitchFamily="18" charset="0"/>
                            </a:rPr>
                            <m:t>𝐼</m:t>
                          </m:r>
                        </m:sub>
                      </m:sSub>
                      <m:r>
                        <a:rPr lang="en-US" sz="3000" b="0" i="1" smtClean="0">
                          <a:latin typeface="Cambria Math" charset="0"/>
                          <a:ea typeface="Cambria Math" charset="0"/>
                          <a:cs typeface="Cambria Math" charset="0"/>
                        </a:rPr>
                        <m:t>𝐼</m:t>
                      </m:r>
                      <m:r>
                        <a:rPr lang="en-US" sz="3000" b="0" i="1" smtClean="0">
                          <a:latin typeface="Cambria Math" panose="02040503050406030204" pitchFamily="18" charset="0"/>
                          <a:ea typeface="Cambria Math" charset="0"/>
                          <a:cs typeface="Cambria Math" charset="0"/>
                        </a:rPr>
                        <m:t> −</m:t>
                      </m:r>
                      <m:r>
                        <a:rPr lang="en-US" sz="3000" b="0" i="1" smtClean="0">
                          <a:latin typeface="Cambria Math" panose="02040503050406030204" pitchFamily="18" charset="0"/>
                          <a:ea typeface="Cambria Math" charset="0"/>
                          <a:cs typeface="Cambria Math" charset="0"/>
                        </a:rPr>
                        <m:t>𝑐𝑏𝑇</m:t>
                      </m:r>
                    </m:oMath>
                  </m:oMathPara>
                </a14:m>
                <a:endParaRPr lang="en-US" sz="3000" b="0">
                  <a:latin typeface="Cambria Math" charset="0"/>
                </a:endParaRPr>
              </a:p>
            </p:txBody>
          </p:sp>
        </mc:Choice>
        <mc:Fallback xmlns="">
          <p:sp>
            <p:nvSpPr>
              <p:cNvPr id="31" name="TextBox 30">
                <a:extLst>
                  <a:ext uri="{FF2B5EF4-FFF2-40B4-BE49-F238E27FC236}">
                    <a16:creationId xmlns:a16="http://schemas.microsoft.com/office/drawing/2014/main" id="{B3CA904F-4D9D-BB10-49E6-B2E6FDED8618}"/>
                  </a:ext>
                </a:extLst>
              </p:cNvPr>
              <p:cNvSpPr txBox="1">
                <a:spLocks noRot="1" noChangeAspect="1" noMove="1" noResize="1" noEditPoints="1" noAdjustHandles="1" noChangeArrowheads="1" noChangeShapeType="1" noTextEdit="1"/>
              </p:cNvSpPr>
              <p:nvPr/>
            </p:nvSpPr>
            <p:spPr>
              <a:xfrm>
                <a:off x="779356" y="4474266"/>
                <a:ext cx="4626883" cy="87652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CD8B7E20-44AD-2581-929B-81C6D63995CE}"/>
              </a:ext>
            </a:extLst>
          </p:cNvPr>
          <p:cNvCxnSpPr>
            <a:cxnSpLocks/>
            <a:endCxn id="15" idx="2"/>
          </p:cNvCxnSpPr>
          <p:nvPr/>
        </p:nvCxnSpPr>
        <p:spPr>
          <a:xfrm flipV="1">
            <a:off x="9593743" y="2867339"/>
            <a:ext cx="0" cy="3387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D22E7AB-19F3-1227-CDC8-8FE4B134A10D}"/>
                  </a:ext>
                </a:extLst>
              </p:cNvPr>
              <p:cNvSpPr txBox="1"/>
              <p:nvPr/>
            </p:nvSpPr>
            <p:spPr>
              <a:xfrm>
                <a:off x="6296137" y="960891"/>
                <a:ext cx="5816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m:rPr>
                              <m:sty m:val="p"/>
                            </m:rPr>
                            <a:rPr lang="en-US" sz="3200" b="0" i="0" smtClean="0">
                              <a:latin typeface="Cambria Math" panose="02040503050406030204" pitchFamily="18" charset="0"/>
                            </a:rPr>
                            <m:t>r</m:t>
                          </m:r>
                        </m:e>
                        <m:sub>
                          <m:r>
                            <m:rPr>
                              <m:sty m:val="p"/>
                            </m:rPr>
                            <a:rPr lang="en-US" sz="3200" b="0" i="0" smtClean="0">
                              <a:latin typeface="Cambria Math" panose="02040503050406030204" pitchFamily="18" charset="0"/>
                            </a:rPr>
                            <m:t>t</m:t>
                          </m:r>
                        </m:sub>
                      </m:sSub>
                    </m:oMath>
                  </m:oMathPara>
                </a14:m>
                <a:endParaRPr lang="en-US" sz="3000">
                  <a:latin typeface="Calibri" panose="020F0502020204030204" pitchFamily="34" charset="0"/>
                  <a:cs typeface="Calibri" panose="020F0502020204030204" pitchFamily="34" charset="0"/>
                </a:endParaRPr>
              </a:p>
            </p:txBody>
          </p:sp>
        </mc:Choice>
        <mc:Fallback xmlns="">
          <p:sp>
            <p:nvSpPr>
              <p:cNvPr id="37" name="TextBox 36">
                <a:extLst>
                  <a:ext uri="{FF2B5EF4-FFF2-40B4-BE49-F238E27FC236}">
                    <a16:creationId xmlns:a16="http://schemas.microsoft.com/office/drawing/2014/main" id="{734D3E08-E0DF-8F21-B711-4B9FBF241A56}"/>
                  </a:ext>
                </a:extLst>
              </p:cNvPr>
              <p:cNvSpPr txBox="1">
                <a:spLocks noRot="1" noChangeAspect="1" noMove="1" noResize="1" noEditPoints="1" noAdjustHandles="1" noChangeArrowheads="1" noChangeShapeType="1" noTextEdit="1"/>
              </p:cNvSpPr>
              <p:nvPr/>
            </p:nvSpPr>
            <p:spPr>
              <a:xfrm>
                <a:off x="6296137" y="960891"/>
                <a:ext cx="581633" cy="584775"/>
              </a:xfrm>
              <a:prstGeom prst="rect">
                <a:avLst/>
              </a:prstGeom>
              <a:blipFill>
                <a:blip r:embed="rId8"/>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4F303D9E-EE6D-1B0B-15DD-4505F2DEE2D1}"/>
              </a:ext>
            </a:extLst>
          </p:cNvPr>
          <p:cNvCxnSpPr>
            <a:cxnSpLocks/>
          </p:cNvCxnSpPr>
          <p:nvPr/>
        </p:nvCxnSpPr>
        <p:spPr>
          <a:xfrm>
            <a:off x="6553785" y="3173351"/>
            <a:ext cx="3063240" cy="0"/>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D6A5F7E-CA54-CE08-B442-77FB9F14EC6E}"/>
              </a:ext>
            </a:extLst>
          </p:cNvPr>
          <p:cNvCxnSpPr>
            <a:cxnSpLocks/>
            <a:endCxn id="7" idx="2"/>
          </p:cNvCxnSpPr>
          <p:nvPr/>
        </p:nvCxnSpPr>
        <p:spPr>
          <a:xfrm flipV="1">
            <a:off x="6578500" y="2867340"/>
            <a:ext cx="3744" cy="306011"/>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168F7A9-D165-ACE3-C4C7-34A4BBCE50C0}"/>
              </a:ext>
            </a:extLst>
          </p:cNvPr>
          <p:cNvCxnSpPr>
            <a:cxnSpLocks/>
          </p:cNvCxnSpPr>
          <p:nvPr/>
        </p:nvCxnSpPr>
        <p:spPr>
          <a:xfrm flipV="1">
            <a:off x="3605300" y="1504260"/>
            <a:ext cx="5988443" cy="15026"/>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1BDEEA9-6D1A-B343-02E7-C8AD8EC8BA8F}"/>
              </a:ext>
            </a:extLst>
          </p:cNvPr>
          <p:cNvCxnSpPr>
            <a:cxnSpLocks/>
          </p:cNvCxnSpPr>
          <p:nvPr/>
        </p:nvCxnSpPr>
        <p:spPr>
          <a:xfrm flipV="1">
            <a:off x="9593743" y="1479523"/>
            <a:ext cx="0" cy="366516"/>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6FBAEE8-C421-2210-97A9-781169ABF874}"/>
                  </a:ext>
                </a:extLst>
              </p:cNvPr>
              <p:cNvSpPr txBox="1"/>
              <p:nvPr/>
            </p:nvSpPr>
            <p:spPr>
              <a:xfrm>
                <a:off x="861525" y="5506069"/>
                <a:ext cx="4626883" cy="9350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ea typeface="Cambria Math" charset="0"/>
                              <a:cs typeface="Cambria Math" charset="0"/>
                            </a:rPr>
                          </m:ctrlPr>
                        </m:fPr>
                        <m:num>
                          <m:r>
                            <a:rPr lang="en-US" sz="3200" i="1">
                              <a:latin typeface="Cambria Math" charset="0"/>
                              <a:ea typeface="Cambria Math" charset="0"/>
                              <a:cs typeface="Cambria Math" charset="0"/>
                            </a:rPr>
                            <m:t>𝑑</m:t>
                          </m:r>
                          <m:r>
                            <a:rPr lang="en-US" sz="3200" i="1">
                              <a:latin typeface="Cambria Math" panose="02040503050406030204" pitchFamily="18" charset="0"/>
                              <a:ea typeface="Cambria Math" charset="0"/>
                              <a:cs typeface="Cambria Math" charset="0"/>
                            </a:rPr>
                            <m:t>𝑇</m:t>
                          </m:r>
                        </m:num>
                        <m:den>
                          <m:r>
                            <a:rPr lang="en-US" sz="3200" i="1">
                              <a:latin typeface="Cambria Math" charset="0"/>
                              <a:ea typeface="Cambria Math" charset="0"/>
                              <a:cs typeface="Cambria Math" charset="0"/>
                            </a:rPr>
                            <m:t>𝑑𝑡</m:t>
                          </m:r>
                        </m:den>
                      </m:f>
                      <m:r>
                        <a:rPr lang="en-US" sz="3200" i="1">
                          <a:latin typeface="Cambria Math" panose="02040503050406030204" pitchFamily="18" charset="0"/>
                          <a:ea typeface="Cambria Math" charset="0"/>
                          <a:cs typeface="Cambria Math" charset="0"/>
                        </a:rPr>
                        <m:t>=</m:t>
                      </m:r>
                      <m:sSub>
                        <m:sSubPr>
                          <m:ctrlPr>
                            <a:rPr lang="en-US" sz="3200" i="1">
                              <a:latin typeface="Cambria Math" panose="02040503050406030204" pitchFamily="18" charset="0"/>
                            </a:rPr>
                          </m:ctrlPr>
                        </m:sSubPr>
                        <m:e>
                          <m:r>
                            <a:rPr lang="en-US" sz="3200" b="0" i="1" smtClean="0">
                              <a:latin typeface="Cambria Math" panose="02040503050406030204" pitchFamily="18" charset="0"/>
                            </a:rPr>
                            <m:t>𝑠</m:t>
                          </m:r>
                        </m:e>
                        <m:sub>
                          <m:r>
                            <a:rPr lang="en-US" sz="3200" i="1">
                              <a:latin typeface="Cambria Math" panose="02040503050406030204" pitchFamily="18" charset="0"/>
                            </a:rPr>
                            <m:t>𝐼</m:t>
                          </m:r>
                        </m:sub>
                      </m:sSub>
                      <m:r>
                        <a:rPr lang="en-US" sz="3200" i="1">
                          <a:latin typeface="Cambria Math" charset="0"/>
                          <a:ea typeface="Cambria Math" charset="0"/>
                          <a:cs typeface="Cambria Math" charset="0"/>
                        </a:rPr>
                        <m:t>𝐼</m:t>
                      </m:r>
                      <m:r>
                        <a:rPr lang="en-US" sz="3200" i="1">
                          <a:latin typeface="Cambria Math" panose="02040503050406030204" pitchFamily="18" charset="0"/>
                          <a:ea typeface="Cambria Math" charset="0"/>
                          <a:cs typeface="Cambria Math" charset="0"/>
                        </a:rPr>
                        <m:t>+</m:t>
                      </m:r>
                      <m:r>
                        <a:rPr lang="en-US" sz="3200" i="1">
                          <a:latin typeface="Cambria Math" panose="02040503050406030204" pitchFamily="18" charset="0"/>
                          <a:ea typeface="Cambria Math" charset="0"/>
                          <a:cs typeface="Cambria Math" charset="0"/>
                        </a:rPr>
                        <m:t>𝑐𝑏𝑇</m:t>
                      </m:r>
                      <m:r>
                        <a:rPr lang="en-US" sz="3200" i="1" dirty="0">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rPr>
                            <m:t>𝑟</m:t>
                          </m:r>
                        </m:e>
                        <m:sub>
                          <m:r>
                            <a:rPr lang="en-US" sz="3200" i="1">
                              <a:latin typeface="Cambria Math" panose="02040503050406030204" pitchFamily="18" charset="0"/>
                            </a:rPr>
                            <m:t>𝑡</m:t>
                          </m:r>
                        </m:sub>
                      </m:sSub>
                      <m:r>
                        <a:rPr lang="en-US" sz="3200" i="1">
                          <a:latin typeface="Cambria Math" panose="02040503050406030204" pitchFamily="18" charset="0"/>
                        </a:rPr>
                        <m:t>𝑇</m:t>
                      </m:r>
                    </m:oMath>
                  </m:oMathPara>
                </a14:m>
                <a:endParaRPr lang="en-US" sz="3200"/>
              </a:p>
            </p:txBody>
          </p:sp>
        </mc:Choice>
        <mc:Fallback xmlns="">
          <p:sp>
            <p:nvSpPr>
              <p:cNvPr id="59" name="TextBox 58">
                <a:extLst>
                  <a:ext uri="{FF2B5EF4-FFF2-40B4-BE49-F238E27FC236}">
                    <a16:creationId xmlns:a16="http://schemas.microsoft.com/office/drawing/2014/main" id="{AE18F688-CC07-CD56-40A0-E355EF0AE75E}"/>
                  </a:ext>
                </a:extLst>
              </p:cNvPr>
              <p:cNvSpPr txBox="1">
                <a:spLocks noRot="1" noChangeAspect="1" noMove="1" noResize="1" noEditPoints="1" noAdjustHandles="1" noChangeArrowheads="1" noChangeShapeType="1" noTextEdit="1"/>
              </p:cNvSpPr>
              <p:nvPr/>
            </p:nvSpPr>
            <p:spPr>
              <a:xfrm>
                <a:off x="861525" y="5506069"/>
                <a:ext cx="4626883" cy="935000"/>
              </a:xfrm>
              <a:prstGeom prst="rect">
                <a:avLst/>
              </a:prstGeom>
              <a:blipFill>
                <a:blip r:embed="rId9"/>
                <a:stretch>
                  <a:fillRect/>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1CE57545-C21B-B3DE-2AE6-9F60E95B36F8}"/>
              </a:ext>
            </a:extLst>
          </p:cNvPr>
          <p:cNvSpPr txBox="1"/>
          <p:nvPr/>
        </p:nvSpPr>
        <p:spPr>
          <a:xfrm>
            <a:off x="7140956" y="2335312"/>
            <a:ext cx="2114681" cy="400110"/>
          </a:xfrm>
          <a:prstGeom prst="rect">
            <a:avLst/>
          </a:prstGeom>
          <a:noFill/>
        </p:spPr>
        <p:txBody>
          <a:bodyPr wrap="none" rtlCol="0">
            <a:spAutoFit/>
          </a:bodyPr>
          <a:lstStyle/>
          <a:p>
            <a:r>
              <a:rPr lang="en-US" sz="2000">
                <a:solidFill>
                  <a:schemeClr val="accent1"/>
                </a:solidFill>
              </a:rPr>
              <a:t>Treatment seeking</a:t>
            </a:r>
          </a:p>
        </p:txBody>
      </p:sp>
      <p:sp>
        <p:nvSpPr>
          <p:cNvPr id="61" name="TextBox 60">
            <a:extLst>
              <a:ext uri="{FF2B5EF4-FFF2-40B4-BE49-F238E27FC236}">
                <a16:creationId xmlns:a16="http://schemas.microsoft.com/office/drawing/2014/main" id="{A10DF9BE-CD35-3372-0C8B-CC598DD9B5E0}"/>
              </a:ext>
            </a:extLst>
          </p:cNvPr>
          <p:cNvSpPr txBox="1"/>
          <p:nvPr/>
        </p:nvSpPr>
        <p:spPr>
          <a:xfrm>
            <a:off x="9670629" y="2867339"/>
            <a:ext cx="1765676" cy="400110"/>
          </a:xfrm>
          <a:prstGeom prst="rect">
            <a:avLst/>
          </a:prstGeom>
          <a:noFill/>
        </p:spPr>
        <p:txBody>
          <a:bodyPr wrap="none" rtlCol="0">
            <a:spAutoFit/>
          </a:bodyPr>
          <a:lstStyle/>
          <a:p>
            <a:r>
              <a:rPr lang="en-US" sz="2000">
                <a:solidFill>
                  <a:schemeClr val="accent6"/>
                </a:solidFill>
              </a:rPr>
              <a:t>Contact tracing</a:t>
            </a:r>
          </a:p>
        </p:txBody>
      </p:sp>
      <p:sp>
        <p:nvSpPr>
          <p:cNvPr id="9" name="Title 7">
            <a:extLst>
              <a:ext uri="{FF2B5EF4-FFF2-40B4-BE49-F238E27FC236}">
                <a16:creationId xmlns:a16="http://schemas.microsoft.com/office/drawing/2014/main" id="{A9C129FB-254D-220F-6486-9DA5E0F5B1A8}"/>
              </a:ext>
            </a:extLst>
          </p:cNvPr>
          <p:cNvSpPr>
            <a:spLocks noGrp="1"/>
          </p:cNvSpPr>
          <p:nvPr>
            <p:ph type="title"/>
          </p:nvPr>
        </p:nvSpPr>
        <p:spPr>
          <a:xfrm>
            <a:off x="613719" y="-22455"/>
            <a:ext cx="11578281" cy="1325563"/>
          </a:xfrm>
        </p:spPr>
        <p:txBody>
          <a:bodyPr/>
          <a:lstStyle/>
          <a:p>
            <a:r>
              <a:rPr lang="en-US" sz="4400">
                <a:latin typeface="Calibri" panose="020F0502020204030204" pitchFamily="34" charset="0"/>
                <a:cs typeface="Calibri" panose="020F0502020204030204" pitchFamily="34" charset="0"/>
              </a:rPr>
              <a:t>Controlling Infectious Diseases (3) Contact tracing</a:t>
            </a:r>
            <a:endParaRPr lang="en-US"/>
          </a:p>
        </p:txBody>
      </p:sp>
    </p:spTree>
    <p:extLst>
      <p:ext uri="{BB962C8B-B14F-4D97-AF65-F5344CB8AC3E}">
        <p14:creationId xmlns:p14="http://schemas.microsoft.com/office/powerpoint/2010/main" val="219409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P spid="31" grpId="0"/>
      <p:bldP spid="59"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6961B6-25CC-0C20-79A6-917B724F845F}"/>
            </a:ext>
          </a:extLst>
        </p:cNvPr>
        <p:cNvGrpSpPr/>
        <p:nvPr/>
      </p:nvGrpSpPr>
      <p:grpSpPr>
        <a:xfrm>
          <a:off x="0" y="0"/>
          <a:ext cx="0" cy="0"/>
          <a:chOff x="0" y="0"/>
          <a:chExt cx="0" cy="0"/>
        </a:xfrm>
      </p:grpSpPr>
      <p:pic>
        <p:nvPicPr>
          <p:cNvPr id="6" name="Picture 5" descr="A screenshot of a computer program&#10;&#10;Description automatically generated">
            <a:extLst>
              <a:ext uri="{FF2B5EF4-FFF2-40B4-BE49-F238E27FC236}">
                <a16:creationId xmlns:a16="http://schemas.microsoft.com/office/drawing/2014/main" id="{489653E4-0E47-DEED-6F99-BCF92095E774}"/>
              </a:ext>
            </a:extLst>
          </p:cNvPr>
          <p:cNvPicPr>
            <a:picLocks noChangeAspect="1"/>
          </p:cNvPicPr>
          <p:nvPr/>
        </p:nvPicPr>
        <p:blipFill rotWithShape="1">
          <a:blip r:embed="rId2"/>
          <a:srcRect t="1092"/>
          <a:stretch/>
        </p:blipFill>
        <p:spPr>
          <a:xfrm>
            <a:off x="780058" y="1940681"/>
            <a:ext cx="5181600" cy="3617669"/>
          </a:xfrm>
          <a:prstGeom prst="rect">
            <a:avLst/>
          </a:prstGeom>
          <a:ln>
            <a:solidFill>
              <a:schemeClr val="tx1"/>
            </a:solidFill>
          </a:ln>
        </p:spPr>
      </p:pic>
      <p:pic>
        <p:nvPicPr>
          <p:cNvPr id="15" name="Picture 14" descr="A close-up of a white background&#10;&#10;Description automatically generated">
            <a:extLst>
              <a:ext uri="{FF2B5EF4-FFF2-40B4-BE49-F238E27FC236}">
                <a16:creationId xmlns:a16="http://schemas.microsoft.com/office/drawing/2014/main" id="{C87384F6-C929-29F9-1B0B-C0B2859C885C}"/>
              </a:ext>
            </a:extLst>
          </p:cNvPr>
          <p:cNvPicPr>
            <a:picLocks noChangeAspect="1"/>
          </p:cNvPicPr>
          <p:nvPr/>
        </p:nvPicPr>
        <p:blipFill>
          <a:blip r:embed="rId3"/>
          <a:stretch>
            <a:fillRect/>
          </a:stretch>
        </p:blipFill>
        <p:spPr>
          <a:xfrm>
            <a:off x="4411736" y="5393564"/>
            <a:ext cx="7581900" cy="1460500"/>
          </a:xfrm>
          <a:prstGeom prst="rect">
            <a:avLst/>
          </a:prstGeom>
          <a:ln>
            <a:solidFill>
              <a:schemeClr val="tx1"/>
            </a:solidFill>
          </a:ln>
        </p:spPr>
      </p:pic>
      <p:sp>
        <p:nvSpPr>
          <p:cNvPr id="2" name="Title 1">
            <a:extLst>
              <a:ext uri="{FF2B5EF4-FFF2-40B4-BE49-F238E27FC236}">
                <a16:creationId xmlns:a16="http://schemas.microsoft.com/office/drawing/2014/main" id="{B17D542B-2215-D23C-91CB-07691DCE8371}"/>
              </a:ext>
            </a:extLst>
          </p:cNvPr>
          <p:cNvSpPr>
            <a:spLocks noGrp="1"/>
          </p:cNvSpPr>
          <p:nvPr>
            <p:ph type="title"/>
          </p:nvPr>
        </p:nvSpPr>
        <p:spPr>
          <a:xfrm>
            <a:off x="838200" y="359700"/>
            <a:ext cx="10515600" cy="1325563"/>
          </a:xfrm>
        </p:spPr>
        <p:txBody>
          <a:bodyPr/>
          <a:lstStyle/>
          <a:p>
            <a:r>
              <a:rPr lang="en-US"/>
              <a:t>SI model </a:t>
            </a:r>
            <a:r>
              <a:rPr lang="en-US">
                <a:ea typeface="Calibri Light"/>
              </a:rPr>
              <a:t>w</a:t>
            </a:r>
            <a:r>
              <a:rPr lang="en-US"/>
              <a:t>/ contact tracing: R code</a:t>
            </a:r>
            <a:endParaRPr lang="en-US">
              <a:ea typeface="Calibri Light"/>
              <a:cs typeface="Calibri Light"/>
            </a:endParaRPr>
          </a:p>
        </p:txBody>
      </p:sp>
      <p:sp>
        <p:nvSpPr>
          <p:cNvPr id="18" name="Rectangle 17">
            <a:extLst>
              <a:ext uri="{FF2B5EF4-FFF2-40B4-BE49-F238E27FC236}">
                <a16:creationId xmlns:a16="http://schemas.microsoft.com/office/drawing/2014/main" id="{64A8AA15-3515-1410-AC90-708A8920CCC5}"/>
              </a:ext>
            </a:extLst>
          </p:cNvPr>
          <p:cNvSpPr/>
          <p:nvPr/>
        </p:nvSpPr>
        <p:spPr>
          <a:xfrm>
            <a:off x="10443713" y="2367702"/>
            <a:ext cx="331692" cy="450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7F3023D-D66F-00A2-723C-20B094BBD7BA}"/>
              </a:ext>
            </a:extLst>
          </p:cNvPr>
          <p:cNvSpPr/>
          <p:nvPr/>
        </p:nvSpPr>
        <p:spPr>
          <a:xfrm>
            <a:off x="1117571" y="3854811"/>
            <a:ext cx="3043612" cy="226859"/>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B17D08-CE6B-C8FB-C33E-F05BBD85BB29}"/>
              </a:ext>
            </a:extLst>
          </p:cNvPr>
          <p:cNvSpPr txBox="1"/>
          <p:nvPr/>
        </p:nvSpPr>
        <p:spPr>
          <a:xfrm>
            <a:off x="1825236" y="1583641"/>
            <a:ext cx="2794958" cy="369332"/>
          </a:xfrm>
          <a:prstGeom prst="rect">
            <a:avLst/>
          </a:prstGeom>
          <a:noFill/>
        </p:spPr>
        <p:txBody>
          <a:bodyPr wrap="square" lIns="91440" tIns="45720" rIns="91440" bIns="45720" rtlCol="0" anchor="t">
            <a:spAutoFit/>
          </a:bodyPr>
          <a:lstStyle/>
          <a:p>
            <a:pPr algn="ctr"/>
            <a:r>
              <a:rPr lang="en-US" b="1" u="sng"/>
              <a:t>SIR + vaccine Model</a:t>
            </a:r>
          </a:p>
        </p:txBody>
      </p:sp>
      <p:sp>
        <p:nvSpPr>
          <p:cNvPr id="8" name="Rectangle 7">
            <a:extLst>
              <a:ext uri="{FF2B5EF4-FFF2-40B4-BE49-F238E27FC236}">
                <a16:creationId xmlns:a16="http://schemas.microsoft.com/office/drawing/2014/main" id="{117B5630-7DF0-8B8A-9C09-2C360CCB24FC}"/>
              </a:ext>
            </a:extLst>
          </p:cNvPr>
          <p:cNvSpPr/>
          <p:nvPr/>
        </p:nvSpPr>
        <p:spPr>
          <a:xfrm>
            <a:off x="5961658" y="5623792"/>
            <a:ext cx="943144" cy="1000044"/>
          </a:xfrm>
          <a:prstGeom prst="rect">
            <a:avLst/>
          </a:prstGeom>
          <a:solidFill>
            <a:srgbClr val="FFC00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444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24F0-3DDB-D20F-2BFF-40F8CE1C9D5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FA034C-8293-0D91-9BB8-34BE5F57E32B}"/>
              </a:ext>
            </a:extLst>
          </p:cNvPr>
          <p:cNvSpPr>
            <a:spLocks noGrp="1"/>
          </p:cNvSpPr>
          <p:nvPr>
            <p:ph idx="1"/>
          </p:nvPr>
        </p:nvSpPr>
        <p:spPr>
          <a:xfrm>
            <a:off x="838200" y="1484454"/>
            <a:ext cx="10515600" cy="5088624"/>
          </a:xfrm>
        </p:spPr>
        <p:txBody>
          <a:bodyPr>
            <a:noAutofit/>
          </a:bodyPr>
          <a:lstStyle/>
          <a:p>
            <a:r>
              <a:rPr lang="en-US" sz="3000" dirty="0"/>
              <a:t>Run SIR model with vaccination strategy under varying assumptions on vaccine effectiveness</a:t>
            </a:r>
          </a:p>
          <a:p>
            <a:pPr marL="457200" lvl="1" indent="0">
              <a:buNone/>
            </a:pPr>
            <a:r>
              <a:rPr lang="en-US" sz="2600" dirty="0"/>
              <a:t>Q. How did different assumptions on vaccine effectiveness/vaccination rate/reduced infectiousness with vaccination change the predicted epidemics?</a:t>
            </a:r>
          </a:p>
          <a:p>
            <a:pPr marL="0" indent="0">
              <a:buNone/>
            </a:pPr>
            <a:endParaRPr lang="en-US" sz="3000" dirty="0"/>
          </a:p>
          <a:p>
            <a:pPr marL="457200" lvl="1" indent="0">
              <a:buNone/>
            </a:pPr>
            <a:endParaRPr lang="en-US" sz="2600" dirty="0"/>
          </a:p>
        </p:txBody>
      </p:sp>
      <p:sp>
        <p:nvSpPr>
          <p:cNvPr id="9" name="Title 1">
            <a:extLst>
              <a:ext uri="{FF2B5EF4-FFF2-40B4-BE49-F238E27FC236}">
                <a16:creationId xmlns:a16="http://schemas.microsoft.com/office/drawing/2014/main" id="{26A3D85D-C78C-0022-BFA5-DC68E43DEBF8}"/>
              </a:ext>
            </a:extLst>
          </p:cNvPr>
          <p:cNvSpPr>
            <a:spLocks noGrp="1"/>
          </p:cNvSpPr>
          <p:nvPr>
            <p:ph type="title"/>
          </p:nvPr>
        </p:nvSpPr>
        <p:spPr>
          <a:xfrm>
            <a:off x="838200" y="-889"/>
            <a:ext cx="10515600" cy="1325563"/>
          </a:xfrm>
        </p:spPr>
        <p:txBody>
          <a:bodyPr/>
          <a:lstStyle/>
          <a:p>
            <a:r>
              <a:rPr lang="en-US"/>
              <a:t>Lab #4: Modeling interventions </a:t>
            </a:r>
            <a:endParaRPr lang="en-US">
              <a:ea typeface="Calibri Light"/>
              <a:cs typeface="Calibri Light"/>
            </a:endParaRPr>
          </a:p>
        </p:txBody>
      </p:sp>
    </p:spTree>
    <p:extLst>
      <p:ext uri="{BB962C8B-B14F-4D97-AF65-F5344CB8AC3E}">
        <p14:creationId xmlns:p14="http://schemas.microsoft.com/office/powerpoint/2010/main" val="804657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9877E7-981B-3232-6A8D-64677B85882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B01D7BB-FA8C-5C9A-6FF0-EF7D58C8C7B3}"/>
              </a:ext>
            </a:extLst>
          </p:cNvPr>
          <p:cNvSpPr>
            <a:spLocks noGrp="1"/>
          </p:cNvSpPr>
          <p:nvPr>
            <p:ph type="title"/>
          </p:nvPr>
        </p:nvSpPr>
        <p:spPr/>
        <p:txBody>
          <a:bodyPr/>
          <a:lstStyle/>
          <a:p>
            <a:r>
              <a:rPr lang="en-US" dirty="0"/>
              <a:t>Part 3: </a:t>
            </a:r>
            <a:br>
              <a:rPr lang="en-US" dirty="0"/>
            </a:br>
            <a:r>
              <a:rPr lang="en-US" dirty="0"/>
              <a:t>Embellishments to the SIR Model </a:t>
            </a:r>
          </a:p>
        </p:txBody>
      </p:sp>
      <p:sp>
        <p:nvSpPr>
          <p:cNvPr id="5" name="Text Placeholder 4">
            <a:extLst>
              <a:ext uri="{FF2B5EF4-FFF2-40B4-BE49-F238E27FC236}">
                <a16:creationId xmlns:a16="http://schemas.microsoft.com/office/drawing/2014/main" id="{7F403C27-119C-D64F-B50F-AF6430E959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52309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207A8-3F26-BFAD-218D-4C32457B0A66}"/>
              </a:ext>
            </a:extLst>
          </p:cNvPr>
          <p:cNvSpPr>
            <a:spLocks noGrp="1"/>
          </p:cNvSpPr>
          <p:nvPr>
            <p:ph type="title"/>
          </p:nvPr>
        </p:nvSpPr>
        <p:spPr>
          <a:xfrm>
            <a:off x="528809" y="365125"/>
            <a:ext cx="11325339" cy="1325563"/>
          </a:xfrm>
        </p:spPr>
        <p:txBody>
          <a:bodyPr/>
          <a:lstStyle/>
          <a:p>
            <a:r>
              <a:rPr lang="en-US"/>
              <a:t>Adding heterogeneity: models w/ stratification(s)</a:t>
            </a:r>
          </a:p>
        </p:txBody>
      </p:sp>
      <p:cxnSp>
        <p:nvCxnSpPr>
          <p:cNvPr id="4" name="Straight Arrow Connector 3">
            <a:extLst>
              <a:ext uri="{FF2B5EF4-FFF2-40B4-BE49-F238E27FC236}">
                <a16:creationId xmlns:a16="http://schemas.microsoft.com/office/drawing/2014/main" id="{015E35CD-51EC-E0F2-7900-093497444998}"/>
              </a:ext>
            </a:extLst>
          </p:cNvPr>
          <p:cNvCxnSpPr/>
          <p:nvPr/>
        </p:nvCxnSpPr>
        <p:spPr>
          <a:xfrm>
            <a:off x="4058474" y="282368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4EC9794-A7F8-365D-5654-E14580B92B60}"/>
              </a:ext>
            </a:extLst>
          </p:cNvPr>
          <p:cNvSpPr txBox="1"/>
          <p:nvPr/>
        </p:nvSpPr>
        <p:spPr>
          <a:xfrm>
            <a:off x="4262390" y="2207964"/>
            <a:ext cx="1275008"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6" name="TextBox 5">
            <a:extLst>
              <a:ext uri="{FF2B5EF4-FFF2-40B4-BE49-F238E27FC236}">
                <a16:creationId xmlns:a16="http://schemas.microsoft.com/office/drawing/2014/main" id="{0210F199-8CF6-6651-3091-91F00D7956C0}"/>
              </a:ext>
            </a:extLst>
          </p:cNvPr>
          <p:cNvSpPr txBox="1"/>
          <p:nvPr/>
        </p:nvSpPr>
        <p:spPr>
          <a:xfrm>
            <a:off x="2783466" y="225413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r>
              <a:rPr lang="en-US" sz="6000" baseline="-25000"/>
              <a:t>L</a:t>
            </a:r>
          </a:p>
        </p:txBody>
      </p:sp>
      <p:sp>
        <p:nvSpPr>
          <p:cNvPr id="7" name="TextBox 6">
            <a:extLst>
              <a:ext uri="{FF2B5EF4-FFF2-40B4-BE49-F238E27FC236}">
                <a16:creationId xmlns:a16="http://schemas.microsoft.com/office/drawing/2014/main" id="{09D9EF84-7D82-A31F-B96A-F5FA2C7914D8}"/>
              </a:ext>
            </a:extLst>
          </p:cNvPr>
          <p:cNvSpPr txBox="1"/>
          <p:nvPr/>
        </p:nvSpPr>
        <p:spPr>
          <a:xfrm>
            <a:off x="5743461" y="2254129"/>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r>
              <a:rPr lang="en-US" sz="6000" baseline="-25000"/>
              <a:t>L</a:t>
            </a:r>
          </a:p>
        </p:txBody>
      </p:sp>
      <p:cxnSp>
        <p:nvCxnSpPr>
          <p:cNvPr id="8" name="Straight Arrow Connector 7">
            <a:extLst>
              <a:ext uri="{FF2B5EF4-FFF2-40B4-BE49-F238E27FC236}">
                <a16:creationId xmlns:a16="http://schemas.microsoft.com/office/drawing/2014/main" id="{AE146015-55AA-230D-305E-28CB6FC8BFA9}"/>
              </a:ext>
            </a:extLst>
          </p:cNvPr>
          <p:cNvCxnSpPr/>
          <p:nvPr/>
        </p:nvCxnSpPr>
        <p:spPr>
          <a:xfrm>
            <a:off x="4058474" y="476081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43C8ABC-2688-C27A-36BA-3AF35C23D6DA}"/>
              </a:ext>
            </a:extLst>
          </p:cNvPr>
          <p:cNvSpPr txBox="1"/>
          <p:nvPr/>
        </p:nvSpPr>
        <p:spPr>
          <a:xfrm>
            <a:off x="4262388" y="4727034"/>
            <a:ext cx="1275009"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0" name="TextBox 9">
            <a:extLst>
              <a:ext uri="{FF2B5EF4-FFF2-40B4-BE49-F238E27FC236}">
                <a16:creationId xmlns:a16="http://schemas.microsoft.com/office/drawing/2014/main" id="{B8DEBB5F-FA1A-B5DF-6765-0B590F4A1E54}"/>
              </a:ext>
            </a:extLst>
          </p:cNvPr>
          <p:cNvSpPr txBox="1"/>
          <p:nvPr/>
        </p:nvSpPr>
        <p:spPr>
          <a:xfrm>
            <a:off x="2783466" y="4191263"/>
            <a:ext cx="1275008" cy="1015663"/>
          </a:xfrm>
          <a:prstGeom prst="rect">
            <a:avLst/>
          </a:prstGeom>
          <a:solidFill>
            <a:schemeClr val="accent5"/>
          </a:solidFill>
          <a:ln>
            <a:solidFill>
              <a:schemeClr val="tx1"/>
            </a:solidFill>
          </a:ln>
        </p:spPr>
        <p:txBody>
          <a:bodyPr wrap="square" rtlCol="0">
            <a:spAutoFit/>
          </a:bodyPr>
          <a:lstStyle/>
          <a:p>
            <a:pPr algn="ctr"/>
            <a:r>
              <a:rPr lang="en-US" sz="6000"/>
              <a:t>S</a:t>
            </a:r>
            <a:r>
              <a:rPr lang="en-US" sz="6000" baseline="-25000"/>
              <a:t>H</a:t>
            </a:r>
          </a:p>
        </p:txBody>
      </p:sp>
      <p:sp>
        <p:nvSpPr>
          <p:cNvPr id="11" name="TextBox 10">
            <a:extLst>
              <a:ext uri="{FF2B5EF4-FFF2-40B4-BE49-F238E27FC236}">
                <a16:creationId xmlns:a16="http://schemas.microsoft.com/office/drawing/2014/main" id="{4B4BDDEB-012A-FCB6-CDE4-0D967CB6C95B}"/>
              </a:ext>
            </a:extLst>
          </p:cNvPr>
          <p:cNvSpPr txBox="1"/>
          <p:nvPr/>
        </p:nvSpPr>
        <p:spPr>
          <a:xfrm>
            <a:off x="5743461" y="4191262"/>
            <a:ext cx="1275008" cy="1015663"/>
          </a:xfrm>
          <a:prstGeom prst="rect">
            <a:avLst/>
          </a:prstGeom>
          <a:solidFill>
            <a:schemeClr val="accent2"/>
          </a:solidFill>
          <a:ln>
            <a:solidFill>
              <a:schemeClr val="tx1"/>
            </a:solidFill>
          </a:ln>
        </p:spPr>
        <p:txBody>
          <a:bodyPr wrap="square" rtlCol="0">
            <a:spAutoFit/>
          </a:bodyPr>
          <a:lstStyle/>
          <a:p>
            <a:pPr algn="ctr"/>
            <a:r>
              <a:rPr lang="en-US" sz="6000"/>
              <a:t>I</a:t>
            </a:r>
            <a:r>
              <a:rPr lang="en-US" sz="6000" baseline="-25000"/>
              <a:t>H</a:t>
            </a:r>
          </a:p>
        </p:txBody>
      </p:sp>
      <p:sp>
        <p:nvSpPr>
          <p:cNvPr id="12" name="TextBox 11">
            <a:extLst>
              <a:ext uri="{FF2B5EF4-FFF2-40B4-BE49-F238E27FC236}">
                <a16:creationId xmlns:a16="http://schemas.microsoft.com/office/drawing/2014/main" id="{007E971A-E0CD-0AF5-C18B-8700B6FBE380}"/>
              </a:ext>
            </a:extLst>
          </p:cNvPr>
          <p:cNvSpPr txBox="1"/>
          <p:nvPr/>
        </p:nvSpPr>
        <p:spPr>
          <a:xfrm>
            <a:off x="2952905" y="5707081"/>
            <a:ext cx="4306095" cy="707886"/>
          </a:xfrm>
          <a:prstGeom prst="rect">
            <a:avLst/>
          </a:prstGeom>
          <a:noFill/>
        </p:spPr>
        <p:txBody>
          <a:bodyPr wrap="square" rtlCol="0">
            <a:spAutoFit/>
          </a:bodyPr>
          <a:lstStyle/>
          <a:p>
            <a:r>
              <a:rPr lang="en-US" sz="2000"/>
              <a:t>Omitting recovery &amp; demography for now – but these can easily be included</a:t>
            </a:r>
          </a:p>
        </p:txBody>
      </p:sp>
      <p:sp>
        <p:nvSpPr>
          <p:cNvPr id="13" name="TextBox 12">
            <a:extLst>
              <a:ext uri="{FF2B5EF4-FFF2-40B4-BE49-F238E27FC236}">
                <a16:creationId xmlns:a16="http://schemas.microsoft.com/office/drawing/2014/main" id="{672BF7C3-BC98-8D1A-AF34-249D6C88A82C}"/>
              </a:ext>
            </a:extLst>
          </p:cNvPr>
          <p:cNvSpPr txBox="1"/>
          <p:nvPr/>
        </p:nvSpPr>
        <p:spPr>
          <a:xfrm>
            <a:off x="417759" y="2484963"/>
            <a:ext cx="2159643" cy="461665"/>
          </a:xfrm>
          <a:prstGeom prst="rect">
            <a:avLst/>
          </a:prstGeom>
          <a:noFill/>
        </p:spPr>
        <p:txBody>
          <a:bodyPr wrap="square" rtlCol="0">
            <a:spAutoFit/>
          </a:bodyPr>
          <a:lstStyle/>
          <a:p>
            <a:r>
              <a:rPr lang="en-US" sz="2400"/>
              <a:t>Low-risk group</a:t>
            </a:r>
          </a:p>
        </p:txBody>
      </p:sp>
      <p:sp>
        <p:nvSpPr>
          <p:cNvPr id="14" name="TextBox 13">
            <a:extLst>
              <a:ext uri="{FF2B5EF4-FFF2-40B4-BE49-F238E27FC236}">
                <a16:creationId xmlns:a16="http://schemas.microsoft.com/office/drawing/2014/main" id="{237C116A-889D-DA81-E55D-92DFDCECDDF7}"/>
              </a:ext>
            </a:extLst>
          </p:cNvPr>
          <p:cNvSpPr txBox="1"/>
          <p:nvPr/>
        </p:nvSpPr>
        <p:spPr>
          <a:xfrm>
            <a:off x="417758" y="4529982"/>
            <a:ext cx="2159643" cy="461665"/>
          </a:xfrm>
          <a:prstGeom prst="rect">
            <a:avLst/>
          </a:prstGeom>
          <a:noFill/>
        </p:spPr>
        <p:txBody>
          <a:bodyPr wrap="square" rtlCol="0">
            <a:spAutoFit/>
          </a:bodyPr>
          <a:lstStyle/>
          <a:p>
            <a:r>
              <a:rPr lang="en-US" sz="2400"/>
              <a:t>High-risk group</a:t>
            </a:r>
          </a:p>
        </p:txBody>
      </p:sp>
      <p:cxnSp>
        <p:nvCxnSpPr>
          <p:cNvPr id="15" name="Straight Arrow Connector 14">
            <a:extLst>
              <a:ext uri="{FF2B5EF4-FFF2-40B4-BE49-F238E27FC236}">
                <a16:creationId xmlns:a16="http://schemas.microsoft.com/office/drawing/2014/main" id="{98AD07B0-AC99-6A2D-9CE7-F3D1AA7B8908}"/>
              </a:ext>
            </a:extLst>
          </p:cNvPr>
          <p:cNvCxnSpPr>
            <a:cxnSpLocks/>
          </p:cNvCxnSpPr>
          <p:nvPr/>
        </p:nvCxnSpPr>
        <p:spPr>
          <a:xfrm flipH="1">
            <a:off x="4058474" y="3133073"/>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2E6F0C-FAD0-76C6-EBE3-19CF72D46585}"/>
              </a:ext>
            </a:extLst>
          </p:cNvPr>
          <p:cNvCxnSpPr>
            <a:cxnSpLocks/>
          </p:cNvCxnSpPr>
          <p:nvPr/>
        </p:nvCxnSpPr>
        <p:spPr>
          <a:xfrm flipH="1">
            <a:off x="4058473" y="4288007"/>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F2FD8D9-7962-D579-10DB-D8B95DDD7C3A}"/>
              </a:ext>
            </a:extLst>
          </p:cNvPr>
          <p:cNvCxnSpPr>
            <a:cxnSpLocks/>
          </p:cNvCxnSpPr>
          <p:nvPr/>
        </p:nvCxnSpPr>
        <p:spPr>
          <a:xfrm flipH="1">
            <a:off x="4058473" y="3269792"/>
            <a:ext cx="1684986"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B5EDA9C-3A60-DD39-F2A0-E39CDD4C81E0}"/>
              </a:ext>
            </a:extLst>
          </p:cNvPr>
          <p:cNvCxnSpPr>
            <a:cxnSpLocks/>
          </p:cNvCxnSpPr>
          <p:nvPr/>
        </p:nvCxnSpPr>
        <p:spPr>
          <a:xfrm flipH="1" flipV="1">
            <a:off x="4058473" y="3269792"/>
            <a:ext cx="1684987"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74141456-8659-8F87-17D4-D877ABA839E8}"/>
              </a:ext>
            </a:extLst>
          </p:cNvPr>
          <p:cNvGrpSpPr/>
          <p:nvPr/>
        </p:nvGrpSpPr>
        <p:grpSpPr>
          <a:xfrm>
            <a:off x="727291" y="5708044"/>
            <a:ext cx="1850110" cy="369332"/>
            <a:chOff x="8504529" y="2741003"/>
            <a:chExt cx="1850110" cy="369332"/>
          </a:xfrm>
        </p:grpSpPr>
        <p:cxnSp>
          <p:nvCxnSpPr>
            <p:cNvPr id="24" name="Straight Arrow Connector 23">
              <a:extLst>
                <a:ext uri="{FF2B5EF4-FFF2-40B4-BE49-F238E27FC236}">
                  <a16:creationId xmlns:a16="http://schemas.microsoft.com/office/drawing/2014/main" id="{EA342F29-AFAF-F096-6C0E-3A8343BB7C45}"/>
                </a:ext>
              </a:extLst>
            </p:cNvPr>
            <p:cNvCxnSpPr>
              <a:cxnSpLocks/>
            </p:cNvCxnSpPr>
            <p:nvPr/>
          </p:nvCxnSpPr>
          <p:spPr>
            <a:xfrm flipH="1">
              <a:off x="8504529" y="2946628"/>
              <a:ext cx="364049"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98F8026-0457-111E-1CAC-90DAC4A6C131}"/>
                </a:ext>
              </a:extLst>
            </p:cNvPr>
            <p:cNvSpPr txBox="1"/>
            <p:nvPr/>
          </p:nvSpPr>
          <p:spPr>
            <a:xfrm>
              <a:off x="8868579" y="2741003"/>
              <a:ext cx="1486060" cy="369332"/>
            </a:xfrm>
            <a:prstGeom prst="rect">
              <a:avLst/>
            </a:prstGeom>
            <a:noFill/>
          </p:spPr>
          <p:txBody>
            <a:bodyPr wrap="square" rtlCol="0">
              <a:spAutoFit/>
            </a:bodyPr>
            <a:lstStyle/>
            <a:p>
              <a:r>
                <a:rPr lang="en-US"/>
                <a:t>Transmission</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F83301E-C200-13B3-8C6B-B52E86BEE3B1}"/>
                  </a:ext>
                </a:extLst>
              </p:cNvPr>
              <p:cNvSpPr txBox="1"/>
              <p:nvPr/>
            </p:nvSpPr>
            <p:spPr>
              <a:xfrm>
                <a:off x="7428448" y="2361852"/>
                <a:ext cx="4345793" cy="1015663"/>
              </a:xfrm>
              <a:prstGeom prst="rect">
                <a:avLst/>
              </a:prstGeom>
              <a:noFill/>
            </p:spPr>
            <p:txBody>
              <a:bodyPr wrap="square" rtlCol="0">
                <a:spAutoFit/>
              </a:bodyPr>
              <a:lstStyle/>
              <a:p>
                <a:r>
                  <a:rPr lang="en-US" sz="2000"/>
                  <a:t>If </a:t>
                </a:r>
                <a14:m>
                  <m:oMath xmlns:m="http://schemas.openxmlformats.org/officeDocument/2006/math">
                    <m:r>
                      <a:rPr lang="en-US" sz="2000" b="0" i="1" smtClean="0">
                        <a:latin typeface="Cambria Math" panose="02040503050406030204" pitchFamily="18" charset="0"/>
                      </a:rPr>
                      <m:t>𝛽</m:t>
                    </m:r>
                  </m:oMath>
                </a14:m>
                <a:r>
                  <a:rPr lang="en-US" sz="2000"/>
                  <a:t> remains a scalar, nothing changes.</a:t>
                </a:r>
              </a:p>
              <a:p>
                <a:endParaRPr lang="en-US" sz="2000"/>
              </a:p>
              <a:p>
                <a:r>
                  <a:rPr lang="en-US" sz="2000"/>
                  <a:t>Typically, </a:t>
                </a:r>
                <a14:m>
                  <m:oMath xmlns:m="http://schemas.openxmlformats.org/officeDocument/2006/math">
                    <m:r>
                      <a:rPr lang="en-US" sz="2000" b="0" i="1" smtClean="0">
                        <a:latin typeface="Cambria Math" panose="02040503050406030204" pitchFamily="18" charset="0"/>
                      </a:rPr>
                      <m:t>𝛽</m:t>
                    </m:r>
                  </m:oMath>
                </a14:m>
                <a:r>
                  <a:rPr lang="en-US" sz="2000"/>
                  <a:t> now becomes a matrix.</a:t>
                </a:r>
              </a:p>
            </p:txBody>
          </p:sp>
        </mc:Choice>
        <mc:Fallback xmlns="">
          <p:sp>
            <p:nvSpPr>
              <p:cNvPr id="28" name="TextBox 27">
                <a:extLst>
                  <a:ext uri="{FF2B5EF4-FFF2-40B4-BE49-F238E27FC236}">
                    <a16:creationId xmlns:a16="http://schemas.microsoft.com/office/drawing/2014/main" id="{9F83301E-C200-13B3-8C6B-B52E86BEE3B1}"/>
                  </a:ext>
                </a:extLst>
              </p:cNvPr>
              <p:cNvSpPr txBox="1">
                <a:spLocks noRot="1" noChangeAspect="1" noMove="1" noResize="1" noEditPoints="1" noAdjustHandles="1" noChangeArrowheads="1" noChangeShapeType="1" noTextEdit="1"/>
              </p:cNvSpPr>
              <p:nvPr/>
            </p:nvSpPr>
            <p:spPr>
              <a:xfrm>
                <a:off x="7428448" y="2361852"/>
                <a:ext cx="4345793" cy="1015663"/>
              </a:xfrm>
              <a:prstGeom prst="rect">
                <a:avLst/>
              </a:prstGeom>
              <a:blipFill>
                <a:blip r:embed="rId3"/>
                <a:stretch>
                  <a:fillRect l="-1754" t="-2469" b="-9877"/>
                </a:stretch>
              </a:blipFill>
            </p:spPr>
            <p:txBody>
              <a:bodyPr/>
              <a:lstStyle/>
              <a:p>
                <a:r>
                  <a:rPr lang="en-US">
                    <a:noFill/>
                  </a:rPr>
                  <a:t> </a:t>
                </a:r>
              </a:p>
            </p:txBody>
          </p:sp>
        </mc:Fallback>
      </mc:AlternateContent>
    </p:spTree>
    <p:extLst>
      <p:ext uri="{BB962C8B-B14F-4D97-AF65-F5344CB8AC3E}">
        <p14:creationId xmlns:p14="http://schemas.microsoft.com/office/powerpoint/2010/main" val="208028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fontScale="90000"/>
          </a:bodyPr>
          <a:lstStyle/>
          <a:p>
            <a:r>
              <a:rPr lang="en-US" altLang="ko-KR" sz="3600">
                <a:latin typeface="Calibri" panose="020F0502020204030204" pitchFamily="34" charset="0"/>
                <a:cs typeface="Calibri" panose="020F0502020204030204" pitchFamily="34" charset="0"/>
              </a:rPr>
              <a:t>Examples of infectious</a:t>
            </a:r>
            <a:r>
              <a:rPr lang="ko-KR" altLang="en-US" sz="3600">
                <a:latin typeface="Calibri" panose="020F0502020204030204" pitchFamily="34" charset="0"/>
                <a:cs typeface="Calibri" panose="020F0502020204030204" pitchFamily="34" charset="0"/>
              </a:rPr>
              <a:t> </a:t>
            </a:r>
            <a:r>
              <a:rPr lang="en-US" altLang="ko-KR" sz="3600">
                <a:latin typeface="Calibri" panose="020F0502020204030204" pitchFamily="34" charset="0"/>
                <a:cs typeface="Calibri" panose="020F0502020204030204" pitchFamily="34" charset="0"/>
              </a:rPr>
              <a:t>disease modeling for public health</a:t>
            </a:r>
            <a:endParaRPr lang="en-US" sz="3600">
              <a:latin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7321FE30-65EA-466F-59D1-1A1E2BDDFEDE}"/>
              </a:ext>
            </a:extLst>
          </p:cNvPr>
          <p:cNvGraphicFramePr>
            <a:graphicFrameLocks noGrp="1"/>
          </p:cNvGraphicFramePr>
          <p:nvPr>
            <p:extLst>
              <p:ext uri="{D42A27DB-BD31-4B8C-83A1-F6EECF244321}">
                <p14:modId xmlns:p14="http://schemas.microsoft.com/office/powerpoint/2010/main" val="231860597"/>
              </p:ext>
            </p:extLst>
          </p:nvPr>
        </p:nvGraphicFramePr>
        <p:xfrm>
          <a:off x="596213" y="1136194"/>
          <a:ext cx="10999573" cy="5059680"/>
        </p:xfrm>
        <a:graphic>
          <a:graphicData uri="http://schemas.openxmlformats.org/drawingml/2006/table">
            <a:tbl>
              <a:tblPr firstRow="1" bandRow="1">
                <a:tableStyleId>{5C22544A-7EE6-4342-B048-85BDC9FD1C3A}</a:tableStyleId>
              </a:tblPr>
              <a:tblGrid>
                <a:gridCol w="1665073">
                  <a:extLst>
                    <a:ext uri="{9D8B030D-6E8A-4147-A177-3AD203B41FA5}">
                      <a16:colId xmlns:a16="http://schemas.microsoft.com/office/drawing/2014/main" val="3805724946"/>
                    </a:ext>
                  </a:extLst>
                </a:gridCol>
                <a:gridCol w="2278602">
                  <a:extLst>
                    <a:ext uri="{9D8B030D-6E8A-4147-A177-3AD203B41FA5}">
                      <a16:colId xmlns:a16="http://schemas.microsoft.com/office/drawing/2014/main" val="1973124740"/>
                    </a:ext>
                  </a:extLst>
                </a:gridCol>
                <a:gridCol w="1396504">
                  <a:extLst>
                    <a:ext uri="{9D8B030D-6E8A-4147-A177-3AD203B41FA5}">
                      <a16:colId xmlns:a16="http://schemas.microsoft.com/office/drawing/2014/main" val="2959758191"/>
                    </a:ext>
                  </a:extLst>
                </a:gridCol>
                <a:gridCol w="5659394">
                  <a:extLst>
                    <a:ext uri="{9D8B030D-6E8A-4147-A177-3AD203B41FA5}">
                      <a16:colId xmlns:a16="http://schemas.microsoft.com/office/drawing/2014/main" val="4009825490"/>
                    </a:ext>
                  </a:extLst>
                </a:gridCol>
              </a:tblGrid>
              <a:tr h="370840">
                <a:tc>
                  <a:txBody>
                    <a:bodyPr/>
                    <a:lstStyle/>
                    <a:p>
                      <a:pPr algn="l"/>
                      <a:r>
                        <a:rPr lang="en-US" sz="2200">
                          <a:solidFill>
                            <a:schemeClr val="tx1"/>
                          </a:solidFill>
                        </a:rPr>
                        <a:t>Disease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200">
                          <a:solidFill>
                            <a:schemeClr val="tx1"/>
                          </a:solidFill>
                        </a:rPr>
                        <a:t>Modeling study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200">
                          <a:solidFill>
                            <a:schemeClr val="tx1"/>
                          </a:solidFill>
                        </a:rPr>
                        <a:t>Scope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200">
                          <a:solidFill>
                            <a:schemeClr val="tx1"/>
                          </a:solidFill>
                        </a:rPr>
                        <a:t>Public health impact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621812"/>
                  </a:ext>
                </a:extLst>
              </a:tr>
              <a:tr h="370840">
                <a:tc>
                  <a:txBody>
                    <a:bodyPr/>
                    <a:lstStyle/>
                    <a:p>
                      <a:r>
                        <a:rPr lang="en-US" sz="2200"/>
                        <a:t>2009 A(H1N1)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a:t>Fraser C 2009</a:t>
                      </a:r>
                    </a:p>
                    <a:p>
                      <a:r>
                        <a:rPr lang="en-US" sz="2200"/>
                        <a:t>Garske T 2009</a:t>
                      </a:r>
                    </a:p>
                    <a:p>
                      <a:r>
                        <a:rPr lang="en-US" sz="2200"/>
                        <a:t>Shaman J 2011</a:t>
                      </a:r>
                    </a:p>
                    <a:p>
                      <a:endParaRPr lang="en-US" sz="2200"/>
                    </a:p>
                    <a:p>
                      <a:endParaRPr lang="en-US" sz="22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a:t>Pandemic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2200"/>
                        <a:t>Quantify transmission</a:t>
                      </a:r>
                    </a:p>
                    <a:p>
                      <a:pPr marL="285750" indent="-285750">
                        <a:buFont typeface="Arial" panose="020B0604020202020204" pitchFamily="34" charset="0"/>
                        <a:buChar char="•"/>
                      </a:pPr>
                      <a:r>
                        <a:rPr lang="en-US" sz="2200"/>
                        <a:t>Assess severity</a:t>
                      </a:r>
                    </a:p>
                    <a:p>
                      <a:pPr marL="285750" indent="-285750">
                        <a:buFont typeface="Arial" panose="020B0604020202020204" pitchFamily="34" charset="0"/>
                        <a:buChar char="•"/>
                      </a:pPr>
                      <a:r>
                        <a:rPr lang="en-US" sz="2200"/>
                        <a:t>Assess potential seasonality</a:t>
                      </a:r>
                    </a:p>
                    <a:p>
                      <a:pPr marL="285750" indent="-285750">
                        <a:buFont typeface="Arial" panose="020B0604020202020204" pitchFamily="34" charset="0"/>
                        <a:buChar char="•"/>
                      </a:pPr>
                      <a:r>
                        <a:rPr lang="en-US" sz="2200"/>
                        <a:t>Support WHO’s decision on timing and targeting of vaccination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565842"/>
                  </a:ext>
                </a:extLst>
              </a:tr>
              <a:tr h="370840">
                <a:tc>
                  <a:txBody>
                    <a:bodyPr/>
                    <a:lstStyle/>
                    <a:p>
                      <a:r>
                        <a:rPr lang="en-US" sz="2200"/>
                        <a:t>Ebola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a:t>Chretien JP 2015</a:t>
                      </a:r>
                    </a:p>
                    <a:p>
                      <a:r>
                        <a:rPr lang="en-US" sz="2200"/>
                        <a:t>Kucharski AJ 2016</a:t>
                      </a:r>
                    </a:p>
                    <a:p>
                      <a:r>
                        <a:rPr lang="en-US" sz="2200"/>
                        <a:t>Camacho A 2017</a:t>
                      </a:r>
                    </a:p>
                    <a:p>
                      <a:endParaRPr lang="en-US" sz="22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a:t>Outbreak</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buFont typeface="Arial" panose="020B0604020202020204" pitchFamily="34" charset="0"/>
                        <a:buChar char="•"/>
                      </a:pPr>
                      <a:r>
                        <a:rPr lang="en-US" sz="2200"/>
                        <a:t>Assess the impact of case isolation, contact-tracing with quarantine, and sanitary funeral practices on the number of new infections</a:t>
                      </a:r>
                    </a:p>
                    <a:p>
                      <a:pPr marL="342900" indent="-342900">
                        <a:buFont typeface="Arial" panose="020B0604020202020204" pitchFamily="34" charset="0"/>
                        <a:buChar char="•"/>
                      </a:pPr>
                      <a:r>
                        <a:rPr lang="en-US" sz="2200"/>
                        <a:t>Design ring vaccination strategy</a:t>
                      </a:r>
                    </a:p>
                    <a:p>
                      <a:pPr marL="342900" indent="-342900">
                        <a:buFont typeface="Arial" panose="020B0604020202020204" pitchFamily="34" charset="0"/>
                        <a:buChar char="•"/>
                      </a:pPr>
                      <a:r>
                        <a:rPr lang="en-US" sz="2200"/>
                        <a:t>WHO guideline on designing vaccine efficacy trials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1948320"/>
                  </a:ext>
                </a:extLst>
              </a:tr>
              <a:tr h="370840">
                <a:tc>
                  <a:txBody>
                    <a:bodyPr/>
                    <a:lstStyle/>
                    <a:p>
                      <a:r>
                        <a:rPr lang="en-US" sz="2200"/>
                        <a:t>HIV</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b="0" i="0" u="none" strike="noStrike" kern="1200">
                          <a:solidFill>
                            <a:schemeClr val="dk1"/>
                          </a:solidFill>
                          <a:effectLst/>
                          <a:latin typeface="+mn-lt"/>
                          <a:ea typeface="+mn-ea"/>
                          <a:cs typeface="+mn-cs"/>
                        </a:rPr>
                        <a:t>Granich RM 2009</a:t>
                      </a:r>
                    </a:p>
                    <a:p>
                      <a:r>
                        <a:rPr lang="en-US" sz="2200" b="0" i="0" u="none" strike="noStrike" kern="1200">
                          <a:solidFill>
                            <a:schemeClr val="dk1"/>
                          </a:solidFill>
                          <a:effectLst/>
                          <a:latin typeface="+mn-lt"/>
                          <a:ea typeface="+mn-ea"/>
                          <a:cs typeface="+mn-cs"/>
                        </a:rPr>
                        <a:t>Bernard C 2017</a:t>
                      </a:r>
                      <a:endParaRPr lang="en-US" sz="22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200"/>
                        <a:t>Endemic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2200"/>
                        <a:t>Introduce the test-and-treat strategy</a:t>
                      </a:r>
                    </a:p>
                    <a:p>
                      <a:pPr marL="285750" indent="-285750">
                        <a:buFont typeface="Arial" panose="020B0604020202020204" pitchFamily="34" charset="0"/>
                        <a:buChar char="•"/>
                      </a:pPr>
                      <a:r>
                        <a:rPr lang="en-US" sz="2200"/>
                        <a:t>Recommend </a:t>
                      </a:r>
                      <a:r>
                        <a:rPr lang="en-US" sz="2200" err="1"/>
                        <a:t>PrEP</a:t>
                      </a:r>
                      <a:r>
                        <a:rPr lang="en-US" sz="2200"/>
                        <a:t> for a high-risk group</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8656636"/>
                  </a:ext>
                </a:extLst>
              </a:tr>
            </a:tbl>
          </a:graphicData>
        </a:graphic>
      </p:graphicFrame>
      <p:sp>
        <p:nvSpPr>
          <p:cNvPr id="8" name="TextBox 7">
            <a:extLst>
              <a:ext uri="{FF2B5EF4-FFF2-40B4-BE49-F238E27FC236}">
                <a16:creationId xmlns:a16="http://schemas.microsoft.com/office/drawing/2014/main" id="{C5EC7787-5007-4C7B-BDA5-045C600820C7}"/>
              </a:ext>
            </a:extLst>
          </p:cNvPr>
          <p:cNvSpPr txBox="1"/>
          <p:nvPr/>
        </p:nvSpPr>
        <p:spPr>
          <a:xfrm>
            <a:off x="10078023" y="6469532"/>
            <a:ext cx="2113977" cy="369332"/>
          </a:xfrm>
          <a:prstGeom prst="rect">
            <a:avLst/>
          </a:prstGeom>
          <a:noFill/>
        </p:spPr>
        <p:txBody>
          <a:bodyPr wrap="none" rtlCol="0">
            <a:spAutoFit/>
          </a:bodyPr>
          <a:lstStyle/>
          <a:p>
            <a:r>
              <a:rPr lang="en-US"/>
              <a:t>Kretzschmar M 2020</a:t>
            </a:r>
          </a:p>
        </p:txBody>
      </p:sp>
    </p:spTree>
    <p:extLst>
      <p:ext uri="{BB962C8B-B14F-4D97-AF65-F5344CB8AC3E}">
        <p14:creationId xmlns:p14="http://schemas.microsoft.com/office/powerpoint/2010/main" val="5353874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9AAC16-76DA-1454-70BF-C420A3915E08}"/>
                  </a:ext>
                </a:extLst>
              </p:cNvPr>
              <p:cNvSpPr>
                <a:spLocks noGrp="1"/>
              </p:cNvSpPr>
              <p:nvPr>
                <p:ph idx="1"/>
              </p:nvPr>
            </p:nvSpPr>
            <p:spPr>
              <a:xfrm>
                <a:off x="5277116" y="1693421"/>
                <a:ext cx="6076683" cy="4351338"/>
              </a:xfrm>
            </p:spPr>
            <p:txBody>
              <a:bodyPr/>
              <a:lstStyle/>
              <a:p>
                <a:pPr marL="0" indent="0">
                  <a:spcAft>
                    <a:spcPts val="1200"/>
                  </a:spcAft>
                  <a:buNone/>
                </a:pPr>
                <a:r>
                  <a:rPr lang="en-US" b="1"/>
                  <a:t>Who Acquired Infection From Whom (WAIFW) or Contact Matrix:</a:t>
                </a:r>
              </a:p>
              <a:p>
                <a:pPr marL="0" indent="0">
                  <a:buNone/>
                </a:pPr>
                <a14:m>
                  <m:oMathPara xmlns:m="http://schemas.openxmlformats.org/officeDocument/2006/math">
                    <m:oMathParaPr>
                      <m:jc m:val="centerGroup"/>
                    </m:oMathParaPr>
                    <m:oMath xmlns:m="http://schemas.openxmlformats.org/officeDocument/2006/math">
                      <m:r>
                        <a:rPr lang="el-GR" sz="2800" b="1" i="1" smtClean="0">
                          <a:latin typeface="Cambria Math" panose="02040503050406030204" pitchFamily="18" charset="0"/>
                        </a:rPr>
                        <m:t>𝜷</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m>
                            <m:mPr>
                              <m:mcs>
                                <m:mc>
                                  <m:mcPr>
                                    <m:count m:val="2"/>
                                    <m:mcJc m:val="center"/>
                                  </m:mcPr>
                                </m:mc>
                              </m:mcs>
                              <m:ctrlPr>
                                <a:rPr lang="en-US" sz="2800" b="0" i="1" smtClean="0">
                                  <a:latin typeface="Cambria Math" panose="02040503050406030204" pitchFamily="18" charset="0"/>
                                </a:rPr>
                              </m:ctrlPr>
                            </m:mP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m:t>
                                    </m:r>
                                    <m:r>
                                      <a:rPr lang="en-US" sz="2800" b="0" i="1" smtClean="0">
                                        <a:latin typeface="Cambria Math" panose="02040503050406030204" pitchFamily="18" charset="0"/>
                                      </a:rPr>
                                      <m:t>𝐿</m:t>
                                    </m:r>
                                  </m:sub>
                                </m:sSub>
                              </m:e>
                            </m:m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𝐿𝐿</m:t>
                                    </m:r>
                                  </m:sub>
                                </m:sSub>
                              </m:e>
                            </m:mr>
                          </m:m>
                        </m:e>
                      </m:d>
                    </m:oMath>
                  </m:oMathPara>
                </a14:m>
                <a:endParaRPr lang="en-US" b="1"/>
              </a:p>
            </p:txBody>
          </p:sp>
        </mc:Choice>
        <mc:Fallback xmlns="">
          <p:sp>
            <p:nvSpPr>
              <p:cNvPr id="3" name="Content Placeholder 2">
                <a:extLst>
                  <a:ext uri="{FF2B5EF4-FFF2-40B4-BE49-F238E27FC236}">
                    <a16:creationId xmlns:a16="http://schemas.microsoft.com/office/drawing/2014/main" id="{029AAC16-76DA-1454-70BF-C420A3915E08}"/>
                  </a:ext>
                </a:extLst>
              </p:cNvPr>
              <p:cNvSpPr>
                <a:spLocks noGrp="1" noRot="1" noChangeAspect="1" noMove="1" noResize="1" noEditPoints="1" noAdjustHandles="1" noChangeArrowheads="1" noChangeShapeType="1" noTextEdit="1"/>
              </p:cNvSpPr>
              <p:nvPr>
                <p:ph idx="1"/>
              </p:nvPr>
            </p:nvSpPr>
            <p:spPr>
              <a:xfrm>
                <a:off x="5277116" y="1693421"/>
                <a:ext cx="6076683" cy="4351338"/>
              </a:xfrm>
              <a:blipFill>
                <a:blip r:embed="rId3"/>
                <a:stretch>
                  <a:fillRect l="-2088" t="-232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EEB22D24-B4E1-BCD4-6D45-915F5286E274}"/>
              </a:ext>
            </a:extLst>
          </p:cNvPr>
          <p:cNvSpPr>
            <a:spLocks noGrp="1"/>
          </p:cNvSpPr>
          <p:nvPr>
            <p:ph type="title"/>
          </p:nvPr>
        </p:nvSpPr>
        <p:spPr>
          <a:xfrm>
            <a:off x="528809" y="365125"/>
            <a:ext cx="11325339" cy="1325563"/>
          </a:xfrm>
        </p:spPr>
        <p:txBody>
          <a:bodyPr/>
          <a:lstStyle/>
          <a:p>
            <a:r>
              <a:rPr lang="en-US"/>
              <a:t>Adding heterogeneity: models w/ stratification(s)</a:t>
            </a:r>
          </a:p>
        </p:txBody>
      </p:sp>
      <p:grpSp>
        <p:nvGrpSpPr>
          <p:cNvPr id="17" name="Group 16">
            <a:extLst>
              <a:ext uri="{FF2B5EF4-FFF2-40B4-BE49-F238E27FC236}">
                <a16:creationId xmlns:a16="http://schemas.microsoft.com/office/drawing/2014/main" id="{9897A69F-321D-D5E5-5481-FC5DEE3C5FAE}"/>
              </a:ext>
            </a:extLst>
          </p:cNvPr>
          <p:cNvGrpSpPr/>
          <p:nvPr/>
        </p:nvGrpSpPr>
        <p:grpSpPr>
          <a:xfrm>
            <a:off x="653258" y="1711695"/>
            <a:ext cx="4235003" cy="3073068"/>
            <a:chOff x="2783466" y="2207964"/>
            <a:chExt cx="4235003" cy="3073068"/>
          </a:xfrm>
        </p:grpSpPr>
        <p:cxnSp>
          <p:nvCxnSpPr>
            <p:cNvPr id="5" name="Straight Arrow Connector 4">
              <a:extLst>
                <a:ext uri="{FF2B5EF4-FFF2-40B4-BE49-F238E27FC236}">
                  <a16:creationId xmlns:a16="http://schemas.microsoft.com/office/drawing/2014/main" id="{0FF7A7C1-99A6-6064-6884-F96DCB3B6709}"/>
                </a:ext>
              </a:extLst>
            </p:cNvPr>
            <p:cNvCxnSpPr/>
            <p:nvPr/>
          </p:nvCxnSpPr>
          <p:spPr>
            <a:xfrm>
              <a:off x="4058474" y="282368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41A8C4-428F-7BCD-2A82-2FB5F8B7FEFA}"/>
                </a:ext>
              </a:extLst>
            </p:cNvPr>
            <p:cNvSpPr txBox="1"/>
            <p:nvPr/>
          </p:nvSpPr>
          <p:spPr>
            <a:xfrm>
              <a:off x="4394592" y="2207964"/>
              <a:ext cx="1142806"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7" name="TextBox 6">
              <a:extLst>
                <a:ext uri="{FF2B5EF4-FFF2-40B4-BE49-F238E27FC236}">
                  <a16:creationId xmlns:a16="http://schemas.microsoft.com/office/drawing/2014/main" id="{305609BE-34D9-9A4F-956C-2D39057E89B2}"/>
                </a:ext>
              </a:extLst>
            </p:cNvPr>
            <p:cNvSpPr txBox="1"/>
            <p:nvPr/>
          </p:nvSpPr>
          <p:spPr>
            <a:xfrm>
              <a:off x="2783466" y="225413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r>
                <a:rPr lang="en-US" sz="6000" baseline="-25000"/>
                <a:t>L</a:t>
              </a:r>
            </a:p>
          </p:txBody>
        </p:sp>
        <p:sp>
          <p:nvSpPr>
            <p:cNvPr id="8" name="TextBox 7">
              <a:extLst>
                <a:ext uri="{FF2B5EF4-FFF2-40B4-BE49-F238E27FC236}">
                  <a16:creationId xmlns:a16="http://schemas.microsoft.com/office/drawing/2014/main" id="{E5A9FE2E-D181-0526-BC7F-E1BA182CCDD4}"/>
                </a:ext>
              </a:extLst>
            </p:cNvPr>
            <p:cNvSpPr txBox="1"/>
            <p:nvPr/>
          </p:nvSpPr>
          <p:spPr>
            <a:xfrm>
              <a:off x="5743461" y="2254129"/>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r>
                <a:rPr lang="en-US" sz="6000" baseline="-25000"/>
                <a:t>L</a:t>
              </a:r>
            </a:p>
          </p:txBody>
        </p:sp>
        <p:cxnSp>
          <p:nvCxnSpPr>
            <p:cNvPr id="9" name="Straight Arrow Connector 8">
              <a:extLst>
                <a:ext uri="{FF2B5EF4-FFF2-40B4-BE49-F238E27FC236}">
                  <a16:creationId xmlns:a16="http://schemas.microsoft.com/office/drawing/2014/main" id="{C23C8E22-9CA7-E39E-228C-479B64FF77D4}"/>
                </a:ext>
              </a:extLst>
            </p:cNvPr>
            <p:cNvCxnSpPr/>
            <p:nvPr/>
          </p:nvCxnSpPr>
          <p:spPr>
            <a:xfrm>
              <a:off x="4058474" y="476081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9F9ED42-283D-6A2F-7F22-80A5D070D65E}"/>
                </a:ext>
              </a:extLst>
            </p:cNvPr>
            <p:cNvSpPr txBox="1"/>
            <p:nvPr/>
          </p:nvSpPr>
          <p:spPr>
            <a:xfrm>
              <a:off x="4394591" y="4727034"/>
              <a:ext cx="1142805" cy="553998"/>
            </a:xfrm>
            <a:prstGeom prst="rect">
              <a:avLst/>
            </a:prstGeom>
            <a:noFill/>
          </p:spPr>
          <p:txBody>
            <a:bodyPr wrap="square" rtlCol="0">
              <a:spAutoFit/>
            </a:bodyPr>
            <a:lstStyle/>
            <a:p>
              <a:r>
                <a:rPr lang="en-US" sz="3000" err="1">
                  <a:latin typeface="Symbol" charset="2"/>
                  <a:ea typeface="Symbol" charset="2"/>
                  <a:cs typeface="Symbol" charset="2"/>
                </a:rPr>
                <a:t>b</a:t>
              </a:r>
              <a:r>
                <a:rPr lang="en-US" sz="3000" err="1">
                  <a:latin typeface="Cambria" charset="0"/>
                  <a:ea typeface="Cambria" charset="0"/>
                  <a:cs typeface="Cambria" charset="0"/>
                </a:rPr>
                <a:t>I</a:t>
              </a:r>
              <a:r>
                <a:rPr lang="en-US" sz="3000">
                  <a:latin typeface="Cambria" charset="0"/>
                  <a:ea typeface="Cambria" charset="0"/>
                  <a:cs typeface="Cambria" charset="0"/>
                </a:rPr>
                <a:t>/N</a:t>
              </a:r>
            </a:p>
          </p:txBody>
        </p:sp>
        <p:sp>
          <p:nvSpPr>
            <p:cNvPr id="11" name="TextBox 10">
              <a:extLst>
                <a:ext uri="{FF2B5EF4-FFF2-40B4-BE49-F238E27FC236}">
                  <a16:creationId xmlns:a16="http://schemas.microsoft.com/office/drawing/2014/main" id="{5111FE63-BB61-5C93-1733-BACC7886D83F}"/>
                </a:ext>
              </a:extLst>
            </p:cNvPr>
            <p:cNvSpPr txBox="1"/>
            <p:nvPr/>
          </p:nvSpPr>
          <p:spPr>
            <a:xfrm>
              <a:off x="2783466" y="4191263"/>
              <a:ext cx="1275008" cy="1015663"/>
            </a:xfrm>
            <a:prstGeom prst="rect">
              <a:avLst/>
            </a:prstGeom>
            <a:solidFill>
              <a:schemeClr val="accent5"/>
            </a:solidFill>
            <a:ln>
              <a:solidFill>
                <a:schemeClr val="tx1"/>
              </a:solidFill>
            </a:ln>
          </p:spPr>
          <p:txBody>
            <a:bodyPr wrap="square" rtlCol="0">
              <a:spAutoFit/>
            </a:bodyPr>
            <a:lstStyle/>
            <a:p>
              <a:pPr algn="ctr"/>
              <a:r>
                <a:rPr lang="en-US" sz="6000"/>
                <a:t>S</a:t>
              </a:r>
              <a:r>
                <a:rPr lang="en-US" sz="6000" baseline="-25000"/>
                <a:t>H</a:t>
              </a:r>
            </a:p>
          </p:txBody>
        </p:sp>
        <p:sp>
          <p:nvSpPr>
            <p:cNvPr id="12" name="TextBox 11">
              <a:extLst>
                <a:ext uri="{FF2B5EF4-FFF2-40B4-BE49-F238E27FC236}">
                  <a16:creationId xmlns:a16="http://schemas.microsoft.com/office/drawing/2014/main" id="{723ABBDF-B6D8-9A4B-ABF6-94CB8CCF3F25}"/>
                </a:ext>
              </a:extLst>
            </p:cNvPr>
            <p:cNvSpPr txBox="1"/>
            <p:nvPr/>
          </p:nvSpPr>
          <p:spPr>
            <a:xfrm>
              <a:off x="5743461" y="4191262"/>
              <a:ext cx="1275008" cy="1015663"/>
            </a:xfrm>
            <a:prstGeom prst="rect">
              <a:avLst/>
            </a:prstGeom>
            <a:solidFill>
              <a:schemeClr val="accent2"/>
            </a:solidFill>
            <a:ln>
              <a:solidFill>
                <a:schemeClr val="tx1"/>
              </a:solidFill>
            </a:ln>
          </p:spPr>
          <p:txBody>
            <a:bodyPr wrap="square" rtlCol="0">
              <a:spAutoFit/>
            </a:bodyPr>
            <a:lstStyle/>
            <a:p>
              <a:pPr algn="ctr"/>
              <a:r>
                <a:rPr lang="en-US" sz="6000"/>
                <a:t>I</a:t>
              </a:r>
              <a:r>
                <a:rPr lang="en-US" sz="6000" baseline="-25000"/>
                <a:t>H</a:t>
              </a:r>
            </a:p>
          </p:txBody>
        </p:sp>
        <p:cxnSp>
          <p:nvCxnSpPr>
            <p:cNvPr id="13" name="Straight Arrow Connector 12">
              <a:extLst>
                <a:ext uri="{FF2B5EF4-FFF2-40B4-BE49-F238E27FC236}">
                  <a16:creationId xmlns:a16="http://schemas.microsoft.com/office/drawing/2014/main" id="{1DCBE76F-0E95-52B2-DEE3-AB0F0502833E}"/>
                </a:ext>
              </a:extLst>
            </p:cNvPr>
            <p:cNvCxnSpPr>
              <a:cxnSpLocks/>
            </p:cNvCxnSpPr>
            <p:nvPr/>
          </p:nvCxnSpPr>
          <p:spPr>
            <a:xfrm flipH="1">
              <a:off x="4058474" y="3133073"/>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9F648D-82AF-D76C-2289-B808FA346603}"/>
                </a:ext>
              </a:extLst>
            </p:cNvPr>
            <p:cNvCxnSpPr>
              <a:cxnSpLocks/>
            </p:cNvCxnSpPr>
            <p:nvPr/>
          </p:nvCxnSpPr>
          <p:spPr>
            <a:xfrm flipH="1">
              <a:off x="4058473" y="4288007"/>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D15737-9125-55E6-8137-0B81549D7A56}"/>
                </a:ext>
              </a:extLst>
            </p:cNvPr>
            <p:cNvCxnSpPr>
              <a:cxnSpLocks/>
            </p:cNvCxnSpPr>
            <p:nvPr/>
          </p:nvCxnSpPr>
          <p:spPr>
            <a:xfrm flipH="1">
              <a:off x="4058473" y="3269792"/>
              <a:ext cx="1684986"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1BC382-A85C-4E13-423F-815734F96BF9}"/>
                </a:ext>
              </a:extLst>
            </p:cNvPr>
            <p:cNvCxnSpPr>
              <a:cxnSpLocks/>
            </p:cNvCxnSpPr>
            <p:nvPr/>
          </p:nvCxnSpPr>
          <p:spPr>
            <a:xfrm flipH="1" flipV="1">
              <a:off x="4058473" y="3269792"/>
              <a:ext cx="1684987"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E4EECA8F-1AA2-D80F-B11A-CB361C046905}"/>
              </a:ext>
            </a:extLst>
          </p:cNvPr>
          <p:cNvCxnSpPr>
            <a:cxnSpLocks/>
          </p:cNvCxnSpPr>
          <p:nvPr/>
        </p:nvCxnSpPr>
        <p:spPr>
          <a:xfrm flipV="1">
            <a:off x="7227065" y="3582934"/>
            <a:ext cx="914400" cy="206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99DBCE9-E808-8F08-1A4C-5D0CAC3D1081}"/>
              </a:ext>
            </a:extLst>
          </p:cNvPr>
          <p:cNvCxnSpPr>
            <a:cxnSpLocks/>
          </p:cNvCxnSpPr>
          <p:nvPr/>
        </p:nvCxnSpPr>
        <p:spPr>
          <a:xfrm flipH="1" flipV="1">
            <a:off x="8471971" y="3582934"/>
            <a:ext cx="1861851" cy="2068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5EDE495-F774-5BE4-A419-4F77BAE13B42}"/>
              </a:ext>
            </a:extLst>
          </p:cNvPr>
          <p:cNvSpPr txBox="1"/>
          <p:nvPr/>
        </p:nvSpPr>
        <p:spPr>
          <a:xfrm>
            <a:off x="5842610" y="3789802"/>
            <a:ext cx="5923403" cy="369332"/>
          </a:xfrm>
          <a:prstGeom prst="rect">
            <a:avLst/>
          </a:prstGeom>
          <a:noFill/>
        </p:spPr>
        <p:txBody>
          <a:bodyPr wrap="square" rtlCol="0">
            <a:spAutoFit/>
          </a:bodyPr>
          <a:lstStyle/>
          <a:p>
            <a:r>
              <a:rPr lang="en-US" b="1"/>
              <a:t>Low risk group </a:t>
            </a:r>
            <a:r>
              <a:rPr lang="en-US"/>
              <a:t>acquires transmission from </a:t>
            </a:r>
            <a:r>
              <a:rPr lang="en-US" b="1"/>
              <a:t>high-risk group</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9636F5AE-4A76-AAEF-C236-007C189E3CA1}"/>
                  </a:ext>
                </a:extLst>
              </p:cNvPr>
              <p:cNvSpPr txBox="1"/>
              <p:nvPr/>
            </p:nvSpPr>
            <p:spPr>
              <a:xfrm>
                <a:off x="3941679" y="4867337"/>
                <a:ext cx="3800820" cy="64280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charset="0"/>
                            </a:rPr>
                            <m:t>𝑑</m:t>
                          </m:r>
                          <m:sSub>
                            <m:sSubPr>
                              <m:ctrlPr>
                                <a:rPr lang="en-US" sz="2200" b="0" i="1" smtClean="0">
                                  <a:latin typeface="Cambria Math" panose="02040503050406030204" pitchFamily="18" charset="0"/>
                                </a:rPr>
                              </m:ctrlPr>
                            </m:sSubPr>
                            <m:e>
                              <m:r>
                                <a:rPr lang="en-US" sz="2200" b="0" i="1" smtClean="0">
                                  <a:latin typeface="Cambria Math" charset="0"/>
                                </a:rPr>
                                <m:t>𝑆</m:t>
                              </m:r>
                            </m:e>
                            <m:sub>
                              <m:r>
                                <a:rPr lang="en-US" sz="2200" b="0" i="1" smtClean="0">
                                  <a:latin typeface="Cambria Math" panose="02040503050406030204" pitchFamily="18" charset="0"/>
                                </a:rPr>
                                <m:t>𝐿</m:t>
                              </m:r>
                            </m:sub>
                          </m:sSub>
                        </m:num>
                        <m:den>
                          <m:r>
                            <a:rPr lang="en-US" sz="2200" b="0" i="1" smtClean="0">
                              <a:latin typeface="Cambria Math" charset="0"/>
                            </a:rPr>
                            <m:t>𝑑𝑡</m:t>
                          </m:r>
                        </m:den>
                      </m:f>
                      <m:r>
                        <a:rPr lang="en-US" sz="2200" b="0" i="1" smtClean="0">
                          <a:latin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m:t>
                          </m:r>
                          <m:r>
                            <a:rPr lang="en-US" sz="2200" b="0" i="1" smtClean="0">
                              <a:latin typeface="Cambria Math"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𝐿𝐿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𝐿</m:t>
                          </m:r>
                        </m:sub>
                      </m:sSub>
                      <m:r>
                        <a:rPr lang="en-US" sz="2200" b="0" i="1" smtClean="0">
                          <a:latin typeface="Cambria Math" panose="02040503050406030204" pitchFamily="18"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𝐿𝐻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𝐻</m:t>
                          </m:r>
                        </m:sub>
                      </m:sSub>
                      <m:r>
                        <a:rPr lang="en-US" sz="2200" b="0" i="1" smtClean="0">
                          <a:latin typeface="Cambria Math" panose="02040503050406030204" pitchFamily="18" charset="0"/>
                          <a:ea typeface="Cambria Math" charset="0"/>
                          <a:cs typeface="Cambria Math" charset="0"/>
                        </a:rPr>
                        <m:t>)/</m:t>
                      </m:r>
                      <m:r>
                        <a:rPr lang="en-US" sz="2200" b="0" i="1" smtClean="0">
                          <a:latin typeface="Cambria Math" panose="02040503050406030204" pitchFamily="18" charset="0"/>
                          <a:ea typeface="Cambria Math" charset="0"/>
                          <a:cs typeface="Cambria Math" charset="0"/>
                        </a:rPr>
                        <m:t>𝑁</m:t>
                      </m:r>
                    </m:oMath>
                  </m:oMathPara>
                </a14:m>
                <a:endParaRPr lang="en-US" sz="2200"/>
              </a:p>
            </p:txBody>
          </p:sp>
        </mc:Choice>
        <mc:Fallback xmlns="">
          <p:sp>
            <p:nvSpPr>
              <p:cNvPr id="31" name="TextBox 30">
                <a:extLst>
                  <a:ext uri="{FF2B5EF4-FFF2-40B4-BE49-F238E27FC236}">
                    <a16:creationId xmlns:a16="http://schemas.microsoft.com/office/drawing/2014/main" id="{9636F5AE-4A76-AAEF-C236-007C189E3CA1}"/>
                  </a:ext>
                </a:extLst>
              </p:cNvPr>
              <p:cNvSpPr txBox="1">
                <a:spLocks noRot="1" noChangeAspect="1" noMove="1" noResize="1" noEditPoints="1" noAdjustHandles="1" noChangeArrowheads="1" noChangeShapeType="1" noTextEdit="1"/>
              </p:cNvSpPr>
              <p:nvPr/>
            </p:nvSpPr>
            <p:spPr>
              <a:xfrm>
                <a:off x="3941679" y="4867337"/>
                <a:ext cx="3800820" cy="642805"/>
              </a:xfrm>
              <a:prstGeom prst="rect">
                <a:avLst/>
              </a:prstGeom>
              <a:blipFill>
                <a:blip r:embed="rId4"/>
                <a:stretch>
                  <a:fillRect l="-3000" t="-3922" r="-1000"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E29DD224-831E-6049-62D9-7BB7CD1DCAAF}"/>
                  </a:ext>
                </a:extLst>
              </p:cNvPr>
              <p:cNvSpPr txBox="1"/>
              <p:nvPr/>
            </p:nvSpPr>
            <p:spPr>
              <a:xfrm>
                <a:off x="8141465" y="4867337"/>
                <a:ext cx="3537085" cy="487634"/>
              </a:xfrm>
              <a:prstGeom prst="rect">
                <a:avLst/>
              </a:prstGeom>
              <a:noFill/>
            </p:spPr>
            <p:txBody>
              <a:bodyPr wrap="square" lIns="0" tIns="0" rIns="0" bIns="0" rtlCol="0">
                <a:spAutoFit/>
              </a:bodyPr>
              <a:lstStyle/>
              <a:p>
                <a14:m>
                  <m:oMath xmlns:m="http://schemas.openxmlformats.org/officeDocument/2006/math">
                    <m:f>
                      <m:fPr>
                        <m:ctrlPr>
                          <a:rPr lang="en-US" sz="2200" b="0" i="1" smtClean="0">
                            <a:latin typeface="Cambria Math" panose="02040503050406030204" pitchFamily="18" charset="0"/>
                            <a:ea typeface="Cambria Math" charset="0"/>
                            <a:cs typeface="Cambria Math" charset="0"/>
                          </a:rPr>
                        </m:ctrlPr>
                      </m:fPr>
                      <m:num>
                        <m:r>
                          <a:rPr lang="en-US" sz="2200" b="0" i="1" smtClean="0">
                            <a:latin typeface="Cambria Math" charset="0"/>
                            <a:ea typeface="Cambria Math" charset="0"/>
                            <a:cs typeface="Cambria Math" charset="0"/>
                          </a:rPr>
                          <m:t>𝑑</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𝐿</m:t>
                            </m:r>
                          </m:sub>
                        </m:sSub>
                      </m:num>
                      <m:den>
                        <m:r>
                          <a:rPr lang="en-US" sz="2200" b="0" i="1" smtClean="0">
                            <a:latin typeface="Cambria Math" charset="0"/>
                            <a:ea typeface="Cambria Math" charset="0"/>
                            <a:cs typeface="Cambria Math" charset="0"/>
                          </a:rPr>
                          <m:t>𝑑𝑡</m:t>
                        </m:r>
                      </m:den>
                    </m:f>
                    <m:r>
                      <a:rPr lang="en-US" sz="2200" b="0" i="1" smtClean="0">
                        <a:latin typeface="Cambria Math"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m:t>
                        </m:r>
                        <m:r>
                          <a:rPr lang="en-US" sz="2200" b="0" i="1" smtClean="0">
                            <a:latin typeface="Cambria Math"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𝐿𝐿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𝐿</m:t>
                        </m:r>
                      </m:sub>
                    </m:sSub>
                    <m:r>
                      <a:rPr lang="en-US" sz="2200" b="0" i="1" smtClean="0">
                        <a:latin typeface="Cambria Math" panose="02040503050406030204" pitchFamily="18"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𝐿𝐻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𝐻</m:t>
                        </m:r>
                      </m:sub>
                    </m:sSub>
                  </m:oMath>
                </a14:m>
                <a:r>
                  <a:rPr lang="en-US" sz="2200">
                    <a:latin typeface="Cambria Math" charset="0"/>
                    <a:ea typeface="Cambria Math" charset="0"/>
                    <a:cs typeface="Cambria Math" charset="0"/>
                  </a:rPr>
                  <a:t>)/N</a:t>
                </a:r>
              </a:p>
            </p:txBody>
          </p:sp>
        </mc:Choice>
        <mc:Fallback xmlns="">
          <p:sp>
            <p:nvSpPr>
              <p:cNvPr id="32" name="TextBox 31">
                <a:extLst>
                  <a:ext uri="{FF2B5EF4-FFF2-40B4-BE49-F238E27FC236}">
                    <a16:creationId xmlns:a16="http://schemas.microsoft.com/office/drawing/2014/main" id="{E29DD224-831E-6049-62D9-7BB7CD1DCAAF}"/>
                  </a:ext>
                </a:extLst>
              </p:cNvPr>
              <p:cNvSpPr txBox="1">
                <a:spLocks noRot="1" noChangeAspect="1" noMove="1" noResize="1" noEditPoints="1" noAdjustHandles="1" noChangeArrowheads="1" noChangeShapeType="1" noTextEdit="1"/>
              </p:cNvSpPr>
              <p:nvPr/>
            </p:nvSpPr>
            <p:spPr>
              <a:xfrm>
                <a:off x="8141465" y="4867337"/>
                <a:ext cx="3537085" cy="487634"/>
              </a:xfrm>
              <a:prstGeom prst="rect">
                <a:avLst/>
              </a:prstGeom>
              <a:blipFill>
                <a:blip r:embed="rId5"/>
                <a:stretch>
                  <a:fillRect l="-2151" t="-2564" r="-1434"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A57E70B-763B-4206-D9F2-E3B4337F509C}"/>
                  </a:ext>
                </a:extLst>
              </p:cNvPr>
              <p:cNvSpPr txBox="1"/>
              <p:nvPr/>
            </p:nvSpPr>
            <p:spPr>
              <a:xfrm>
                <a:off x="3941679" y="6047401"/>
                <a:ext cx="3990698" cy="64280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2200" b="0" i="1" smtClean="0">
                              <a:latin typeface="Cambria Math" panose="02040503050406030204" pitchFamily="18" charset="0"/>
                            </a:rPr>
                          </m:ctrlPr>
                        </m:fPr>
                        <m:num>
                          <m:r>
                            <a:rPr lang="en-US" sz="2200" b="0" i="1" smtClean="0">
                              <a:latin typeface="Cambria Math" charset="0"/>
                            </a:rPr>
                            <m:t>𝑑</m:t>
                          </m:r>
                          <m:sSub>
                            <m:sSubPr>
                              <m:ctrlPr>
                                <a:rPr lang="en-US" sz="2200" b="0" i="1" smtClean="0">
                                  <a:latin typeface="Cambria Math" panose="02040503050406030204" pitchFamily="18" charset="0"/>
                                </a:rPr>
                              </m:ctrlPr>
                            </m:sSubPr>
                            <m:e>
                              <m:r>
                                <a:rPr lang="en-US" sz="2200" b="0" i="1" smtClean="0">
                                  <a:latin typeface="Cambria Math" charset="0"/>
                                </a:rPr>
                                <m:t>𝑆</m:t>
                              </m:r>
                            </m:e>
                            <m:sub>
                              <m:r>
                                <a:rPr lang="en-US" sz="2200" b="0" i="1" smtClean="0">
                                  <a:latin typeface="Cambria Math" panose="02040503050406030204" pitchFamily="18" charset="0"/>
                                </a:rPr>
                                <m:t>𝐻</m:t>
                              </m:r>
                            </m:sub>
                          </m:sSub>
                        </m:num>
                        <m:den>
                          <m:r>
                            <a:rPr lang="en-US" sz="2200" b="0" i="1" smtClean="0">
                              <a:latin typeface="Cambria Math" charset="0"/>
                            </a:rPr>
                            <m:t>𝑑𝑡</m:t>
                          </m:r>
                        </m:den>
                      </m:f>
                      <m:r>
                        <a:rPr lang="en-US" sz="2200" b="0" i="1" smtClean="0">
                          <a:latin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m:t>
                          </m:r>
                          <m:r>
                            <a:rPr lang="en-US" sz="2200" b="0" i="1" smtClean="0">
                              <a:latin typeface="Cambria Math"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𝐻𝐻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𝐻</m:t>
                          </m:r>
                        </m:sub>
                      </m:sSub>
                      <m:r>
                        <a:rPr lang="en-US" sz="2200" b="0" i="1" smtClean="0">
                          <a:latin typeface="Cambria Math" panose="02040503050406030204" pitchFamily="18"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𝐻𝐿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𝐿</m:t>
                          </m:r>
                        </m:sub>
                      </m:sSub>
                      <m:r>
                        <a:rPr lang="en-US" sz="2200" b="0" i="1" smtClean="0">
                          <a:latin typeface="Cambria Math" panose="02040503050406030204" pitchFamily="18" charset="0"/>
                          <a:ea typeface="Cambria Math" charset="0"/>
                          <a:cs typeface="Cambria Math" charset="0"/>
                        </a:rPr>
                        <m:t>)/</m:t>
                      </m:r>
                      <m:r>
                        <a:rPr lang="en-US" sz="2200" b="0" i="1" smtClean="0">
                          <a:latin typeface="Cambria Math" panose="02040503050406030204" pitchFamily="18" charset="0"/>
                          <a:ea typeface="Cambria Math" charset="0"/>
                          <a:cs typeface="Cambria Math" charset="0"/>
                        </a:rPr>
                        <m:t>𝑁</m:t>
                      </m:r>
                    </m:oMath>
                  </m:oMathPara>
                </a14:m>
                <a:endParaRPr lang="en-US" sz="2200"/>
              </a:p>
            </p:txBody>
          </p:sp>
        </mc:Choice>
        <mc:Fallback xmlns="">
          <p:sp>
            <p:nvSpPr>
              <p:cNvPr id="33" name="TextBox 32">
                <a:extLst>
                  <a:ext uri="{FF2B5EF4-FFF2-40B4-BE49-F238E27FC236}">
                    <a16:creationId xmlns:a16="http://schemas.microsoft.com/office/drawing/2014/main" id="{2A57E70B-763B-4206-D9F2-E3B4337F509C}"/>
                  </a:ext>
                </a:extLst>
              </p:cNvPr>
              <p:cNvSpPr txBox="1">
                <a:spLocks noRot="1" noChangeAspect="1" noMove="1" noResize="1" noEditPoints="1" noAdjustHandles="1" noChangeArrowheads="1" noChangeShapeType="1" noTextEdit="1"/>
              </p:cNvSpPr>
              <p:nvPr/>
            </p:nvSpPr>
            <p:spPr>
              <a:xfrm>
                <a:off x="3941679" y="6047401"/>
                <a:ext cx="3990698" cy="642805"/>
              </a:xfrm>
              <a:prstGeom prst="rect">
                <a:avLst/>
              </a:prstGeom>
              <a:blipFill>
                <a:blip r:embed="rId6"/>
                <a:stretch>
                  <a:fillRect l="-2857" t="-3922" r="-1587"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937396C-21E5-EDAC-66B9-C41130C9A579}"/>
                  </a:ext>
                </a:extLst>
              </p:cNvPr>
              <p:cNvSpPr txBox="1"/>
              <p:nvPr/>
            </p:nvSpPr>
            <p:spPr>
              <a:xfrm>
                <a:off x="8141500" y="5936845"/>
                <a:ext cx="3712648" cy="642805"/>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en-US" sz="2200" b="0" i="1" smtClean="0">
                              <a:latin typeface="Cambria Math" panose="02040503050406030204" pitchFamily="18" charset="0"/>
                              <a:ea typeface="Cambria Math" charset="0"/>
                              <a:cs typeface="Cambria Math" charset="0"/>
                            </a:rPr>
                          </m:ctrlPr>
                        </m:fPr>
                        <m:num>
                          <m:r>
                            <a:rPr lang="en-US" sz="2200" b="0" i="1" smtClean="0">
                              <a:latin typeface="Cambria Math" charset="0"/>
                              <a:ea typeface="Cambria Math" charset="0"/>
                              <a:cs typeface="Cambria Math" charset="0"/>
                            </a:rPr>
                            <m:t>𝑑</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𝐻</m:t>
                              </m:r>
                            </m:sub>
                          </m:sSub>
                        </m:num>
                        <m:den>
                          <m:r>
                            <a:rPr lang="en-US" sz="2200" b="0" i="1" smtClean="0">
                              <a:latin typeface="Cambria Math" charset="0"/>
                              <a:ea typeface="Cambria Math" charset="0"/>
                              <a:cs typeface="Cambria Math" charset="0"/>
                            </a:rPr>
                            <m:t>𝑑𝑡</m:t>
                          </m:r>
                        </m:den>
                      </m:f>
                      <m:r>
                        <a:rPr lang="en-US" sz="2200" b="0" i="1" smtClean="0">
                          <a:latin typeface="Cambria Math"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m:t>
                          </m:r>
                          <m:r>
                            <a:rPr lang="en-US" sz="2200" b="0" i="1" smtClean="0">
                              <a:latin typeface="Cambria Math"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𝐻𝐻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𝐻</m:t>
                          </m:r>
                        </m:sub>
                      </m:sSub>
                      <m:r>
                        <a:rPr lang="en-US" sz="2200" b="0" i="1" smtClean="0">
                          <a:latin typeface="Cambria Math" panose="02040503050406030204" pitchFamily="18"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𝛽</m:t>
                          </m:r>
                        </m:e>
                        <m:sub>
                          <m:r>
                            <a:rPr lang="en-US" sz="2200" b="0" i="1" smtClean="0">
                              <a:latin typeface="Cambria Math" panose="02040503050406030204" pitchFamily="18" charset="0"/>
                              <a:ea typeface="Cambria Math" charset="0"/>
                              <a:cs typeface="Cambria Math" charset="0"/>
                            </a:rPr>
                            <m:t>𝐻𝐿</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𝑆</m:t>
                          </m:r>
                        </m:e>
                        <m:sub>
                          <m:r>
                            <a:rPr lang="en-US" sz="2200" b="0" i="1" smtClean="0">
                              <a:latin typeface="Cambria Math" panose="02040503050406030204" pitchFamily="18" charset="0"/>
                              <a:ea typeface="Cambria Math" charset="0"/>
                              <a:cs typeface="Cambria Math" charset="0"/>
                            </a:rPr>
                            <m:t>𝐻</m:t>
                          </m:r>
                        </m:sub>
                      </m:sSub>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panose="02040503050406030204" pitchFamily="18" charset="0"/>
                              <a:ea typeface="Cambria Math" charset="0"/>
                              <a:cs typeface="Cambria Math" charset="0"/>
                            </a:rPr>
                            <m:t>𝐼</m:t>
                          </m:r>
                        </m:e>
                        <m:sub>
                          <m:r>
                            <a:rPr lang="en-US" sz="2200" b="0" i="1" smtClean="0">
                              <a:latin typeface="Cambria Math" panose="02040503050406030204" pitchFamily="18" charset="0"/>
                              <a:ea typeface="Cambria Math" charset="0"/>
                              <a:cs typeface="Cambria Math" charset="0"/>
                            </a:rPr>
                            <m:t>𝐿</m:t>
                          </m:r>
                        </m:sub>
                      </m:sSub>
                      <m:r>
                        <a:rPr lang="en-US" sz="2200" b="0" i="1" smtClean="0">
                          <a:latin typeface="Cambria Math" panose="02040503050406030204" pitchFamily="18" charset="0"/>
                          <a:ea typeface="Cambria Math" charset="0"/>
                          <a:cs typeface="Cambria Math" charset="0"/>
                        </a:rPr>
                        <m:t>)/</m:t>
                      </m:r>
                      <m:r>
                        <a:rPr lang="en-US" sz="2200" b="0" i="1" smtClean="0">
                          <a:latin typeface="Cambria Math" panose="02040503050406030204" pitchFamily="18" charset="0"/>
                          <a:ea typeface="Cambria Math" charset="0"/>
                          <a:cs typeface="Cambria Math" charset="0"/>
                        </a:rPr>
                        <m:t>𝑁</m:t>
                      </m:r>
                    </m:oMath>
                  </m:oMathPara>
                </a14:m>
                <a:endParaRPr lang="en-US" sz="2200">
                  <a:latin typeface="Cambria Math" charset="0"/>
                  <a:ea typeface="Cambria Math" charset="0"/>
                  <a:cs typeface="Cambria Math" charset="0"/>
                </a:endParaRPr>
              </a:p>
            </p:txBody>
          </p:sp>
        </mc:Choice>
        <mc:Fallback xmlns="">
          <p:sp>
            <p:nvSpPr>
              <p:cNvPr id="34" name="TextBox 33">
                <a:extLst>
                  <a:ext uri="{FF2B5EF4-FFF2-40B4-BE49-F238E27FC236}">
                    <a16:creationId xmlns:a16="http://schemas.microsoft.com/office/drawing/2014/main" id="{4937396C-21E5-EDAC-66B9-C41130C9A579}"/>
                  </a:ext>
                </a:extLst>
              </p:cNvPr>
              <p:cNvSpPr txBox="1">
                <a:spLocks noRot="1" noChangeAspect="1" noMove="1" noResize="1" noEditPoints="1" noAdjustHandles="1" noChangeArrowheads="1" noChangeShapeType="1" noTextEdit="1"/>
              </p:cNvSpPr>
              <p:nvPr/>
            </p:nvSpPr>
            <p:spPr>
              <a:xfrm>
                <a:off x="8141500" y="5936845"/>
                <a:ext cx="3712648" cy="642805"/>
              </a:xfrm>
              <a:prstGeom prst="rect">
                <a:avLst/>
              </a:prstGeom>
              <a:blipFill>
                <a:blip r:embed="rId7"/>
                <a:stretch>
                  <a:fillRect l="-3072" t="-3922" r="-2389" b="-15686"/>
                </a:stretch>
              </a:blipFill>
            </p:spPr>
            <p:txBody>
              <a:bodyPr/>
              <a:lstStyle/>
              <a:p>
                <a:r>
                  <a:rPr lang="en-US">
                    <a:noFill/>
                  </a:rPr>
                  <a:t> </a:t>
                </a:r>
              </a:p>
            </p:txBody>
          </p:sp>
        </mc:Fallback>
      </mc:AlternateContent>
    </p:spTree>
    <p:extLst>
      <p:ext uri="{BB962C8B-B14F-4D97-AF65-F5344CB8AC3E}">
        <p14:creationId xmlns:p14="http://schemas.microsoft.com/office/powerpoint/2010/main" val="342659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9AAC16-76DA-1454-70BF-C420A3915E08}"/>
                  </a:ext>
                </a:extLst>
              </p:cNvPr>
              <p:cNvSpPr>
                <a:spLocks noGrp="1"/>
              </p:cNvSpPr>
              <p:nvPr>
                <p:ph idx="1"/>
              </p:nvPr>
            </p:nvSpPr>
            <p:spPr>
              <a:xfrm>
                <a:off x="5277116" y="1693421"/>
                <a:ext cx="6076683" cy="4351338"/>
              </a:xfrm>
            </p:spPr>
            <p:txBody>
              <a:bodyPr/>
              <a:lstStyle/>
              <a:p>
                <a:pPr marL="0" indent="0">
                  <a:spcAft>
                    <a:spcPts val="1200"/>
                  </a:spcAft>
                  <a:buNone/>
                </a:pPr>
                <a:r>
                  <a:rPr lang="en-US" b="1"/>
                  <a:t>Who Acquired Infection From Whom (WAIFW) or Contact Matrix:</a:t>
                </a:r>
              </a:p>
              <a:p>
                <a:pPr marL="0" indent="0">
                  <a:buNone/>
                </a:pPr>
                <a14:m>
                  <m:oMathPara xmlns:m="http://schemas.openxmlformats.org/officeDocument/2006/math">
                    <m:oMathParaPr>
                      <m:jc m:val="centerGroup"/>
                    </m:oMathParaPr>
                    <m:oMath xmlns:m="http://schemas.openxmlformats.org/officeDocument/2006/math">
                      <m:r>
                        <a:rPr lang="el-GR" sz="2800" b="1" i="1" smtClean="0">
                          <a:latin typeface="Cambria Math" panose="02040503050406030204" pitchFamily="18" charset="0"/>
                        </a:rPr>
                        <m:t>𝜷</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m>
                            <m:mPr>
                              <m:mcs>
                                <m:mc>
                                  <m:mcPr>
                                    <m:count m:val="2"/>
                                    <m:mcJc m:val="center"/>
                                  </m:mcPr>
                                </m:mc>
                              </m:mcs>
                              <m:ctrlPr>
                                <a:rPr lang="en-US" sz="2800" b="0" i="1" smtClean="0">
                                  <a:latin typeface="Cambria Math" panose="02040503050406030204" pitchFamily="18" charset="0"/>
                                </a:rPr>
                              </m:ctrlPr>
                            </m:mP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m:t>
                                    </m:r>
                                    <m:r>
                                      <a:rPr lang="en-US" sz="2800" b="0" i="1" smtClean="0">
                                        <a:latin typeface="Cambria Math" panose="02040503050406030204" pitchFamily="18" charset="0"/>
                                      </a:rPr>
                                      <m:t>𝐿</m:t>
                                    </m:r>
                                  </m:sub>
                                </m:sSub>
                              </m:e>
                            </m:m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𝐿𝐿</m:t>
                                    </m:r>
                                  </m:sub>
                                </m:sSub>
                              </m:e>
                            </m:mr>
                          </m:m>
                        </m:e>
                      </m:d>
                    </m:oMath>
                  </m:oMathPara>
                </a14:m>
                <a:endParaRPr lang="en-US" b="1"/>
              </a:p>
            </p:txBody>
          </p:sp>
        </mc:Choice>
        <mc:Fallback xmlns="">
          <p:sp>
            <p:nvSpPr>
              <p:cNvPr id="3" name="Content Placeholder 2">
                <a:extLst>
                  <a:ext uri="{FF2B5EF4-FFF2-40B4-BE49-F238E27FC236}">
                    <a16:creationId xmlns:a16="http://schemas.microsoft.com/office/drawing/2014/main" id="{029AAC16-76DA-1454-70BF-C420A3915E08}"/>
                  </a:ext>
                </a:extLst>
              </p:cNvPr>
              <p:cNvSpPr>
                <a:spLocks noGrp="1" noRot="1" noChangeAspect="1" noMove="1" noResize="1" noEditPoints="1" noAdjustHandles="1" noChangeArrowheads="1" noChangeShapeType="1" noTextEdit="1"/>
              </p:cNvSpPr>
              <p:nvPr>
                <p:ph idx="1"/>
              </p:nvPr>
            </p:nvSpPr>
            <p:spPr>
              <a:xfrm>
                <a:off x="5277116" y="1693421"/>
                <a:ext cx="6076683" cy="4351338"/>
              </a:xfrm>
              <a:blipFill>
                <a:blip r:embed="rId2"/>
                <a:stretch>
                  <a:fillRect l="-2088" t="-232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EEB22D24-B4E1-BCD4-6D45-915F5286E274}"/>
              </a:ext>
            </a:extLst>
          </p:cNvPr>
          <p:cNvSpPr>
            <a:spLocks noGrp="1"/>
          </p:cNvSpPr>
          <p:nvPr>
            <p:ph type="title"/>
          </p:nvPr>
        </p:nvSpPr>
        <p:spPr>
          <a:xfrm>
            <a:off x="528809" y="365125"/>
            <a:ext cx="11325339" cy="1325563"/>
          </a:xfrm>
        </p:spPr>
        <p:txBody>
          <a:bodyPr/>
          <a:lstStyle/>
          <a:p>
            <a:r>
              <a:rPr lang="en-US"/>
              <a:t>Adding heterogeneity: models w/ stratification(s)</a:t>
            </a:r>
          </a:p>
        </p:txBody>
      </p:sp>
      <p:grpSp>
        <p:nvGrpSpPr>
          <p:cNvPr id="17" name="Group 16">
            <a:extLst>
              <a:ext uri="{FF2B5EF4-FFF2-40B4-BE49-F238E27FC236}">
                <a16:creationId xmlns:a16="http://schemas.microsoft.com/office/drawing/2014/main" id="{9897A69F-321D-D5E5-5481-FC5DEE3C5FAE}"/>
              </a:ext>
            </a:extLst>
          </p:cNvPr>
          <p:cNvGrpSpPr/>
          <p:nvPr/>
        </p:nvGrpSpPr>
        <p:grpSpPr>
          <a:xfrm>
            <a:off x="705996" y="2510925"/>
            <a:ext cx="4235003" cy="2952797"/>
            <a:chOff x="2783466" y="2254129"/>
            <a:chExt cx="4235003" cy="2952797"/>
          </a:xfrm>
        </p:grpSpPr>
        <p:cxnSp>
          <p:nvCxnSpPr>
            <p:cNvPr id="5" name="Straight Arrow Connector 4">
              <a:extLst>
                <a:ext uri="{FF2B5EF4-FFF2-40B4-BE49-F238E27FC236}">
                  <a16:creationId xmlns:a16="http://schemas.microsoft.com/office/drawing/2014/main" id="{0FF7A7C1-99A6-6064-6884-F96DCB3B6709}"/>
                </a:ext>
              </a:extLst>
            </p:cNvPr>
            <p:cNvCxnSpPr/>
            <p:nvPr/>
          </p:nvCxnSpPr>
          <p:spPr>
            <a:xfrm>
              <a:off x="4058474" y="282368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5609BE-34D9-9A4F-956C-2D39057E89B2}"/>
                </a:ext>
              </a:extLst>
            </p:cNvPr>
            <p:cNvSpPr txBox="1"/>
            <p:nvPr/>
          </p:nvSpPr>
          <p:spPr>
            <a:xfrm>
              <a:off x="2783466" y="225413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r>
                <a:rPr lang="en-US" sz="6000" baseline="-25000"/>
                <a:t>L</a:t>
              </a:r>
            </a:p>
          </p:txBody>
        </p:sp>
        <p:sp>
          <p:nvSpPr>
            <p:cNvPr id="8" name="TextBox 7">
              <a:extLst>
                <a:ext uri="{FF2B5EF4-FFF2-40B4-BE49-F238E27FC236}">
                  <a16:creationId xmlns:a16="http://schemas.microsoft.com/office/drawing/2014/main" id="{E5A9FE2E-D181-0526-BC7F-E1BA182CCDD4}"/>
                </a:ext>
              </a:extLst>
            </p:cNvPr>
            <p:cNvSpPr txBox="1"/>
            <p:nvPr/>
          </p:nvSpPr>
          <p:spPr>
            <a:xfrm>
              <a:off x="5743461" y="2254129"/>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r>
                <a:rPr lang="en-US" sz="6000" baseline="-25000"/>
                <a:t>L</a:t>
              </a:r>
            </a:p>
          </p:txBody>
        </p:sp>
        <p:cxnSp>
          <p:nvCxnSpPr>
            <p:cNvPr id="9" name="Straight Arrow Connector 8">
              <a:extLst>
                <a:ext uri="{FF2B5EF4-FFF2-40B4-BE49-F238E27FC236}">
                  <a16:creationId xmlns:a16="http://schemas.microsoft.com/office/drawing/2014/main" id="{C23C8E22-9CA7-E39E-228C-479B64FF77D4}"/>
                </a:ext>
              </a:extLst>
            </p:cNvPr>
            <p:cNvCxnSpPr/>
            <p:nvPr/>
          </p:nvCxnSpPr>
          <p:spPr>
            <a:xfrm>
              <a:off x="4058474" y="476081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11FE63-BB61-5C93-1733-BACC7886D83F}"/>
                </a:ext>
              </a:extLst>
            </p:cNvPr>
            <p:cNvSpPr txBox="1"/>
            <p:nvPr/>
          </p:nvSpPr>
          <p:spPr>
            <a:xfrm>
              <a:off x="2783466" y="4191263"/>
              <a:ext cx="1275008" cy="1015663"/>
            </a:xfrm>
            <a:prstGeom prst="rect">
              <a:avLst/>
            </a:prstGeom>
            <a:solidFill>
              <a:schemeClr val="accent5"/>
            </a:solidFill>
            <a:ln>
              <a:solidFill>
                <a:schemeClr val="tx1"/>
              </a:solidFill>
            </a:ln>
          </p:spPr>
          <p:txBody>
            <a:bodyPr wrap="square" rtlCol="0">
              <a:spAutoFit/>
            </a:bodyPr>
            <a:lstStyle/>
            <a:p>
              <a:pPr algn="ctr"/>
              <a:r>
                <a:rPr lang="en-US" sz="6000"/>
                <a:t>S</a:t>
              </a:r>
              <a:r>
                <a:rPr lang="en-US" sz="6000" baseline="-25000"/>
                <a:t>H</a:t>
              </a:r>
            </a:p>
          </p:txBody>
        </p:sp>
        <p:sp>
          <p:nvSpPr>
            <p:cNvPr id="12" name="TextBox 11">
              <a:extLst>
                <a:ext uri="{FF2B5EF4-FFF2-40B4-BE49-F238E27FC236}">
                  <a16:creationId xmlns:a16="http://schemas.microsoft.com/office/drawing/2014/main" id="{723ABBDF-B6D8-9A4B-ABF6-94CB8CCF3F25}"/>
                </a:ext>
              </a:extLst>
            </p:cNvPr>
            <p:cNvSpPr txBox="1"/>
            <p:nvPr/>
          </p:nvSpPr>
          <p:spPr>
            <a:xfrm>
              <a:off x="5743461" y="4191262"/>
              <a:ext cx="1275008" cy="1015663"/>
            </a:xfrm>
            <a:prstGeom prst="rect">
              <a:avLst/>
            </a:prstGeom>
            <a:solidFill>
              <a:schemeClr val="accent2"/>
            </a:solidFill>
            <a:ln>
              <a:solidFill>
                <a:schemeClr val="tx1"/>
              </a:solidFill>
            </a:ln>
          </p:spPr>
          <p:txBody>
            <a:bodyPr wrap="square" rtlCol="0">
              <a:spAutoFit/>
            </a:bodyPr>
            <a:lstStyle/>
            <a:p>
              <a:pPr algn="ctr"/>
              <a:r>
                <a:rPr lang="en-US" sz="6000"/>
                <a:t>I</a:t>
              </a:r>
              <a:r>
                <a:rPr lang="en-US" sz="6000" baseline="-25000"/>
                <a:t>H</a:t>
              </a:r>
            </a:p>
          </p:txBody>
        </p:sp>
        <p:cxnSp>
          <p:nvCxnSpPr>
            <p:cNvPr id="13" name="Straight Arrow Connector 12">
              <a:extLst>
                <a:ext uri="{FF2B5EF4-FFF2-40B4-BE49-F238E27FC236}">
                  <a16:creationId xmlns:a16="http://schemas.microsoft.com/office/drawing/2014/main" id="{1DCBE76F-0E95-52B2-DEE3-AB0F0502833E}"/>
                </a:ext>
              </a:extLst>
            </p:cNvPr>
            <p:cNvCxnSpPr>
              <a:cxnSpLocks/>
            </p:cNvCxnSpPr>
            <p:nvPr/>
          </p:nvCxnSpPr>
          <p:spPr>
            <a:xfrm flipH="1">
              <a:off x="4058474" y="3133073"/>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9F648D-82AF-D76C-2289-B808FA346603}"/>
                </a:ext>
              </a:extLst>
            </p:cNvPr>
            <p:cNvCxnSpPr>
              <a:cxnSpLocks/>
            </p:cNvCxnSpPr>
            <p:nvPr/>
          </p:nvCxnSpPr>
          <p:spPr>
            <a:xfrm flipH="1">
              <a:off x="4058473" y="4288007"/>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D15737-9125-55E6-8137-0B81549D7A56}"/>
                </a:ext>
              </a:extLst>
            </p:cNvPr>
            <p:cNvCxnSpPr>
              <a:cxnSpLocks/>
            </p:cNvCxnSpPr>
            <p:nvPr/>
          </p:nvCxnSpPr>
          <p:spPr>
            <a:xfrm flipH="1">
              <a:off x="4058473" y="3269792"/>
              <a:ext cx="1684986"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1BC382-A85C-4E13-423F-815734F96BF9}"/>
                </a:ext>
              </a:extLst>
            </p:cNvPr>
            <p:cNvCxnSpPr>
              <a:cxnSpLocks/>
            </p:cNvCxnSpPr>
            <p:nvPr/>
          </p:nvCxnSpPr>
          <p:spPr>
            <a:xfrm flipH="1" flipV="1">
              <a:off x="4058473" y="3269792"/>
              <a:ext cx="1684987"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6CE6EE8-4CB8-2609-0A9F-48C39AB8690D}"/>
                  </a:ext>
                </a:extLst>
              </p:cNvPr>
              <p:cNvSpPr txBox="1"/>
              <p:nvPr/>
            </p:nvSpPr>
            <p:spPr>
              <a:xfrm>
                <a:off x="5277115" y="4448058"/>
                <a:ext cx="5332164" cy="830997"/>
              </a:xfrm>
              <a:prstGeom prst="rect">
                <a:avLst/>
              </a:prstGeom>
              <a:noFill/>
            </p:spPr>
            <p:txBody>
              <a:bodyPr wrap="square" rtlCol="0">
                <a:spAutoFit/>
              </a:bodyPr>
              <a:lstStyle/>
              <a:p>
                <a:r>
                  <a:rPr lang="en-US" sz="2400"/>
                  <a:t>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𝐻𝐻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𝐻𝐿</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𝐿𝐻</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𝐿𝐿</m:t>
                        </m:r>
                      </m:sub>
                    </m:sSub>
                  </m:oMath>
                </a14:m>
                <a:r>
                  <a:rPr lang="en-US" sz="2400"/>
                  <a:t> , then this is the same as the non-stratified model. </a:t>
                </a:r>
              </a:p>
            </p:txBody>
          </p:sp>
        </mc:Choice>
        <mc:Fallback xmlns="">
          <p:sp>
            <p:nvSpPr>
              <p:cNvPr id="2" name="TextBox 1">
                <a:extLst>
                  <a:ext uri="{FF2B5EF4-FFF2-40B4-BE49-F238E27FC236}">
                    <a16:creationId xmlns:a16="http://schemas.microsoft.com/office/drawing/2014/main" id="{46CE6EE8-4CB8-2609-0A9F-48C39AB8690D}"/>
                  </a:ext>
                </a:extLst>
              </p:cNvPr>
              <p:cNvSpPr txBox="1">
                <a:spLocks noRot="1" noChangeAspect="1" noMove="1" noResize="1" noEditPoints="1" noAdjustHandles="1" noChangeArrowheads="1" noChangeShapeType="1" noTextEdit="1"/>
              </p:cNvSpPr>
              <p:nvPr/>
            </p:nvSpPr>
            <p:spPr>
              <a:xfrm>
                <a:off x="5277115" y="4448058"/>
                <a:ext cx="5332164" cy="830997"/>
              </a:xfrm>
              <a:prstGeom prst="rect">
                <a:avLst/>
              </a:prstGeom>
              <a:blipFill>
                <a:blip r:embed="rId3"/>
                <a:stretch>
                  <a:fillRect l="-1663"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C595E80-50B6-3F9C-8585-E388FA0BF33D}"/>
                  </a:ext>
                </a:extLst>
              </p:cNvPr>
              <p:cNvSpPr txBox="1"/>
              <p:nvPr/>
            </p:nvSpPr>
            <p:spPr>
              <a:xfrm>
                <a:off x="5277115" y="5661878"/>
                <a:ext cx="5332164" cy="830997"/>
              </a:xfrm>
              <a:prstGeom prst="rect">
                <a:avLst/>
              </a:prstGeom>
              <a:noFill/>
            </p:spPr>
            <p:txBody>
              <a:bodyPr wrap="square" rtlCol="0">
                <a:spAutoFit/>
              </a:bodyPr>
              <a:lstStyle/>
              <a:p>
                <a:r>
                  <a:rPr lang="en-US" sz="2400"/>
                  <a:t>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𝐻𝐿</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𝐿𝐻</m:t>
                        </m:r>
                      </m:sub>
                    </m:sSub>
                    <m:r>
                      <a:rPr lang="en-US" sz="2400" b="0" i="1" smtClean="0">
                        <a:latin typeface="Cambria Math" panose="02040503050406030204" pitchFamily="18" charset="0"/>
                      </a:rPr>
                      <m:t>=0</m:t>
                    </m:r>
                  </m:oMath>
                </a14:m>
                <a:r>
                  <a:rPr lang="en-US" sz="2400"/>
                  <a:t> , then this is like having 2 separate models.</a:t>
                </a:r>
              </a:p>
            </p:txBody>
          </p:sp>
        </mc:Choice>
        <mc:Fallback xmlns="">
          <p:sp>
            <p:nvSpPr>
              <p:cNvPr id="18" name="TextBox 17">
                <a:extLst>
                  <a:ext uri="{FF2B5EF4-FFF2-40B4-BE49-F238E27FC236}">
                    <a16:creationId xmlns:a16="http://schemas.microsoft.com/office/drawing/2014/main" id="{9C595E80-50B6-3F9C-8585-E388FA0BF33D}"/>
                  </a:ext>
                </a:extLst>
              </p:cNvPr>
              <p:cNvSpPr txBox="1">
                <a:spLocks noRot="1" noChangeAspect="1" noMove="1" noResize="1" noEditPoints="1" noAdjustHandles="1" noChangeArrowheads="1" noChangeShapeType="1" noTextEdit="1"/>
              </p:cNvSpPr>
              <p:nvPr/>
            </p:nvSpPr>
            <p:spPr>
              <a:xfrm>
                <a:off x="5277115" y="5661878"/>
                <a:ext cx="5332164" cy="830997"/>
              </a:xfrm>
              <a:prstGeom prst="rect">
                <a:avLst/>
              </a:prstGeom>
              <a:blipFill>
                <a:blip r:embed="rId4"/>
                <a:stretch>
                  <a:fillRect l="-1663" t="-2985" r="-1663" b="-14925"/>
                </a:stretch>
              </a:blipFill>
            </p:spPr>
            <p:txBody>
              <a:bodyPr/>
              <a:lstStyle/>
              <a:p>
                <a:r>
                  <a:rPr lang="en-US">
                    <a:noFill/>
                  </a:rPr>
                  <a:t> </a:t>
                </a:r>
              </a:p>
            </p:txBody>
          </p:sp>
        </mc:Fallback>
      </mc:AlternateContent>
    </p:spTree>
    <p:extLst>
      <p:ext uri="{BB962C8B-B14F-4D97-AF65-F5344CB8AC3E}">
        <p14:creationId xmlns:p14="http://schemas.microsoft.com/office/powerpoint/2010/main" val="297029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9AAC16-76DA-1454-70BF-C420A3915E08}"/>
                  </a:ext>
                </a:extLst>
              </p:cNvPr>
              <p:cNvSpPr>
                <a:spLocks noGrp="1"/>
              </p:cNvSpPr>
              <p:nvPr>
                <p:ph idx="1"/>
              </p:nvPr>
            </p:nvSpPr>
            <p:spPr>
              <a:xfrm>
                <a:off x="5277116" y="1693421"/>
                <a:ext cx="6076683" cy="4351338"/>
              </a:xfrm>
            </p:spPr>
            <p:txBody>
              <a:bodyPr/>
              <a:lstStyle/>
              <a:p>
                <a:pPr marL="0" indent="0">
                  <a:spcAft>
                    <a:spcPts val="1200"/>
                  </a:spcAft>
                  <a:buNone/>
                </a:pPr>
                <a:r>
                  <a:rPr lang="en-US" b="1"/>
                  <a:t>Who Acquired Infection From Whom (WAIFW) or Contact Matrix:</a:t>
                </a:r>
              </a:p>
              <a:p>
                <a:pPr marL="0" indent="0">
                  <a:buNone/>
                </a:pPr>
                <a14:m>
                  <m:oMathPara xmlns:m="http://schemas.openxmlformats.org/officeDocument/2006/math">
                    <m:oMathParaPr>
                      <m:jc m:val="centerGroup"/>
                    </m:oMathParaPr>
                    <m:oMath xmlns:m="http://schemas.openxmlformats.org/officeDocument/2006/math">
                      <m:r>
                        <a:rPr lang="el-GR" sz="2800" b="1" i="1" smtClean="0">
                          <a:latin typeface="Cambria Math" panose="02040503050406030204" pitchFamily="18" charset="0"/>
                        </a:rPr>
                        <m:t>𝜷</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m>
                            <m:mPr>
                              <m:mcs>
                                <m:mc>
                                  <m:mcPr>
                                    <m:count m:val="2"/>
                                    <m:mcJc m:val="center"/>
                                  </m:mcPr>
                                </m:mc>
                              </m:mcs>
                              <m:ctrlPr>
                                <a:rPr lang="en-US" sz="2800" b="0" i="1" smtClean="0">
                                  <a:latin typeface="Cambria Math" panose="02040503050406030204" pitchFamily="18" charset="0"/>
                                </a:rPr>
                              </m:ctrlPr>
                            </m:mP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𝐻</m:t>
                                    </m:r>
                                    <m:r>
                                      <a:rPr lang="en-US" sz="2800" b="0" i="1" smtClean="0">
                                        <a:latin typeface="Cambria Math" panose="02040503050406030204" pitchFamily="18" charset="0"/>
                                      </a:rPr>
                                      <m:t>𝐿</m:t>
                                    </m:r>
                                  </m:sub>
                                </m:sSub>
                              </m:e>
                            </m:mr>
                            <m:mr>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𝐿𝐻</m:t>
                                    </m:r>
                                  </m:sub>
                                </m:sSub>
                              </m:e>
                              <m:e>
                                <m:sSub>
                                  <m:sSubPr>
                                    <m:ctrlPr>
                                      <a:rPr lang="en-US" sz="2800" i="1">
                                        <a:latin typeface="Cambria Math" panose="02040503050406030204" pitchFamily="18" charset="0"/>
                                      </a:rPr>
                                    </m:ctrlPr>
                                  </m:sSubPr>
                                  <m:e>
                                    <m:r>
                                      <m:rPr>
                                        <m:sty m:val="p"/>
                                      </m:rPr>
                                      <a:rPr lang="el-GR" sz="2800" i="1">
                                        <a:latin typeface="Cambria Math" panose="02040503050406030204" pitchFamily="18" charset="0"/>
                                      </a:rPr>
                                      <m:t>β</m:t>
                                    </m:r>
                                  </m:e>
                                  <m:sub>
                                    <m:r>
                                      <a:rPr lang="en-US" sz="2800" i="1">
                                        <a:latin typeface="Cambria Math" panose="02040503050406030204" pitchFamily="18" charset="0"/>
                                      </a:rPr>
                                      <m:t>𝐿𝐿</m:t>
                                    </m:r>
                                  </m:sub>
                                </m:sSub>
                              </m:e>
                            </m:mr>
                          </m:m>
                        </m:e>
                      </m:d>
                    </m:oMath>
                  </m:oMathPara>
                </a14:m>
                <a:endParaRPr lang="en-US" b="1"/>
              </a:p>
            </p:txBody>
          </p:sp>
        </mc:Choice>
        <mc:Fallback xmlns="">
          <p:sp>
            <p:nvSpPr>
              <p:cNvPr id="3" name="Content Placeholder 2">
                <a:extLst>
                  <a:ext uri="{FF2B5EF4-FFF2-40B4-BE49-F238E27FC236}">
                    <a16:creationId xmlns:a16="http://schemas.microsoft.com/office/drawing/2014/main" id="{029AAC16-76DA-1454-70BF-C420A3915E08}"/>
                  </a:ext>
                </a:extLst>
              </p:cNvPr>
              <p:cNvSpPr>
                <a:spLocks noGrp="1" noRot="1" noChangeAspect="1" noMove="1" noResize="1" noEditPoints="1" noAdjustHandles="1" noChangeArrowheads="1" noChangeShapeType="1" noTextEdit="1"/>
              </p:cNvSpPr>
              <p:nvPr>
                <p:ph idx="1"/>
              </p:nvPr>
            </p:nvSpPr>
            <p:spPr>
              <a:xfrm>
                <a:off x="5277116" y="1693421"/>
                <a:ext cx="6076683" cy="4351338"/>
              </a:xfrm>
              <a:blipFill>
                <a:blip r:embed="rId3"/>
                <a:stretch>
                  <a:fillRect l="-2088" t="-2326"/>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EEB22D24-B4E1-BCD4-6D45-915F5286E274}"/>
              </a:ext>
            </a:extLst>
          </p:cNvPr>
          <p:cNvSpPr>
            <a:spLocks noGrp="1"/>
          </p:cNvSpPr>
          <p:nvPr>
            <p:ph type="title"/>
          </p:nvPr>
        </p:nvSpPr>
        <p:spPr>
          <a:xfrm>
            <a:off x="528809" y="365125"/>
            <a:ext cx="11325339" cy="1325563"/>
          </a:xfrm>
        </p:spPr>
        <p:txBody>
          <a:bodyPr/>
          <a:lstStyle/>
          <a:p>
            <a:r>
              <a:rPr lang="en-US"/>
              <a:t>Adding heterogeneity: models w/ stratification(s)</a:t>
            </a:r>
          </a:p>
        </p:txBody>
      </p:sp>
      <p:grpSp>
        <p:nvGrpSpPr>
          <p:cNvPr id="17" name="Group 16">
            <a:extLst>
              <a:ext uri="{FF2B5EF4-FFF2-40B4-BE49-F238E27FC236}">
                <a16:creationId xmlns:a16="http://schemas.microsoft.com/office/drawing/2014/main" id="{9897A69F-321D-D5E5-5481-FC5DEE3C5FAE}"/>
              </a:ext>
            </a:extLst>
          </p:cNvPr>
          <p:cNvGrpSpPr/>
          <p:nvPr/>
        </p:nvGrpSpPr>
        <p:grpSpPr>
          <a:xfrm>
            <a:off x="705996" y="2510925"/>
            <a:ext cx="4235003" cy="2952797"/>
            <a:chOff x="2783466" y="2254129"/>
            <a:chExt cx="4235003" cy="2952797"/>
          </a:xfrm>
        </p:grpSpPr>
        <p:cxnSp>
          <p:nvCxnSpPr>
            <p:cNvPr id="5" name="Straight Arrow Connector 4">
              <a:extLst>
                <a:ext uri="{FF2B5EF4-FFF2-40B4-BE49-F238E27FC236}">
                  <a16:creationId xmlns:a16="http://schemas.microsoft.com/office/drawing/2014/main" id="{0FF7A7C1-99A6-6064-6884-F96DCB3B6709}"/>
                </a:ext>
              </a:extLst>
            </p:cNvPr>
            <p:cNvCxnSpPr/>
            <p:nvPr/>
          </p:nvCxnSpPr>
          <p:spPr>
            <a:xfrm>
              <a:off x="4058474" y="282368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5609BE-34D9-9A4F-956C-2D39057E89B2}"/>
                </a:ext>
              </a:extLst>
            </p:cNvPr>
            <p:cNvSpPr txBox="1"/>
            <p:nvPr/>
          </p:nvSpPr>
          <p:spPr>
            <a:xfrm>
              <a:off x="2783466" y="2254130"/>
              <a:ext cx="1275008"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r>
                <a:rPr lang="en-US" sz="6000" baseline="-25000"/>
                <a:t>L</a:t>
              </a:r>
            </a:p>
          </p:txBody>
        </p:sp>
        <p:sp>
          <p:nvSpPr>
            <p:cNvPr id="8" name="TextBox 7">
              <a:extLst>
                <a:ext uri="{FF2B5EF4-FFF2-40B4-BE49-F238E27FC236}">
                  <a16:creationId xmlns:a16="http://schemas.microsoft.com/office/drawing/2014/main" id="{E5A9FE2E-D181-0526-BC7F-E1BA182CCDD4}"/>
                </a:ext>
              </a:extLst>
            </p:cNvPr>
            <p:cNvSpPr txBox="1"/>
            <p:nvPr/>
          </p:nvSpPr>
          <p:spPr>
            <a:xfrm>
              <a:off x="5743461" y="2254129"/>
              <a:ext cx="127500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r>
                <a:rPr lang="en-US" sz="6000" baseline="-25000"/>
                <a:t>L</a:t>
              </a:r>
            </a:p>
          </p:txBody>
        </p:sp>
        <p:cxnSp>
          <p:nvCxnSpPr>
            <p:cNvPr id="9" name="Straight Arrow Connector 8">
              <a:extLst>
                <a:ext uri="{FF2B5EF4-FFF2-40B4-BE49-F238E27FC236}">
                  <a16:creationId xmlns:a16="http://schemas.microsoft.com/office/drawing/2014/main" id="{C23C8E22-9CA7-E39E-228C-479B64FF77D4}"/>
                </a:ext>
              </a:extLst>
            </p:cNvPr>
            <p:cNvCxnSpPr/>
            <p:nvPr/>
          </p:nvCxnSpPr>
          <p:spPr>
            <a:xfrm>
              <a:off x="4058474" y="476081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11FE63-BB61-5C93-1733-BACC7886D83F}"/>
                </a:ext>
              </a:extLst>
            </p:cNvPr>
            <p:cNvSpPr txBox="1"/>
            <p:nvPr/>
          </p:nvSpPr>
          <p:spPr>
            <a:xfrm>
              <a:off x="2783466" y="4191263"/>
              <a:ext cx="1275008" cy="1015663"/>
            </a:xfrm>
            <a:prstGeom prst="rect">
              <a:avLst/>
            </a:prstGeom>
            <a:solidFill>
              <a:schemeClr val="accent5"/>
            </a:solidFill>
            <a:ln>
              <a:solidFill>
                <a:schemeClr val="tx1"/>
              </a:solidFill>
            </a:ln>
          </p:spPr>
          <p:txBody>
            <a:bodyPr wrap="square" rtlCol="0">
              <a:spAutoFit/>
            </a:bodyPr>
            <a:lstStyle/>
            <a:p>
              <a:pPr algn="ctr"/>
              <a:r>
                <a:rPr lang="en-US" sz="6000"/>
                <a:t>S</a:t>
              </a:r>
              <a:r>
                <a:rPr lang="en-US" sz="6000" baseline="-25000"/>
                <a:t>H</a:t>
              </a:r>
            </a:p>
          </p:txBody>
        </p:sp>
        <p:sp>
          <p:nvSpPr>
            <p:cNvPr id="12" name="TextBox 11">
              <a:extLst>
                <a:ext uri="{FF2B5EF4-FFF2-40B4-BE49-F238E27FC236}">
                  <a16:creationId xmlns:a16="http://schemas.microsoft.com/office/drawing/2014/main" id="{723ABBDF-B6D8-9A4B-ABF6-94CB8CCF3F25}"/>
                </a:ext>
              </a:extLst>
            </p:cNvPr>
            <p:cNvSpPr txBox="1"/>
            <p:nvPr/>
          </p:nvSpPr>
          <p:spPr>
            <a:xfrm>
              <a:off x="5743461" y="4191262"/>
              <a:ext cx="1275008" cy="1015663"/>
            </a:xfrm>
            <a:prstGeom prst="rect">
              <a:avLst/>
            </a:prstGeom>
            <a:solidFill>
              <a:schemeClr val="accent2"/>
            </a:solidFill>
            <a:ln>
              <a:solidFill>
                <a:schemeClr val="tx1"/>
              </a:solidFill>
            </a:ln>
          </p:spPr>
          <p:txBody>
            <a:bodyPr wrap="square" rtlCol="0">
              <a:spAutoFit/>
            </a:bodyPr>
            <a:lstStyle/>
            <a:p>
              <a:pPr algn="ctr"/>
              <a:r>
                <a:rPr lang="en-US" sz="6000"/>
                <a:t>I</a:t>
              </a:r>
              <a:r>
                <a:rPr lang="en-US" sz="6000" baseline="-25000"/>
                <a:t>H</a:t>
              </a:r>
            </a:p>
          </p:txBody>
        </p:sp>
        <p:cxnSp>
          <p:nvCxnSpPr>
            <p:cNvPr id="13" name="Straight Arrow Connector 12">
              <a:extLst>
                <a:ext uri="{FF2B5EF4-FFF2-40B4-BE49-F238E27FC236}">
                  <a16:creationId xmlns:a16="http://schemas.microsoft.com/office/drawing/2014/main" id="{1DCBE76F-0E95-52B2-DEE3-AB0F0502833E}"/>
                </a:ext>
              </a:extLst>
            </p:cNvPr>
            <p:cNvCxnSpPr>
              <a:cxnSpLocks/>
            </p:cNvCxnSpPr>
            <p:nvPr/>
          </p:nvCxnSpPr>
          <p:spPr>
            <a:xfrm flipH="1">
              <a:off x="4058474" y="3133073"/>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9F648D-82AF-D76C-2289-B808FA346603}"/>
                </a:ext>
              </a:extLst>
            </p:cNvPr>
            <p:cNvCxnSpPr>
              <a:cxnSpLocks/>
            </p:cNvCxnSpPr>
            <p:nvPr/>
          </p:nvCxnSpPr>
          <p:spPr>
            <a:xfrm flipH="1">
              <a:off x="4058473" y="4288007"/>
              <a:ext cx="1684987" cy="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D15737-9125-55E6-8137-0B81549D7A56}"/>
                </a:ext>
              </a:extLst>
            </p:cNvPr>
            <p:cNvCxnSpPr>
              <a:cxnSpLocks/>
            </p:cNvCxnSpPr>
            <p:nvPr/>
          </p:nvCxnSpPr>
          <p:spPr>
            <a:xfrm flipH="1">
              <a:off x="4058473" y="3269792"/>
              <a:ext cx="1684986"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1BC382-A85C-4E13-423F-815734F96BF9}"/>
                </a:ext>
              </a:extLst>
            </p:cNvPr>
            <p:cNvCxnSpPr>
              <a:cxnSpLocks/>
            </p:cNvCxnSpPr>
            <p:nvPr/>
          </p:nvCxnSpPr>
          <p:spPr>
            <a:xfrm flipH="1" flipV="1">
              <a:off x="4058473" y="3269792"/>
              <a:ext cx="1684987" cy="921470"/>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454D63-951A-5D62-6BE4-75C672C45925}"/>
                  </a:ext>
                </a:extLst>
              </p:cNvPr>
              <p:cNvSpPr txBox="1"/>
              <p:nvPr/>
            </p:nvSpPr>
            <p:spPr>
              <a:xfrm>
                <a:off x="5277116" y="3766944"/>
                <a:ext cx="6786355" cy="3046988"/>
              </a:xfrm>
              <a:prstGeom prst="rect">
                <a:avLst/>
              </a:prstGeom>
              <a:noFill/>
            </p:spPr>
            <p:txBody>
              <a:bodyPr wrap="square">
                <a:spAutoFit/>
              </a:bodyPr>
              <a:lstStyle/>
              <a:p>
                <a:r>
                  <a:rPr lang="en-US" sz="2400"/>
                  <a:t>Usually, a group is at </a:t>
                </a:r>
                <a:r>
                  <a:rPr lang="en-US" sz="2400" b="1"/>
                  <a:t>high risk </a:t>
                </a:r>
                <a:r>
                  <a:rPr lang="en-US" sz="2400"/>
                  <a:t>because:</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𝐻𝐻</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𝐻𝐿</m:t>
                          </m:r>
                        </m:sub>
                      </m:sSub>
                      <m:r>
                        <a:rPr lang="en-US" sz="2400" b="0" i="1" smtClean="0">
                          <a:latin typeface="Cambria Math" panose="02040503050406030204" pitchFamily="18" charset="0"/>
                          <a:ea typeface="Cambria Math" panose="02040503050406030204" pitchFamily="18" charset="0"/>
                        </a:rPr>
                        <m:t>&gt;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𝐿𝐿</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𝐿𝐻</m:t>
                          </m:r>
                        </m:sub>
                      </m:sSub>
                    </m:oMath>
                  </m:oMathPara>
                </a14:m>
                <a:endParaRPr lang="en-US" sz="2400"/>
              </a:p>
              <a:p>
                <a:endParaRPr lang="en-US" sz="2400"/>
              </a:p>
              <a:p>
                <a:r>
                  <a:rPr lang="en-US" sz="2400" b="1"/>
                  <a:t>Assortative</a:t>
                </a:r>
                <a:r>
                  <a:rPr lang="en-US" sz="2400"/>
                  <a:t> (non-homogenous) mixing:</a:t>
                </a:r>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𝐻𝐻</m:t>
                          </m:r>
                        </m:sub>
                      </m:sSub>
                      <m:r>
                        <a:rPr lang="en-US" sz="2400" b="0" i="1" smtClean="0">
                          <a:latin typeface="Cambria Math" panose="02040503050406030204" pitchFamily="18" charset="0"/>
                          <a:ea typeface="Cambria Math" panose="02040503050406030204" pitchFamily="18" charset="0"/>
                        </a:rPr>
                        <m:t>&gt;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𝐻𝐿</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𝑎𝑛𝑑</m:t>
                      </m:r>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𝐿𝐿</m:t>
                          </m:r>
                        </m:sub>
                      </m:sSub>
                      <m:r>
                        <a:rPr lang="en-US" sz="2400" b="0" i="1" smtClean="0">
                          <a:latin typeface="Cambria Math" panose="02040503050406030204" pitchFamily="18" charset="0"/>
                        </a:rPr>
                        <m:t>&gt;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𝐿𝐻</m:t>
                          </m:r>
                        </m:sub>
                      </m:sSub>
                    </m:oMath>
                  </m:oMathPara>
                </a14:m>
                <a:endParaRPr lang="en-US" sz="2400"/>
              </a:p>
              <a:p>
                <a:endParaRPr lang="en-US" sz="2400"/>
              </a:p>
              <a:p>
                <a:r>
                  <a:rPr lang="en-US" sz="2400"/>
                  <a:t>If risk of infection &amp; contact same – </a:t>
                </a:r>
                <a:r>
                  <a:rPr lang="en-US" sz="2400" b="1"/>
                  <a:t>symmetry:</a:t>
                </a:r>
                <a:endParaRPr lang="en-US" sz="2400"/>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𝐻𝐿</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l-GR" sz="2400" b="0" i="1" smtClean="0">
                              <a:latin typeface="Cambria Math" panose="02040503050406030204" pitchFamily="18" charset="0"/>
                            </a:rPr>
                            <m:t>𝛽</m:t>
                          </m:r>
                        </m:e>
                        <m:sub>
                          <m:r>
                            <a:rPr lang="en-US" sz="2400" b="0" i="1" smtClean="0">
                              <a:latin typeface="Cambria Math" panose="02040503050406030204" pitchFamily="18" charset="0"/>
                            </a:rPr>
                            <m:t>𝐿𝐻</m:t>
                          </m:r>
                        </m:sub>
                      </m:sSub>
                    </m:oMath>
                  </m:oMathPara>
                </a14:m>
                <a:endParaRPr lang="en-US" sz="2400"/>
              </a:p>
            </p:txBody>
          </p:sp>
        </mc:Choice>
        <mc:Fallback xmlns="">
          <p:sp>
            <p:nvSpPr>
              <p:cNvPr id="19" name="TextBox 18">
                <a:extLst>
                  <a:ext uri="{FF2B5EF4-FFF2-40B4-BE49-F238E27FC236}">
                    <a16:creationId xmlns:a16="http://schemas.microsoft.com/office/drawing/2014/main" id="{88454D63-951A-5D62-6BE4-75C672C45925}"/>
                  </a:ext>
                </a:extLst>
              </p:cNvPr>
              <p:cNvSpPr txBox="1">
                <a:spLocks noRot="1" noChangeAspect="1" noMove="1" noResize="1" noEditPoints="1" noAdjustHandles="1" noChangeArrowheads="1" noChangeShapeType="1" noTextEdit="1"/>
              </p:cNvSpPr>
              <p:nvPr/>
            </p:nvSpPr>
            <p:spPr>
              <a:xfrm>
                <a:off x="5277116" y="3766944"/>
                <a:ext cx="6786355" cy="3046988"/>
              </a:xfrm>
              <a:prstGeom prst="rect">
                <a:avLst/>
              </a:prstGeom>
              <a:blipFill>
                <a:blip r:embed="rId4"/>
                <a:stretch>
                  <a:fillRect l="-1308" t="-1660" b="-1660"/>
                </a:stretch>
              </a:blipFill>
            </p:spPr>
            <p:txBody>
              <a:bodyPr/>
              <a:lstStyle/>
              <a:p>
                <a:r>
                  <a:rPr lang="en-US">
                    <a:noFill/>
                  </a:rPr>
                  <a:t> </a:t>
                </a:r>
              </a:p>
            </p:txBody>
          </p:sp>
        </mc:Fallback>
      </mc:AlternateContent>
    </p:spTree>
    <p:extLst>
      <p:ext uri="{BB962C8B-B14F-4D97-AF65-F5344CB8AC3E}">
        <p14:creationId xmlns:p14="http://schemas.microsoft.com/office/powerpoint/2010/main" val="8108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9AAC16-76DA-1454-70BF-C420A3915E08}"/>
              </a:ext>
            </a:extLst>
          </p:cNvPr>
          <p:cNvSpPr>
            <a:spLocks noGrp="1"/>
          </p:cNvSpPr>
          <p:nvPr>
            <p:ph idx="1"/>
          </p:nvPr>
        </p:nvSpPr>
        <p:spPr>
          <a:xfrm>
            <a:off x="5750804" y="1608463"/>
            <a:ext cx="6312665" cy="4884412"/>
          </a:xfrm>
        </p:spPr>
        <p:txBody>
          <a:bodyPr>
            <a:normAutofit/>
          </a:bodyPr>
          <a:lstStyle/>
          <a:p>
            <a:pPr marL="0" indent="0">
              <a:spcAft>
                <a:spcPts val="1200"/>
              </a:spcAft>
              <a:buNone/>
            </a:pPr>
            <a:r>
              <a:rPr lang="en-US" b="1" dirty="0"/>
              <a:t>Implications:</a:t>
            </a:r>
          </a:p>
          <a:p>
            <a:pPr>
              <a:spcAft>
                <a:spcPts val="1200"/>
              </a:spcAft>
            </a:pPr>
            <a:r>
              <a:rPr lang="en-US" dirty="0"/>
              <a:t>Even if the high-risk group doesn’t contact the low-risk group much, they can still drive the epidemic among the low-risk group </a:t>
            </a:r>
          </a:p>
          <a:p>
            <a:pPr lvl="1">
              <a:spcAft>
                <a:spcPts val="1200"/>
              </a:spcAft>
            </a:pPr>
            <a:r>
              <a:rPr lang="en-US" dirty="0"/>
              <a:t>Because most of the infections will be among the high-risk group</a:t>
            </a:r>
          </a:p>
          <a:p>
            <a:pPr>
              <a:spcAft>
                <a:spcPts val="1200"/>
              </a:spcAft>
            </a:pPr>
            <a:r>
              <a:rPr lang="en-US" dirty="0"/>
              <a:t>Endemic equilibrium can be sustained with lower prevalence, because stratification increases R</a:t>
            </a:r>
            <a:r>
              <a:rPr lang="en-US" baseline="-25000" dirty="0"/>
              <a:t>0</a:t>
            </a:r>
            <a:r>
              <a:rPr lang="en-US" dirty="0"/>
              <a:t>.</a:t>
            </a:r>
          </a:p>
        </p:txBody>
      </p:sp>
      <p:sp>
        <p:nvSpPr>
          <p:cNvPr id="4" name="Title 1">
            <a:extLst>
              <a:ext uri="{FF2B5EF4-FFF2-40B4-BE49-F238E27FC236}">
                <a16:creationId xmlns:a16="http://schemas.microsoft.com/office/drawing/2014/main" id="{EEB22D24-B4E1-BCD4-6D45-915F5286E274}"/>
              </a:ext>
            </a:extLst>
          </p:cNvPr>
          <p:cNvSpPr>
            <a:spLocks noGrp="1"/>
          </p:cNvSpPr>
          <p:nvPr>
            <p:ph type="title"/>
          </p:nvPr>
        </p:nvSpPr>
        <p:spPr>
          <a:xfrm>
            <a:off x="528809" y="365125"/>
            <a:ext cx="11325339" cy="1325563"/>
          </a:xfrm>
        </p:spPr>
        <p:txBody>
          <a:bodyPr/>
          <a:lstStyle/>
          <a:p>
            <a:r>
              <a:rPr lang="en-US"/>
              <a:t>Adding heterogeneity: models w/ stratification(s)</a:t>
            </a:r>
          </a:p>
        </p:txBody>
      </p:sp>
      <p:grpSp>
        <p:nvGrpSpPr>
          <p:cNvPr id="17" name="Group 16">
            <a:extLst>
              <a:ext uri="{FF2B5EF4-FFF2-40B4-BE49-F238E27FC236}">
                <a16:creationId xmlns:a16="http://schemas.microsoft.com/office/drawing/2014/main" id="{9897A69F-321D-D5E5-5481-FC5DEE3C5FAE}"/>
              </a:ext>
            </a:extLst>
          </p:cNvPr>
          <p:cNvGrpSpPr/>
          <p:nvPr/>
        </p:nvGrpSpPr>
        <p:grpSpPr>
          <a:xfrm>
            <a:off x="705995" y="2510925"/>
            <a:ext cx="4235004" cy="2952797"/>
            <a:chOff x="2783465" y="2254129"/>
            <a:chExt cx="4235004" cy="2952797"/>
          </a:xfrm>
        </p:grpSpPr>
        <p:cxnSp>
          <p:nvCxnSpPr>
            <p:cNvPr id="5" name="Straight Arrow Connector 4">
              <a:extLst>
                <a:ext uri="{FF2B5EF4-FFF2-40B4-BE49-F238E27FC236}">
                  <a16:creationId xmlns:a16="http://schemas.microsoft.com/office/drawing/2014/main" id="{0FF7A7C1-99A6-6064-6884-F96DCB3B6709}"/>
                </a:ext>
              </a:extLst>
            </p:cNvPr>
            <p:cNvCxnSpPr>
              <a:cxnSpLocks/>
            </p:cNvCxnSpPr>
            <p:nvPr/>
          </p:nvCxnSpPr>
          <p:spPr>
            <a:xfrm>
              <a:off x="4488136" y="2823682"/>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5609BE-34D9-9A4F-956C-2D39057E89B2}"/>
                </a:ext>
              </a:extLst>
            </p:cNvPr>
            <p:cNvSpPr txBox="1"/>
            <p:nvPr/>
          </p:nvSpPr>
          <p:spPr>
            <a:xfrm>
              <a:off x="2783465" y="2254130"/>
              <a:ext cx="1704670" cy="1015663"/>
            </a:xfrm>
            <a:prstGeom prst="rect">
              <a:avLst/>
            </a:prstGeom>
            <a:solidFill>
              <a:schemeClr val="accent5">
                <a:lumMod val="40000"/>
                <a:lumOff val="60000"/>
              </a:schemeClr>
            </a:solidFill>
            <a:ln>
              <a:solidFill>
                <a:schemeClr val="tx1"/>
              </a:solidFill>
            </a:ln>
          </p:spPr>
          <p:txBody>
            <a:bodyPr wrap="square" rtlCol="0">
              <a:spAutoFit/>
            </a:bodyPr>
            <a:lstStyle/>
            <a:p>
              <a:pPr algn="ctr"/>
              <a:r>
                <a:rPr lang="en-US" sz="6000"/>
                <a:t>S</a:t>
              </a:r>
              <a:r>
                <a:rPr lang="en-US" sz="6000" baseline="-25000"/>
                <a:t>L</a:t>
              </a:r>
            </a:p>
          </p:txBody>
        </p:sp>
        <p:sp>
          <p:nvSpPr>
            <p:cNvPr id="8" name="TextBox 7">
              <a:extLst>
                <a:ext uri="{FF2B5EF4-FFF2-40B4-BE49-F238E27FC236}">
                  <a16:creationId xmlns:a16="http://schemas.microsoft.com/office/drawing/2014/main" id="{E5A9FE2E-D181-0526-BC7F-E1BA182CCDD4}"/>
                </a:ext>
              </a:extLst>
            </p:cNvPr>
            <p:cNvSpPr txBox="1"/>
            <p:nvPr/>
          </p:nvSpPr>
          <p:spPr>
            <a:xfrm>
              <a:off x="6155581" y="2254129"/>
              <a:ext cx="862888" cy="1015663"/>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6000"/>
                <a:t>I</a:t>
              </a:r>
              <a:r>
                <a:rPr lang="en-US" sz="6000" baseline="-25000"/>
                <a:t>L</a:t>
              </a:r>
            </a:p>
          </p:txBody>
        </p:sp>
        <p:cxnSp>
          <p:nvCxnSpPr>
            <p:cNvPr id="9" name="Straight Arrow Connector 8">
              <a:extLst>
                <a:ext uri="{FF2B5EF4-FFF2-40B4-BE49-F238E27FC236}">
                  <a16:creationId xmlns:a16="http://schemas.microsoft.com/office/drawing/2014/main" id="{C23C8E22-9CA7-E39E-228C-479B64FF77D4}"/>
                </a:ext>
              </a:extLst>
            </p:cNvPr>
            <p:cNvCxnSpPr/>
            <p:nvPr/>
          </p:nvCxnSpPr>
          <p:spPr>
            <a:xfrm>
              <a:off x="3628813" y="4760815"/>
              <a:ext cx="168498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11FE63-BB61-5C93-1733-BACC7886D83F}"/>
                </a:ext>
              </a:extLst>
            </p:cNvPr>
            <p:cNvSpPr txBox="1"/>
            <p:nvPr/>
          </p:nvSpPr>
          <p:spPr>
            <a:xfrm>
              <a:off x="2783466" y="4191263"/>
              <a:ext cx="862885" cy="1015663"/>
            </a:xfrm>
            <a:prstGeom prst="rect">
              <a:avLst/>
            </a:prstGeom>
            <a:solidFill>
              <a:schemeClr val="accent5"/>
            </a:solidFill>
            <a:ln>
              <a:solidFill>
                <a:schemeClr val="tx1"/>
              </a:solidFill>
            </a:ln>
          </p:spPr>
          <p:txBody>
            <a:bodyPr wrap="square" rtlCol="0">
              <a:spAutoFit/>
            </a:bodyPr>
            <a:lstStyle/>
            <a:p>
              <a:pPr algn="ctr"/>
              <a:r>
                <a:rPr lang="en-US" sz="6000"/>
                <a:t>S</a:t>
              </a:r>
              <a:r>
                <a:rPr lang="en-US" sz="6000" baseline="-25000"/>
                <a:t>H</a:t>
              </a:r>
            </a:p>
          </p:txBody>
        </p:sp>
        <p:sp>
          <p:nvSpPr>
            <p:cNvPr id="12" name="TextBox 11">
              <a:extLst>
                <a:ext uri="{FF2B5EF4-FFF2-40B4-BE49-F238E27FC236}">
                  <a16:creationId xmlns:a16="http://schemas.microsoft.com/office/drawing/2014/main" id="{723ABBDF-B6D8-9A4B-ABF6-94CB8CCF3F25}"/>
                </a:ext>
              </a:extLst>
            </p:cNvPr>
            <p:cNvSpPr txBox="1"/>
            <p:nvPr/>
          </p:nvSpPr>
          <p:spPr>
            <a:xfrm>
              <a:off x="5333482" y="4191262"/>
              <a:ext cx="1684987" cy="1015663"/>
            </a:xfrm>
            <a:prstGeom prst="rect">
              <a:avLst/>
            </a:prstGeom>
            <a:solidFill>
              <a:schemeClr val="accent2"/>
            </a:solidFill>
            <a:ln>
              <a:solidFill>
                <a:schemeClr val="tx1"/>
              </a:solidFill>
            </a:ln>
          </p:spPr>
          <p:txBody>
            <a:bodyPr wrap="square" rtlCol="0">
              <a:spAutoFit/>
            </a:bodyPr>
            <a:lstStyle/>
            <a:p>
              <a:pPr algn="ctr"/>
              <a:r>
                <a:rPr lang="en-US" sz="6000"/>
                <a:t>I</a:t>
              </a:r>
              <a:r>
                <a:rPr lang="en-US" sz="6000" baseline="-25000"/>
                <a:t>H</a:t>
              </a:r>
            </a:p>
          </p:txBody>
        </p:sp>
        <p:cxnSp>
          <p:nvCxnSpPr>
            <p:cNvPr id="13" name="Straight Arrow Connector 12">
              <a:extLst>
                <a:ext uri="{FF2B5EF4-FFF2-40B4-BE49-F238E27FC236}">
                  <a16:creationId xmlns:a16="http://schemas.microsoft.com/office/drawing/2014/main" id="{1DCBE76F-0E95-52B2-DEE3-AB0F0502833E}"/>
                </a:ext>
              </a:extLst>
            </p:cNvPr>
            <p:cNvCxnSpPr>
              <a:cxnSpLocks/>
            </p:cNvCxnSpPr>
            <p:nvPr/>
          </p:nvCxnSpPr>
          <p:spPr>
            <a:xfrm flipH="1">
              <a:off x="4488131" y="3133073"/>
              <a:ext cx="1667449" cy="0"/>
            </a:xfrm>
            <a:prstGeom prst="straightConnector1">
              <a:avLst/>
            </a:prstGeom>
            <a:ln w="5715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9F648D-82AF-D76C-2289-B808FA346603}"/>
                </a:ext>
              </a:extLst>
            </p:cNvPr>
            <p:cNvCxnSpPr>
              <a:cxnSpLocks/>
            </p:cNvCxnSpPr>
            <p:nvPr/>
          </p:nvCxnSpPr>
          <p:spPr>
            <a:xfrm flipH="1">
              <a:off x="3617795" y="4332075"/>
              <a:ext cx="1684987" cy="0"/>
            </a:xfrm>
            <a:prstGeom prst="straightConnector1">
              <a:avLst/>
            </a:prstGeom>
            <a:ln w="762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D15737-9125-55E6-8137-0B81549D7A56}"/>
                </a:ext>
              </a:extLst>
            </p:cNvPr>
            <p:cNvCxnSpPr>
              <a:cxnSpLocks/>
            </p:cNvCxnSpPr>
            <p:nvPr/>
          </p:nvCxnSpPr>
          <p:spPr>
            <a:xfrm flipH="1">
              <a:off x="3615404" y="3269792"/>
              <a:ext cx="2540176" cy="921469"/>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41BC382-A85C-4E13-423F-815734F96BF9}"/>
                </a:ext>
              </a:extLst>
            </p:cNvPr>
            <p:cNvCxnSpPr>
              <a:cxnSpLocks/>
              <a:stCxn id="12" idx="0"/>
              <a:endCxn id="7" idx="2"/>
            </p:cNvCxnSpPr>
            <p:nvPr/>
          </p:nvCxnSpPr>
          <p:spPr>
            <a:xfrm flipH="1" flipV="1">
              <a:off x="3635800" y="3269793"/>
              <a:ext cx="2540176" cy="921469"/>
            </a:xfrm>
            <a:prstGeom prst="straightConnector1">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828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DC0D19-C8D1-7077-362B-144CEEC3AE60}"/>
              </a:ext>
            </a:extLst>
          </p:cNvPr>
          <p:cNvSpPr>
            <a:spLocks noGrp="1"/>
          </p:cNvSpPr>
          <p:nvPr>
            <p:ph idx="1"/>
          </p:nvPr>
        </p:nvSpPr>
        <p:spPr>
          <a:xfrm>
            <a:off x="838199" y="1825625"/>
            <a:ext cx="10882223" cy="4351338"/>
          </a:xfrm>
        </p:spPr>
        <p:txBody>
          <a:bodyPr/>
          <a:lstStyle/>
          <a:p>
            <a:pPr marL="0" indent="0">
              <a:spcAft>
                <a:spcPts val="600"/>
              </a:spcAft>
              <a:buNone/>
            </a:pPr>
            <a:r>
              <a:rPr lang="en-US"/>
              <a:t>In addition to high- vs. low-risk groups, stratifications can also represent:</a:t>
            </a:r>
          </a:p>
          <a:p>
            <a:pPr lvl="1">
              <a:spcAft>
                <a:spcPts val="600"/>
              </a:spcAft>
            </a:pPr>
            <a:r>
              <a:rPr lang="en-US"/>
              <a:t>Age groups</a:t>
            </a:r>
          </a:p>
          <a:p>
            <a:pPr lvl="2">
              <a:spcAft>
                <a:spcPts val="600"/>
              </a:spcAft>
            </a:pPr>
            <a:r>
              <a:rPr lang="en-US"/>
              <a:t>Include “aging rate” to transition from 1 age strata to the next</a:t>
            </a:r>
          </a:p>
          <a:p>
            <a:pPr lvl="1">
              <a:spcAft>
                <a:spcPts val="600"/>
              </a:spcAft>
            </a:pPr>
            <a:r>
              <a:rPr lang="en-US"/>
              <a:t>Geographic locations</a:t>
            </a:r>
          </a:p>
          <a:p>
            <a:pPr lvl="1">
              <a:spcAft>
                <a:spcPts val="600"/>
              </a:spcAft>
            </a:pPr>
            <a:r>
              <a:rPr lang="en-US"/>
              <a:t>Different types of contacts (e.g., household vs. general)</a:t>
            </a:r>
          </a:p>
          <a:p>
            <a:pPr lvl="1">
              <a:spcAft>
                <a:spcPts val="600"/>
              </a:spcAft>
            </a:pPr>
            <a:r>
              <a:rPr lang="en-US"/>
              <a:t>Groups with different uptake of interventions (later)</a:t>
            </a:r>
          </a:p>
          <a:p>
            <a:pPr lvl="1">
              <a:spcAft>
                <a:spcPts val="600"/>
              </a:spcAft>
            </a:pPr>
            <a:r>
              <a:rPr lang="en-US"/>
              <a:t>Different strains of a disease</a:t>
            </a:r>
          </a:p>
          <a:p>
            <a:pPr lvl="1">
              <a:spcAft>
                <a:spcPts val="600"/>
              </a:spcAft>
            </a:pPr>
            <a:endParaRPr lang="en-US"/>
          </a:p>
          <a:p>
            <a:pPr lvl="1">
              <a:spcAft>
                <a:spcPts val="600"/>
              </a:spcAft>
            </a:pPr>
            <a:endParaRPr lang="en-US"/>
          </a:p>
          <a:p>
            <a:pPr lvl="1">
              <a:spcAft>
                <a:spcPts val="600"/>
              </a:spcAft>
            </a:pPr>
            <a:endParaRPr lang="en-US"/>
          </a:p>
        </p:txBody>
      </p:sp>
      <p:sp>
        <p:nvSpPr>
          <p:cNvPr id="6" name="Title 1">
            <a:extLst>
              <a:ext uri="{FF2B5EF4-FFF2-40B4-BE49-F238E27FC236}">
                <a16:creationId xmlns:a16="http://schemas.microsoft.com/office/drawing/2014/main" id="{24C488DF-F1E6-CE2C-6D69-5A1EEBC32B63}"/>
              </a:ext>
            </a:extLst>
          </p:cNvPr>
          <p:cNvSpPr>
            <a:spLocks noGrp="1"/>
          </p:cNvSpPr>
          <p:nvPr>
            <p:ph type="title"/>
          </p:nvPr>
        </p:nvSpPr>
        <p:spPr>
          <a:xfrm>
            <a:off x="528809" y="365125"/>
            <a:ext cx="11325339" cy="1325563"/>
          </a:xfrm>
        </p:spPr>
        <p:txBody>
          <a:bodyPr/>
          <a:lstStyle/>
          <a:p>
            <a:r>
              <a:rPr lang="en-US"/>
              <a:t>Adding heterogeneity: models w/ stratification(s)</a:t>
            </a:r>
          </a:p>
        </p:txBody>
      </p:sp>
    </p:spTree>
    <p:extLst>
      <p:ext uri="{BB962C8B-B14F-4D97-AF65-F5344CB8AC3E}">
        <p14:creationId xmlns:p14="http://schemas.microsoft.com/office/powerpoint/2010/main" val="390707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9A58AA-3F68-AFAD-D1F6-85CFBEEDCA3A}"/>
              </a:ext>
            </a:extLst>
          </p:cNvPr>
          <p:cNvSpPr>
            <a:spLocks noGrp="1"/>
          </p:cNvSpPr>
          <p:nvPr>
            <p:ph type="title"/>
          </p:nvPr>
        </p:nvSpPr>
        <p:spPr>
          <a:xfrm>
            <a:off x="838200" y="319118"/>
            <a:ext cx="10515600" cy="1325563"/>
          </a:xfrm>
        </p:spPr>
        <p:txBody>
          <a:bodyPr/>
          <a:lstStyle/>
          <a:p>
            <a:r>
              <a:rPr lang="en-US"/>
              <a:t>SIR w/ heterogeneous mixing – R code</a:t>
            </a:r>
          </a:p>
        </p:txBody>
      </p:sp>
      <p:sp>
        <p:nvSpPr>
          <p:cNvPr id="5" name="Rectangle 4">
            <a:extLst>
              <a:ext uri="{FF2B5EF4-FFF2-40B4-BE49-F238E27FC236}">
                <a16:creationId xmlns:a16="http://schemas.microsoft.com/office/drawing/2014/main" id="{BA752D4A-8B5C-51FA-8650-434D972654DC}"/>
              </a:ext>
            </a:extLst>
          </p:cNvPr>
          <p:cNvSpPr/>
          <p:nvPr/>
        </p:nvSpPr>
        <p:spPr>
          <a:xfrm>
            <a:off x="5129213" y="3429000"/>
            <a:ext cx="1893093" cy="5391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6337528-BAD3-FB40-97B2-5101FB5D92AF}"/>
              </a:ext>
            </a:extLst>
          </p:cNvPr>
          <p:cNvPicPr>
            <a:picLocks noChangeAspect="1"/>
          </p:cNvPicPr>
          <p:nvPr/>
        </p:nvPicPr>
        <p:blipFill>
          <a:blip r:embed="rId2"/>
          <a:stretch>
            <a:fillRect/>
          </a:stretch>
        </p:blipFill>
        <p:spPr>
          <a:xfrm>
            <a:off x="356055" y="1690688"/>
            <a:ext cx="8627992" cy="4010565"/>
          </a:xfrm>
          <a:prstGeom prst="rect">
            <a:avLst/>
          </a:prstGeom>
          <a:ln>
            <a:noFill/>
          </a:ln>
        </p:spPr>
      </p:pic>
      <p:graphicFrame>
        <p:nvGraphicFramePr>
          <p:cNvPr id="17" name="Table 16">
            <a:extLst>
              <a:ext uri="{FF2B5EF4-FFF2-40B4-BE49-F238E27FC236}">
                <a16:creationId xmlns:a16="http://schemas.microsoft.com/office/drawing/2014/main" id="{62C6AF83-08C2-B558-EF1E-7479D4ACEAD3}"/>
              </a:ext>
            </a:extLst>
          </p:cNvPr>
          <p:cNvGraphicFramePr>
            <a:graphicFrameLocks noGrp="1"/>
          </p:cNvGraphicFramePr>
          <p:nvPr>
            <p:extLst>
              <p:ext uri="{D42A27DB-BD31-4B8C-83A1-F6EECF244321}">
                <p14:modId xmlns:p14="http://schemas.microsoft.com/office/powerpoint/2010/main" val="2124669525"/>
              </p:ext>
            </p:extLst>
          </p:nvPr>
        </p:nvGraphicFramePr>
        <p:xfrm>
          <a:off x="2063928" y="5167312"/>
          <a:ext cx="4290864" cy="1320800"/>
        </p:xfrm>
        <a:graphic>
          <a:graphicData uri="http://schemas.openxmlformats.org/drawingml/2006/table">
            <a:tbl>
              <a:tblPr firstRow="1" bandRow="1">
                <a:tableStyleId>{5C22544A-7EE6-4342-B048-85BDC9FD1C3A}</a:tableStyleId>
              </a:tblPr>
              <a:tblGrid>
                <a:gridCol w="1072716">
                  <a:extLst>
                    <a:ext uri="{9D8B030D-6E8A-4147-A177-3AD203B41FA5}">
                      <a16:colId xmlns:a16="http://schemas.microsoft.com/office/drawing/2014/main" val="525328507"/>
                    </a:ext>
                  </a:extLst>
                </a:gridCol>
                <a:gridCol w="1072716">
                  <a:extLst>
                    <a:ext uri="{9D8B030D-6E8A-4147-A177-3AD203B41FA5}">
                      <a16:colId xmlns:a16="http://schemas.microsoft.com/office/drawing/2014/main" val="1968918185"/>
                    </a:ext>
                  </a:extLst>
                </a:gridCol>
                <a:gridCol w="1072716">
                  <a:extLst>
                    <a:ext uri="{9D8B030D-6E8A-4147-A177-3AD203B41FA5}">
                      <a16:colId xmlns:a16="http://schemas.microsoft.com/office/drawing/2014/main" val="3208513682"/>
                    </a:ext>
                  </a:extLst>
                </a:gridCol>
                <a:gridCol w="1072716">
                  <a:extLst>
                    <a:ext uri="{9D8B030D-6E8A-4147-A177-3AD203B41FA5}">
                      <a16:colId xmlns:a16="http://schemas.microsoft.com/office/drawing/2014/main" val="1399512766"/>
                    </a:ext>
                  </a:extLst>
                </a:gridCol>
              </a:tblGrid>
              <a:tr h="370840">
                <a:tc>
                  <a:txBody>
                    <a:bodyPr/>
                    <a:lstStyle/>
                    <a:p>
                      <a:pPr algn="ctr"/>
                      <a:r>
                        <a:rPr lang="en-US" sz="1600">
                          <a:solidFill>
                            <a:schemeClr val="tx1"/>
                          </a:solidFill>
                        </a:rPr>
                        <a:t>“STATE” MATRIX</a:t>
                      </a:r>
                    </a:p>
                  </a:txBody>
                  <a:tcPr>
                    <a:noFill/>
                  </a:tcPr>
                </a:tc>
                <a:tc>
                  <a:txBody>
                    <a:bodyPr/>
                    <a:lstStyle/>
                    <a:p>
                      <a:pPr algn="ctr"/>
                      <a:r>
                        <a:rPr lang="en-US" sz="1600">
                          <a:solidFill>
                            <a:schemeClr val="tx1"/>
                          </a:solidFill>
                        </a:rPr>
                        <a:t>S</a:t>
                      </a:r>
                    </a:p>
                  </a:txBody>
                  <a:tcPr anchor="b">
                    <a:noFill/>
                  </a:tcPr>
                </a:tc>
                <a:tc>
                  <a:txBody>
                    <a:bodyPr/>
                    <a:lstStyle/>
                    <a:p>
                      <a:pPr algn="ctr"/>
                      <a:r>
                        <a:rPr lang="en-US" sz="1600">
                          <a:solidFill>
                            <a:schemeClr val="tx1"/>
                          </a:solidFill>
                        </a:rPr>
                        <a:t>I</a:t>
                      </a:r>
                    </a:p>
                  </a:txBody>
                  <a:tcPr anchor="b">
                    <a:noFill/>
                  </a:tcPr>
                </a:tc>
                <a:tc>
                  <a:txBody>
                    <a:bodyPr/>
                    <a:lstStyle/>
                    <a:p>
                      <a:pPr algn="ctr"/>
                      <a:r>
                        <a:rPr lang="en-US" sz="1600">
                          <a:solidFill>
                            <a:schemeClr val="tx1"/>
                          </a:solidFill>
                        </a:rPr>
                        <a:t>R</a:t>
                      </a:r>
                    </a:p>
                  </a:txBody>
                  <a:tcPr anchor="b">
                    <a:noFill/>
                  </a:tcPr>
                </a:tc>
                <a:extLst>
                  <a:ext uri="{0D108BD9-81ED-4DB2-BD59-A6C34878D82A}">
                    <a16:rowId xmlns:a16="http://schemas.microsoft.com/office/drawing/2014/main" val="3576930488"/>
                  </a:ext>
                </a:extLst>
              </a:tr>
              <a:tr h="370840">
                <a:tc>
                  <a:txBody>
                    <a:bodyPr/>
                    <a:lstStyle/>
                    <a:p>
                      <a:pPr algn="ctr"/>
                      <a:r>
                        <a:rPr lang="en-US" sz="1600" b="1"/>
                        <a:t>High-Risk</a:t>
                      </a:r>
                    </a:p>
                  </a:txBody>
                  <a:tcPr>
                    <a:noFill/>
                  </a:tcPr>
                </a:tc>
                <a:tc>
                  <a:txBody>
                    <a:bodyPr/>
                    <a:lstStyle/>
                    <a:p>
                      <a:pPr algn="ctr"/>
                      <a:r>
                        <a:rPr lang="en-US" sz="1600"/>
                        <a:t>24,999</a:t>
                      </a:r>
                    </a:p>
                  </a:txBody>
                  <a:tcPr>
                    <a:solidFill>
                      <a:schemeClr val="accent5"/>
                    </a:solidFill>
                  </a:tcPr>
                </a:tc>
                <a:tc>
                  <a:txBody>
                    <a:bodyPr/>
                    <a:lstStyle/>
                    <a:p>
                      <a:pPr algn="ctr"/>
                      <a:r>
                        <a:rPr lang="en-US" sz="1600"/>
                        <a:t>1</a:t>
                      </a:r>
                    </a:p>
                  </a:txBody>
                  <a:tcPr>
                    <a:solidFill>
                      <a:schemeClr val="accent2"/>
                    </a:solidFill>
                  </a:tcPr>
                </a:tc>
                <a:tc>
                  <a:txBody>
                    <a:bodyPr/>
                    <a:lstStyle/>
                    <a:p>
                      <a:pPr algn="ctr"/>
                      <a:r>
                        <a:rPr lang="en-US" sz="1600"/>
                        <a:t>0</a:t>
                      </a:r>
                    </a:p>
                  </a:txBody>
                  <a:tcPr>
                    <a:solidFill>
                      <a:schemeClr val="accent6"/>
                    </a:solidFill>
                  </a:tcPr>
                </a:tc>
                <a:extLst>
                  <a:ext uri="{0D108BD9-81ED-4DB2-BD59-A6C34878D82A}">
                    <a16:rowId xmlns:a16="http://schemas.microsoft.com/office/drawing/2014/main" val="2436823583"/>
                  </a:ext>
                </a:extLst>
              </a:tr>
              <a:tr h="370840">
                <a:tc>
                  <a:txBody>
                    <a:bodyPr/>
                    <a:lstStyle/>
                    <a:p>
                      <a:pPr algn="ctr"/>
                      <a:r>
                        <a:rPr lang="en-US" sz="1600" b="1"/>
                        <a:t>Low-Risk</a:t>
                      </a:r>
                    </a:p>
                  </a:txBody>
                  <a:tcPr>
                    <a:noFill/>
                  </a:tcPr>
                </a:tc>
                <a:tc>
                  <a:txBody>
                    <a:bodyPr/>
                    <a:lstStyle/>
                    <a:p>
                      <a:pPr algn="ctr"/>
                      <a:r>
                        <a:rPr lang="en-US" sz="1600"/>
                        <a:t>75,000</a:t>
                      </a:r>
                    </a:p>
                  </a:txBody>
                  <a:tcPr>
                    <a:solidFill>
                      <a:schemeClr val="accent5">
                        <a:lumMod val="40000"/>
                        <a:lumOff val="60000"/>
                      </a:schemeClr>
                    </a:solidFill>
                  </a:tcPr>
                </a:tc>
                <a:tc>
                  <a:txBody>
                    <a:bodyPr/>
                    <a:lstStyle/>
                    <a:p>
                      <a:pPr algn="ctr"/>
                      <a:r>
                        <a:rPr lang="en-US" sz="1600"/>
                        <a:t>0</a:t>
                      </a:r>
                    </a:p>
                  </a:txBody>
                  <a:tcPr>
                    <a:solidFill>
                      <a:schemeClr val="accent2">
                        <a:lumMod val="40000"/>
                        <a:lumOff val="60000"/>
                      </a:schemeClr>
                    </a:solidFill>
                  </a:tcPr>
                </a:tc>
                <a:tc>
                  <a:txBody>
                    <a:bodyPr/>
                    <a:lstStyle/>
                    <a:p>
                      <a:pPr algn="ctr"/>
                      <a:r>
                        <a:rPr lang="en-US" sz="1600"/>
                        <a:t>0</a:t>
                      </a:r>
                    </a:p>
                  </a:txBody>
                  <a:tcPr>
                    <a:solidFill>
                      <a:schemeClr val="accent6">
                        <a:lumMod val="40000"/>
                        <a:lumOff val="60000"/>
                      </a:schemeClr>
                    </a:solidFill>
                  </a:tcPr>
                </a:tc>
                <a:extLst>
                  <a:ext uri="{0D108BD9-81ED-4DB2-BD59-A6C34878D82A}">
                    <a16:rowId xmlns:a16="http://schemas.microsoft.com/office/drawing/2014/main" val="938024310"/>
                  </a:ext>
                </a:extLst>
              </a:tr>
            </a:tbl>
          </a:graphicData>
        </a:graphic>
      </p:graphicFrame>
      <p:graphicFrame>
        <p:nvGraphicFramePr>
          <p:cNvPr id="18" name="Table 17">
            <a:extLst>
              <a:ext uri="{FF2B5EF4-FFF2-40B4-BE49-F238E27FC236}">
                <a16:creationId xmlns:a16="http://schemas.microsoft.com/office/drawing/2014/main" id="{73C92740-23E8-753C-E7DC-B88FD7505476}"/>
              </a:ext>
            </a:extLst>
          </p:cNvPr>
          <p:cNvGraphicFramePr>
            <a:graphicFrameLocks noGrp="1"/>
          </p:cNvGraphicFramePr>
          <p:nvPr>
            <p:extLst>
              <p:ext uri="{D42A27DB-BD31-4B8C-83A1-F6EECF244321}">
                <p14:modId xmlns:p14="http://schemas.microsoft.com/office/powerpoint/2010/main" val="846120723"/>
              </p:ext>
            </p:extLst>
          </p:nvPr>
        </p:nvGraphicFramePr>
        <p:xfrm>
          <a:off x="7075879" y="5167312"/>
          <a:ext cx="3425592" cy="13208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525328507"/>
                    </a:ext>
                  </a:extLst>
                </a:gridCol>
                <a:gridCol w="1072716">
                  <a:extLst>
                    <a:ext uri="{9D8B030D-6E8A-4147-A177-3AD203B41FA5}">
                      <a16:colId xmlns:a16="http://schemas.microsoft.com/office/drawing/2014/main" val="1968918185"/>
                    </a:ext>
                  </a:extLst>
                </a:gridCol>
                <a:gridCol w="1072716">
                  <a:extLst>
                    <a:ext uri="{9D8B030D-6E8A-4147-A177-3AD203B41FA5}">
                      <a16:colId xmlns:a16="http://schemas.microsoft.com/office/drawing/2014/main" val="3208513682"/>
                    </a:ext>
                  </a:extLst>
                </a:gridCol>
              </a:tblGrid>
              <a:tr h="370840">
                <a:tc>
                  <a:txBody>
                    <a:bodyPr/>
                    <a:lstStyle/>
                    <a:p>
                      <a:pPr algn="ctr"/>
                      <a:r>
                        <a:rPr lang="en-US" sz="1600">
                          <a:solidFill>
                            <a:schemeClr val="tx1"/>
                          </a:solidFill>
                        </a:rPr>
                        <a:t>WAIFW Matrix</a:t>
                      </a:r>
                    </a:p>
                  </a:txBody>
                  <a:tcPr>
                    <a:noFill/>
                  </a:tcPr>
                </a:tc>
                <a:tc>
                  <a:txBody>
                    <a:bodyPr/>
                    <a:lstStyle/>
                    <a:p>
                      <a:pPr algn="ctr"/>
                      <a:r>
                        <a:rPr lang="en-US" sz="1600">
                          <a:solidFill>
                            <a:schemeClr val="tx1"/>
                          </a:solidFill>
                        </a:rPr>
                        <a:t>From High-Risk</a:t>
                      </a:r>
                    </a:p>
                  </a:txBody>
                  <a:tcPr>
                    <a:noFill/>
                  </a:tcPr>
                </a:tc>
                <a:tc>
                  <a:txBody>
                    <a:bodyPr/>
                    <a:lstStyle/>
                    <a:p>
                      <a:pPr algn="ctr"/>
                      <a:r>
                        <a:rPr lang="en-US" sz="1600">
                          <a:solidFill>
                            <a:schemeClr val="tx1"/>
                          </a:solidFill>
                        </a:rPr>
                        <a:t>From Low-Risk</a:t>
                      </a:r>
                    </a:p>
                  </a:txBody>
                  <a:tcPr>
                    <a:noFill/>
                  </a:tcPr>
                </a:tc>
                <a:extLst>
                  <a:ext uri="{0D108BD9-81ED-4DB2-BD59-A6C34878D82A}">
                    <a16:rowId xmlns:a16="http://schemas.microsoft.com/office/drawing/2014/main" val="3576930488"/>
                  </a:ext>
                </a:extLst>
              </a:tr>
              <a:tr h="370840">
                <a:tc>
                  <a:txBody>
                    <a:bodyPr/>
                    <a:lstStyle/>
                    <a:p>
                      <a:pPr algn="ctr"/>
                      <a:r>
                        <a:rPr lang="en-US" sz="1600" b="1"/>
                        <a:t>To High-Risk</a:t>
                      </a:r>
                    </a:p>
                  </a:txBody>
                  <a:tcPr>
                    <a:noFill/>
                  </a:tcPr>
                </a:tc>
                <a:tc>
                  <a:txBody>
                    <a:bodyPr/>
                    <a:lstStyle/>
                    <a:p>
                      <a:pPr algn="ctr"/>
                      <a:r>
                        <a:rPr lang="en-US" sz="1600"/>
                        <a:t>2.9</a:t>
                      </a:r>
                    </a:p>
                  </a:txBody>
                  <a:tcPr>
                    <a:solidFill>
                      <a:schemeClr val="bg1">
                        <a:lumMod val="95000"/>
                      </a:schemeClr>
                    </a:solidFill>
                  </a:tcPr>
                </a:tc>
                <a:tc>
                  <a:txBody>
                    <a:bodyPr/>
                    <a:lstStyle/>
                    <a:p>
                      <a:pPr algn="ctr"/>
                      <a:r>
                        <a:rPr lang="en-US" sz="1600"/>
                        <a:t>0.1</a:t>
                      </a:r>
                    </a:p>
                  </a:txBody>
                  <a:tcPr>
                    <a:solidFill>
                      <a:schemeClr val="bg1">
                        <a:lumMod val="95000"/>
                      </a:schemeClr>
                    </a:solidFill>
                  </a:tcPr>
                </a:tc>
                <a:extLst>
                  <a:ext uri="{0D108BD9-81ED-4DB2-BD59-A6C34878D82A}">
                    <a16:rowId xmlns:a16="http://schemas.microsoft.com/office/drawing/2014/main" val="2436823583"/>
                  </a:ext>
                </a:extLst>
              </a:tr>
              <a:tr h="370840">
                <a:tc>
                  <a:txBody>
                    <a:bodyPr/>
                    <a:lstStyle/>
                    <a:p>
                      <a:pPr algn="ctr"/>
                      <a:r>
                        <a:rPr lang="en-US" sz="1600" b="1"/>
                        <a:t>To Low-Risk</a:t>
                      </a:r>
                    </a:p>
                  </a:txBody>
                  <a:tcPr>
                    <a:noFill/>
                  </a:tcPr>
                </a:tc>
                <a:tc>
                  <a:txBody>
                    <a:bodyPr/>
                    <a:lstStyle/>
                    <a:p>
                      <a:pPr algn="ctr"/>
                      <a:r>
                        <a:rPr lang="en-US" sz="1600"/>
                        <a:t>0.1</a:t>
                      </a:r>
                    </a:p>
                  </a:txBody>
                  <a:tcPr>
                    <a:solidFill>
                      <a:schemeClr val="bg1">
                        <a:lumMod val="95000"/>
                      </a:schemeClr>
                    </a:solidFill>
                  </a:tcPr>
                </a:tc>
                <a:tc>
                  <a:txBody>
                    <a:bodyPr/>
                    <a:lstStyle/>
                    <a:p>
                      <a:pPr algn="ctr"/>
                      <a:r>
                        <a:rPr lang="en-US" sz="1600"/>
                        <a:t>0.5</a:t>
                      </a:r>
                    </a:p>
                  </a:txBody>
                  <a:tcPr>
                    <a:solidFill>
                      <a:schemeClr val="bg1">
                        <a:lumMod val="95000"/>
                      </a:schemeClr>
                    </a:solidFill>
                  </a:tcPr>
                </a:tc>
                <a:extLst>
                  <a:ext uri="{0D108BD9-81ED-4DB2-BD59-A6C34878D82A}">
                    <a16:rowId xmlns:a16="http://schemas.microsoft.com/office/drawing/2014/main" val="938024310"/>
                  </a:ext>
                </a:extLst>
              </a:tr>
            </a:tbl>
          </a:graphicData>
        </a:graphic>
      </p:graphicFrame>
      <p:sp>
        <p:nvSpPr>
          <p:cNvPr id="19" name="Multiplication Sign 18">
            <a:extLst>
              <a:ext uri="{FF2B5EF4-FFF2-40B4-BE49-F238E27FC236}">
                <a16:creationId xmlns:a16="http://schemas.microsoft.com/office/drawing/2014/main" id="{CBDAC1C6-3980-BDE2-FB2C-75E6CBDD0955}"/>
              </a:ext>
            </a:extLst>
          </p:cNvPr>
          <p:cNvSpPr/>
          <p:nvPr/>
        </p:nvSpPr>
        <p:spPr>
          <a:xfrm>
            <a:off x="6510429" y="5555531"/>
            <a:ext cx="565450" cy="539151"/>
          </a:xfrm>
          <a:prstGeom prst="mathMultiply">
            <a:avLst>
              <a:gd name="adj1" fmla="val 14983"/>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5DEA03E-972C-9F1A-3B47-E608AE9ACD43}"/>
              </a:ext>
            </a:extLst>
          </p:cNvPr>
          <p:cNvSpPr txBox="1"/>
          <p:nvPr/>
        </p:nvSpPr>
        <p:spPr>
          <a:xfrm>
            <a:off x="6694099" y="4590311"/>
            <a:ext cx="2817962" cy="369332"/>
          </a:xfrm>
          <a:prstGeom prst="rect">
            <a:avLst/>
          </a:prstGeom>
          <a:noFill/>
        </p:spPr>
        <p:txBody>
          <a:bodyPr wrap="square" rtlCol="0">
            <a:spAutoFit/>
          </a:bodyPr>
          <a:lstStyle/>
          <a:p>
            <a:r>
              <a:rPr lang="en-US"/>
              <a:t>matrix multiplication</a:t>
            </a:r>
          </a:p>
        </p:txBody>
      </p:sp>
      <p:cxnSp>
        <p:nvCxnSpPr>
          <p:cNvPr id="22" name="Straight Arrow Connector 21">
            <a:extLst>
              <a:ext uri="{FF2B5EF4-FFF2-40B4-BE49-F238E27FC236}">
                <a16:creationId xmlns:a16="http://schemas.microsoft.com/office/drawing/2014/main" id="{710D8820-4258-5FF7-C343-B368B7929137}"/>
              </a:ext>
            </a:extLst>
          </p:cNvPr>
          <p:cNvCxnSpPr/>
          <p:nvPr/>
        </p:nvCxnSpPr>
        <p:spPr>
          <a:xfrm flipH="1">
            <a:off x="6793154" y="5003321"/>
            <a:ext cx="229152" cy="603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830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42863-6710-D79E-2294-8AE1EC2FB9E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52C5427-2614-0CED-E2D0-A62E725843D3}"/>
              </a:ext>
            </a:extLst>
          </p:cNvPr>
          <p:cNvSpPr>
            <a:spLocks noGrp="1"/>
          </p:cNvSpPr>
          <p:nvPr>
            <p:ph type="title"/>
          </p:nvPr>
        </p:nvSpPr>
        <p:spPr/>
        <p:txBody>
          <a:bodyPr/>
          <a:lstStyle/>
          <a:p>
            <a:r>
              <a:rPr lang="en-US" dirty="0"/>
              <a:t>Part 3: </a:t>
            </a:r>
            <a:br>
              <a:rPr lang="en-US" dirty="0"/>
            </a:br>
            <a:r>
              <a:rPr lang="en-US" dirty="0"/>
              <a:t>Wrap Up</a:t>
            </a:r>
          </a:p>
        </p:txBody>
      </p:sp>
      <p:sp>
        <p:nvSpPr>
          <p:cNvPr id="5" name="Text Placeholder 4">
            <a:extLst>
              <a:ext uri="{FF2B5EF4-FFF2-40B4-BE49-F238E27FC236}">
                <a16:creationId xmlns:a16="http://schemas.microsoft.com/office/drawing/2014/main" id="{011C321A-ECB5-9D0E-6629-2E5F9AA4241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756513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5FF7E-F81C-8154-DE14-1AA0DF479C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5E696-B259-76FD-ED39-DCED1B8122E7}"/>
              </a:ext>
            </a:extLst>
          </p:cNvPr>
          <p:cNvSpPr>
            <a:spLocks noGrp="1"/>
          </p:cNvSpPr>
          <p:nvPr>
            <p:ph type="title"/>
          </p:nvPr>
        </p:nvSpPr>
        <p:spPr/>
        <p:txBody>
          <a:bodyPr>
            <a:normAutofit fontScale="90000"/>
          </a:bodyPr>
          <a:lstStyle/>
          <a:p>
            <a:r>
              <a:rPr lang="en-US"/>
              <a:t>Several additional complexities can be incorporated in dynamic compartmental models</a:t>
            </a:r>
          </a:p>
        </p:txBody>
      </p:sp>
      <p:sp>
        <p:nvSpPr>
          <p:cNvPr id="3" name="Content Placeholder 2">
            <a:extLst>
              <a:ext uri="{FF2B5EF4-FFF2-40B4-BE49-F238E27FC236}">
                <a16:creationId xmlns:a16="http://schemas.microsoft.com/office/drawing/2014/main" id="{75F0184A-566A-F066-E129-165C05885C0E}"/>
              </a:ext>
            </a:extLst>
          </p:cNvPr>
          <p:cNvSpPr>
            <a:spLocks noGrp="1"/>
          </p:cNvSpPr>
          <p:nvPr>
            <p:ph idx="1"/>
          </p:nvPr>
        </p:nvSpPr>
        <p:spPr/>
        <p:txBody>
          <a:bodyPr/>
          <a:lstStyle/>
          <a:p>
            <a:pPr lvl="1" fontAlgn="base"/>
            <a:r>
              <a:rPr lang="en-US" sz="2800" dirty="0">
                <a:latin typeface="Calibri" panose="020F0502020204030204" pitchFamily="34" charset="0"/>
              </a:rPr>
              <a:t>Additional types of heterogeneities (already discussed)</a:t>
            </a:r>
          </a:p>
          <a:p>
            <a:pPr lvl="1" fontAlgn="base"/>
            <a:r>
              <a:rPr lang="en-US" sz="2800" dirty="0">
                <a:latin typeface="Calibri" panose="020F0502020204030204" pitchFamily="34" charset="0"/>
              </a:rPr>
              <a:t>Zoonotic transmission</a:t>
            </a:r>
          </a:p>
          <a:p>
            <a:pPr lvl="1" fontAlgn="base"/>
            <a:r>
              <a:rPr lang="en-US" sz="2800" dirty="0">
                <a:latin typeface="Calibri" panose="020F0502020204030204" pitchFamily="34" charset="0"/>
              </a:rPr>
              <a:t>Vector-borne transmission</a:t>
            </a:r>
          </a:p>
          <a:p>
            <a:pPr lvl="1" fontAlgn="base"/>
            <a:r>
              <a:rPr lang="en-US" sz="2800" b="0" i="0" u="none" strike="noStrike" dirty="0">
                <a:effectLst/>
                <a:latin typeface="Calibri" panose="020F0502020204030204" pitchFamily="34" charset="0"/>
              </a:rPr>
              <a:t>Water- and food-borne pathogens</a:t>
            </a:r>
          </a:p>
          <a:p>
            <a:pPr lvl="1" fontAlgn="base"/>
            <a:r>
              <a:rPr lang="en-US" sz="2800" dirty="0">
                <a:latin typeface="Calibri" panose="020F0502020204030204" pitchFamily="34" charset="0"/>
              </a:rPr>
              <a:t>Seasonality</a:t>
            </a:r>
          </a:p>
          <a:p>
            <a:pPr lvl="1" fontAlgn="base"/>
            <a:r>
              <a:rPr lang="en-US" sz="2800" dirty="0">
                <a:latin typeface="Calibri" panose="020F0502020204030204" pitchFamily="34" charset="0"/>
              </a:rPr>
              <a:t>“Density-dependent” infections</a:t>
            </a:r>
            <a:endParaRPr lang="en-US" sz="2800" b="0" i="0" u="none" strike="noStrike" dirty="0">
              <a:effectLst/>
              <a:latin typeface="Calibri" panose="020F0502020204030204" pitchFamily="34" charset="0"/>
            </a:endParaRPr>
          </a:p>
          <a:p>
            <a:pPr lvl="1" fontAlgn="base"/>
            <a:r>
              <a:rPr lang="en-US" sz="2800" dirty="0">
                <a:latin typeface="Calibri" panose="020F0502020204030204" pitchFamily="34" charset="0"/>
              </a:rPr>
              <a:t>Multiple competing strains of a single disease (including antimicrobial resistance)</a:t>
            </a:r>
            <a:endParaRPr lang="en-US" sz="2800" b="0" i="0" u="none" strike="noStrike" dirty="0">
              <a:effectLst/>
              <a:latin typeface="Calibri" panose="020F0502020204030204" pitchFamily="34" charset="0"/>
            </a:endParaRPr>
          </a:p>
          <a:p>
            <a:endParaRPr lang="en-US" dirty="0"/>
          </a:p>
        </p:txBody>
      </p:sp>
    </p:spTree>
    <p:extLst>
      <p:ext uri="{BB962C8B-B14F-4D97-AF65-F5344CB8AC3E}">
        <p14:creationId xmlns:p14="http://schemas.microsoft.com/office/powerpoint/2010/main" val="22405490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9BD3F-8AEE-3A55-1E85-54050BF6C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C565D-5C88-38E8-B3D9-612A8BC538F4}"/>
              </a:ext>
            </a:extLst>
          </p:cNvPr>
          <p:cNvSpPr>
            <a:spLocks noGrp="1"/>
          </p:cNvSpPr>
          <p:nvPr>
            <p:ph type="title"/>
          </p:nvPr>
        </p:nvSpPr>
        <p:spPr>
          <a:xfrm>
            <a:off x="206604" y="-84841"/>
            <a:ext cx="10515600" cy="839207"/>
          </a:xfrm>
        </p:spPr>
        <p:txBody>
          <a:bodyPr>
            <a:normAutofit/>
          </a:bodyPr>
          <a:lstStyle/>
          <a:p>
            <a:r>
              <a:rPr lang="en-US" sz="3600">
                <a:latin typeface="Calibri" panose="020F0502020204030204" pitchFamily="34" charset="0"/>
                <a:cs typeface="Calibri" panose="020F0502020204030204" pitchFamily="34" charset="0"/>
              </a:rPr>
              <a:t>Multiple ways of modeling infectious diseases</a:t>
            </a:r>
          </a:p>
        </p:txBody>
      </p:sp>
      <p:graphicFrame>
        <p:nvGraphicFramePr>
          <p:cNvPr id="9" name="Table 8">
            <a:extLst>
              <a:ext uri="{FF2B5EF4-FFF2-40B4-BE49-F238E27FC236}">
                <a16:creationId xmlns:a16="http://schemas.microsoft.com/office/drawing/2014/main" id="{4D8416A8-6BE5-91E7-3524-B73E9CA53D38}"/>
              </a:ext>
            </a:extLst>
          </p:cNvPr>
          <p:cNvGraphicFramePr>
            <a:graphicFrameLocks noGrp="1"/>
          </p:cNvGraphicFramePr>
          <p:nvPr/>
        </p:nvGraphicFramePr>
        <p:xfrm>
          <a:off x="249025" y="644702"/>
          <a:ext cx="11736371" cy="6187165"/>
        </p:xfrm>
        <a:graphic>
          <a:graphicData uri="http://schemas.openxmlformats.org/drawingml/2006/table">
            <a:tbl>
              <a:tblPr firstRow="1" bandRow="1">
                <a:tableStyleId>{5C22544A-7EE6-4342-B048-85BDC9FD1C3A}</a:tableStyleId>
              </a:tblPr>
              <a:tblGrid>
                <a:gridCol w="2903456">
                  <a:extLst>
                    <a:ext uri="{9D8B030D-6E8A-4147-A177-3AD203B41FA5}">
                      <a16:colId xmlns:a16="http://schemas.microsoft.com/office/drawing/2014/main" val="3805724946"/>
                    </a:ext>
                  </a:extLst>
                </a:gridCol>
                <a:gridCol w="3524842">
                  <a:extLst>
                    <a:ext uri="{9D8B030D-6E8A-4147-A177-3AD203B41FA5}">
                      <a16:colId xmlns:a16="http://schemas.microsoft.com/office/drawing/2014/main" val="1973124740"/>
                    </a:ext>
                  </a:extLst>
                </a:gridCol>
                <a:gridCol w="5308073">
                  <a:extLst>
                    <a:ext uri="{9D8B030D-6E8A-4147-A177-3AD203B41FA5}">
                      <a16:colId xmlns:a16="http://schemas.microsoft.com/office/drawing/2014/main" val="2959758191"/>
                    </a:ext>
                  </a:extLst>
                </a:gridCol>
              </a:tblGrid>
              <a:tr h="370840">
                <a:tc>
                  <a:txBody>
                    <a:bodyPr/>
                    <a:lstStyle/>
                    <a:p>
                      <a:pPr algn="ctr"/>
                      <a:r>
                        <a:rPr lang="en-US" sz="1600">
                          <a:solidFill>
                            <a:schemeClr val="tx1"/>
                          </a:solidFill>
                        </a:rPr>
                        <a:t>Model Type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Distinct Features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Use Cases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621812"/>
                  </a:ext>
                </a:extLst>
              </a:tr>
              <a:tr h="741405">
                <a:tc>
                  <a:txBody>
                    <a:bodyPr/>
                    <a:lstStyle/>
                    <a:p>
                      <a:r>
                        <a:rPr lang="en-US" sz="1600"/>
                        <a:t>1. Static (compartmental or discrete-time state transition)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Force of infection doesn’t vary w/ the size of the infected 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Interventions not expected to affect transmission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Not comparing interventions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151948320"/>
                  </a:ext>
                </a:extLst>
              </a:tr>
              <a:tr h="335111">
                <a:tc>
                  <a:txBody>
                    <a:bodyPr/>
                    <a:lstStyle/>
                    <a:p>
                      <a:r>
                        <a:rPr lang="en-US" sz="1600" b="0"/>
                        <a:t>2. Dynamic compartmental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Dynamic transmission, population-level, no stochasticity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-Interventions could affect transmission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-Important heterogeneities can be captured through stratification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-Low chance of random extinction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60000"/>
                        <a:lumOff val="40000"/>
                      </a:schemeClr>
                    </a:solidFill>
                  </a:tcPr>
                </a:tc>
                <a:extLst>
                  <a:ext uri="{0D108BD9-81ED-4DB2-BD59-A6C34878D82A}">
                    <a16:rowId xmlns:a16="http://schemas.microsoft.com/office/drawing/2014/main" val="2258656636"/>
                  </a:ext>
                </a:extLst>
              </a:tr>
              <a:tr h="370840">
                <a:tc>
                  <a:txBody>
                    <a:bodyPr/>
                    <a:lstStyle/>
                    <a:p>
                      <a:r>
                        <a:rPr lang="en-US" sz="1600"/>
                        <a:t>3. Microsimulation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Individual-level, includes stochasticity, can include dynamic transmission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-Important to capture many subgroups, heterogeneous contact structure, individual-level variation in transmission, etc.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-Random extinction likely (e.g., small outbreak)</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2843007587"/>
                  </a:ext>
                </a:extLst>
              </a:tr>
              <a:tr h="370840">
                <a:tc>
                  <a:txBody>
                    <a:bodyPr/>
                    <a:lstStyle/>
                    <a:p>
                      <a:r>
                        <a:rPr lang="en-US" sz="1600"/>
                        <a:t>4. Discrete event simulation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516149156"/>
                  </a:ext>
                </a:extLst>
              </a:tr>
              <a:tr h="370840">
                <a:tc>
                  <a:txBody>
                    <a:bodyPr/>
                    <a:lstStyle/>
                    <a:p>
                      <a:r>
                        <a:rPr lang="en-US" sz="1600"/>
                        <a:t>5. Agent-based model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1141842072"/>
                  </a:ext>
                </a:extLst>
              </a:tr>
              <a:tr h="370840">
                <a:tc>
                  <a:txBody>
                    <a:bodyPr/>
                    <a:lstStyle/>
                    <a:p>
                      <a:r>
                        <a:rPr lang="en-US" sz="1600"/>
                        <a:t>6. Branching model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Simple, stochastic transmission model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n-lt"/>
                          <a:ea typeface="+mn-ea"/>
                          <a:cs typeface="+mn-cs"/>
                        </a:rPr>
                        <a:t>-Random extinction likely (e.g., small outbreak), other aspects of the disease are fairly simple, short time horizon.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860587220"/>
                  </a:ext>
                </a:extLst>
              </a:tr>
              <a:tr h="370840">
                <a:tc>
                  <a:txBody>
                    <a:bodyPr/>
                    <a:lstStyle/>
                    <a:p>
                      <a:r>
                        <a:rPr lang="en-US" sz="1600"/>
                        <a:t>7. Network model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Similar to 3-5, but includes explicit contact network structure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-Very heterogeneous contact network important to replicate (IDU or sexual networks drive transmission)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838731652"/>
                  </a:ext>
                </a:extLst>
              </a:tr>
              <a:tr h="370840">
                <a:tc>
                  <a:txBody>
                    <a:bodyPr/>
                    <a:lstStyle/>
                    <a:p>
                      <a:r>
                        <a:rPr lang="en-US" sz="1600"/>
                        <a:t>8. Statistical models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Non-mechanistic projections based on fit to recent trends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-”Nowcasting”, or forecasting with a short time horizon 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-Not comparing interventions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052457832"/>
                  </a:ext>
                </a:extLst>
              </a:tr>
              <a:tr h="370840">
                <a:tc>
                  <a:txBody>
                    <a:bodyPr/>
                    <a:lstStyle/>
                    <a:p>
                      <a:r>
                        <a:rPr lang="en-US" sz="1600"/>
                        <a:t>9. Within-host models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Models a population of pathogens within an individual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-Within-host evolution (e.g., antimicrobial resistance)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-Pharmacokinetic models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3177736976"/>
                  </a:ext>
                </a:extLst>
              </a:tr>
              <a:tr h="370840">
                <a:tc>
                  <a:txBody>
                    <a:bodyPr/>
                    <a:lstStyle/>
                    <a:p>
                      <a:r>
                        <a:rPr lang="en-US" sz="1600"/>
                        <a:t>10. Gravity/spatial models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Non-mechanistically simulate spatial spread, including of diseases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-Can be used within an SIR model/similar to parameterize mixing across space, geographic regions, etc.</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90208298"/>
                  </a:ext>
                </a:extLst>
              </a:tr>
            </a:tbl>
          </a:graphicData>
        </a:graphic>
      </p:graphicFrame>
    </p:spTree>
    <p:extLst>
      <p:ext uri="{BB962C8B-B14F-4D97-AF65-F5344CB8AC3E}">
        <p14:creationId xmlns:p14="http://schemas.microsoft.com/office/powerpoint/2010/main" val="16318159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6CE59-D521-BB08-5808-8FFF0153FB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D3DC8B-E092-6763-8F95-FF11F2A0BB59}"/>
              </a:ext>
            </a:extLst>
          </p:cNvPr>
          <p:cNvSpPr>
            <a:spLocks noGrp="1"/>
          </p:cNvSpPr>
          <p:nvPr>
            <p:ph type="title"/>
          </p:nvPr>
        </p:nvSpPr>
        <p:spPr>
          <a:xfrm>
            <a:off x="838200" y="72894"/>
            <a:ext cx="10515600" cy="1325563"/>
          </a:xfrm>
        </p:spPr>
        <p:txBody>
          <a:bodyPr/>
          <a:lstStyle/>
          <a:p>
            <a:r>
              <a:rPr lang="en-US"/>
              <a:t>Best practices</a:t>
            </a:r>
          </a:p>
        </p:txBody>
      </p:sp>
      <p:sp>
        <p:nvSpPr>
          <p:cNvPr id="3" name="Content Placeholder 2">
            <a:extLst>
              <a:ext uri="{FF2B5EF4-FFF2-40B4-BE49-F238E27FC236}">
                <a16:creationId xmlns:a16="http://schemas.microsoft.com/office/drawing/2014/main" id="{5FE88BA5-9D91-CEE5-DBAA-82E50CE0524F}"/>
              </a:ext>
            </a:extLst>
          </p:cNvPr>
          <p:cNvSpPr>
            <a:spLocks noGrp="1"/>
          </p:cNvSpPr>
          <p:nvPr>
            <p:ph idx="1"/>
          </p:nvPr>
        </p:nvSpPr>
        <p:spPr>
          <a:xfrm>
            <a:off x="838199" y="1225485"/>
            <a:ext cx="11082251" cy="5524107"/>
          </a:xfrm>
        </p:spPr>
        <p:txBody>
          <a:bodyPr>
            <a:normAutofit fontScale="77500" lnSpcReduction="20000"/>
          </a:bodyPr>
          <a:lstStyle/>
          <a:p>
            <a:pPr marL="0" indent="0">
              <a:buNone/>
            </a:pPr>
            <a:r>
              <a:rPr lang="en-US"/>
              <a:t>Although they often require a specific set of methods, best practices for ID modeling are similar to best practices for any disease/health policy modeling. </a:t>
            </a:r>
          </a:p>
          <a:p>
            <a:pPr marL="514350" indent="-514350">
              <a:buFont typeface="+mj-lt"/>
              <a:buAutoNum type="arabicPeriod"/>
            </a:pPr>
            <a:r>
              <a:rPr lang="en-US"/>
              <a:t>Carefully consider which model structure best fits your disease &amp; the goals of your analysis. </a:t>
            </a:r>
          </a:p>
          <a:p>
            <a:pPr lvl="1"/>
            <a:r>
              <a:rPr lang="en-US"/>
              <a:t>Simplicity-complexity tradeoffs</a:t>
            </a:r>
          </a:p>
          <a:p>
            <a:pPr lvl="1"/>
            <a:r>
              <a:rPr lang="en-US"/>
              <a:t>Be able to explain implications of your modeling assumptions and how they might be affecting results</a:t>
            </a:r>
          </a:p>
          <a:p>
            <a:pPr marL="514350" indent="-514350">
              <a:buFont typeface="+mj-lt"/>
              <a:buAutoNum type="arabicPeriod"/>
            </a:pPr>
            <a:r>
              <a:rPr lang="en-US"/>
              <a:t>Transparency and reproducibility</a:t>
            </a:r>
          </a:p>
          <a:p>
            <a:pPr lvl="1"/>
            <a:r>
              <a:rPr lang="en-US"/>
              <a:t>Parameter estimation strategy</a:t>
            </a:r>
          </a:p>
          <a:p>
            <a:pPr lvl="1"/>
            <a:r>
              <a:rPr lang="en-US"/>
              <a:t>Model equations</a:t>
            </a:r>
          </a:p>
          <a:p>
            <a:pPr lvl="1"/>
            <a:r>
              <a:rPr lang="en-US"/>
              <a:t>Making your model code available</a:t>
            </a:r>
          </a:p>
          <a:p>
            <a:pPr marL="514350" indent="-514350">
              <a:buFont typeface="+mj-lt"/>
              <a:buAutoNum type="arabicPeriod"/>
            </a:pPr>
            <a:r>
              <a:rPr lang="en-US"/>
              <a:t>Incorporate uncertainty and recognize limitations</a:t>
            </a:r>
          </a:p>
          <a:p>
            <a:pPr lvl="1"/>
            <a:r>
              <a:rPr lang="en-US"/>
              <a:t>Especially early in a new epidemic: </a:t>
            </a:r>
            <a:r>
              <a:rPr lang="en-US">
                <a:ea typeface="Calibri"/>
                <a:cs typeface="Calibri"/>
              </a:rPr>
              <a:t> </a:t>
            </a:r>
            <a:r>
              <a:rPr lang="en-US">
                <a:hlinkClick r:id="rId3"/>
              </a:rPr>
              <a:t>https://www.bmj.com/content/375/bmj.n2365</a:t>
            </a:r>
            <a:r>
              <a:rPr lang="en-US"/>
              <a:t> </a:t>
            </a:r>
          </a:p>
          <a:p>
            <a:pPr lvl="1"/>
            <a:r>
              <a:rPr lang="en-US"/>
              <a:t>Parameters AND structural sensitivity analysis</a:t>
            </a:r>
          </a:p>
          <a:p>
            <a:pPr marL="514350" indent="-514350">
              <a:buFont typeface="+mj-lt"/>
              <a:buAutoNum type="arabicPeriod"/>
            </a:pPr>
            <a:r>
              <a:rPr lang="en-US"/>
              <a:t>Choose a time horizon long enough to capture all benefits</a:t>
            </a:r>
          </a:p>
          <a:p>
            <a:pPr lvl="1"/>
            <a:r>
              <a:rPr lang="en-US"/>
              <a:t>Sensitivity analysis on the time horizon and discount rate</a:t>
            </a:r>
          </a:p>
          <a:p>
            <a:pPr marL="514350" indent="-514350">
              <a:buFont typeface="+mj-lt"/>
              <a:buAutoNum type="arabicPeriod"/>
            </a:pPr>
            <a:r>
              <a:rPr lang="en-US"/>
              <a:t>Involve subject matter experts and local partners</a:t>
            </a:r>
          </a:p>
          <a:p>
            <a:pPr marL="514350" indent="-514350">
              <a:buFont typeface="+mj-lt"/>
              <a:buAutoNum type="arabicPeriod"/>
            </a:pPr>
            <a:r>
              <a:rPr lang="en-US"/>
              <a:t>Take advantage of disease modeling consortia &amp; other resources</a:t>
            </a:r>
          </a:p>
          <a:p>
            <a:pPr marL="0" indent="0">
              <a:buNone/>
            </a:pPr>
            <a:r>
              <a:rPr lang="en-US"/>
              <a:t>For more on best practices of ID modeling: Pitman 2012 (pre-read)</a:t>
            </a:r>
          </a:p>
        </p:txBody>
      </p:sp>
    </p:spTree>
    <p:extLst>
      <p:ext uri="{BB962C8B-B14F-4D97-AF65-F5344CB8AC3E}">
        <p14:creationId xmlns:p14="http://schemas.microsoft.com/office/powerpoint/2010/main" val="3508700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sz="3600">
                <a:latin typeface="Calibri" panose="020F0502020204030204" pitchFamily="34" charset="0"/>
                <a:cs typeface="Calibri" panose="020F0502020204030204" pitchFamily="34" charset="0"/>
              </a:rPr>
              <a:t>Multiple ways of modeling infectious diseases</a:t>
            </a:r>
          </a:p>
        </p:txBody>
      </p:sp>
      <p:graphicFrame>
        <p:nvGraphicFramePr>
          <p:cNvPr id="9" name="Table 8">
            <a:extLst>
              <a:ext uri="{FF2B5EF4-FFF2-40B4-BE49-F238E27FC236}">
                <a16:creationId xmlns:a16="http://schemas.microsoft.com/office/drawing/2014/main" id="{826322C7-2547-6DAD-4645-FD989ABE95CE}"/>
              </a:ext>
            </a:extLst>
          </p:cNvPr>
          <p:cNvGraphicFramePr>
            <a:graphicFrameLocks noGrp="1"/>
          </p:cNvGraphicFramePr>
          <p:nvPr>
            <p:extLst>
              <p:ext uri="{D42A27DB-BD31-4B8C-83A1-F6EECF244321}">
                <p14:modId xmlns:p14="http://schemas.microsoft.com/office/powerpoint/2010/main" val="2871233424"/>
              </p:ext>
            </p:extLst>
          </p:nvPr>
        </p:nvGraphicFramePr>
        <p:xfrm>
          <a:off x="965407" y="1080764"/>
          <a:ext cx="11046382" cy="5252445"/>
        </p:xfrm>
        <a:graphic>
          <a:graphicData uri="http://schemas.openxmlformats.org/drawingml/2006/table">
            <a:tbl>
              <a:tblPr firstRow="1" bandRow="1">
                <a:tableStyleId>{5C22544A-7EE6-4342-B048-85BDC9FD1C3A}</a:tableStyleId>
              </a:tblPr>
              <a:tblGrid>
                <a:gridCol w="1963350">
                  <a:extLst>
                    <a:ext uri="{9D8B030D-6E8A-4147-A177-3AD203B41FA5}">
                      <a16:colId xmlns:a16="http://schemas.microsoft.com/office/drawing/2014/main" val="3805724946"/>
                    </a:ext>
                  </a:extLst>
                </a:gridCol>
                <a:gridCol w="1578916">
                  <a:extLst>
                    <a:ext uri="{9D8B030D-6E8A-4147-A177-3AD203B41FA5}">
                      <a16:colId xmlns:a16="http://schemas.microsoft.com/office/drawing/2014/main" val="1973124740"/>
                    </a:ext>
                  </a:extLst>
                </a:gridCol>
                <a:gridCol w="1359241">
                  <a:extLst>
                    <a:ext uri="{9D8B030D-6E8A-4147-A177-3AD203B41FA5}">
                      <a16:colId xmlns:a16="http://schemas.microsoft.com/office/drawing/2014/main" val="2959758191"/>
                    </a:ext>
                  </a:extLst>
                </a:gridCol>
                <a:gridCol w="1578917">
                  <a:extLst>
                    <a:ext uri="{9D8B030D-6E8A-4147-A177-3AD203B41FA5}">
                      <a16:colId xmlns:a16="http://schemas.microsoft.com/office/drawing/2014/main" val="4009825490"/>
                    </a:ext>
                  </a:extLst>
                </a:gridCol>
                <a:gridCol w="2128108">
                  <a:extLst>
                    <a:ext uri="{9D8B030D-6E8A-4147-A177-3AD203B41FA5}">
                      <a16:colId xmlns:a16="http://schemas.microsoft.com/office/drawing/2014/main" val="1575914980"/>
                    </a:ext>
                  </a:extLst>
                </a:gridCol>
                <a:gridCol w="2437850">
                  <a:extLst>
                    <a:ext uri="{9D8B030D-6E8A-4147-A177-3AD203B41FA5}">
                      <a16:colId xmlns:a16="http://schemas.microsoft.com/office/drawing/2014/main" val="3386913438"/>
                    </a:ext>
                  </a:extLst>
                </a:gridCol>
              </a:tblGrid>
              <a:tr h="370840">
                <a:tc>
                  <a:txBody>
                    <a:bodyPr/>
                    <a:lstStyle/>
                    <a:p>
                      <a:pPr algn="l"/>
                      <a:r>
                        <a:rPr lang="en-US" sz="2000">
                          <a:solidFill>
                            <a:schemeClr val="tx1"/>
                          </a:solidFill>
                        </a:rPr>
                        <a:t>Model type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a:solidFill>
                            <a:schemeClr val="tx1"/>
                          </a:solidFill>
                        </a:rPr>
                        <a:t>Time-scale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a:solidFill>
                            <a:schemeClr val="tx1"/>
                          </a:solidFill>
                        </a:rPr>
                        <a:t>Feedback </a:t>
                      </a:r>
                    </a:p>
                    <a:p>
                      <a:pPr algn="l"/>
                      <a:r>
                        <a:rPr lang="en-US" sz="2000">
                          <a:solidFill>
                            <a:schemeClr val="tx1"/>
                          </a:solidFill>
                        </a:rPr>
                        <a:t>allowed</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a:solidFill>
                            <a:schemeClr val="tx1"/>
                          </a:solidFill>
                        </a:rPr>
                        <a:t>Stochasticity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a:solidFill>
                            <a:schemeClr val="tx1"/>
                          </a:solidFill>
                        </a:rPr>
                        <a:t>Modeling unit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2000">
                          <a:solidFill>
                            <a:schemeClr val="tx1"/>
                          </a:solidFill>
                        </a:rPr>
                        <a:t>Mixing pattern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0621812"/>
                  </a:ext>
                </a:extLst>
              </a:tr>
              <a:tr h="370840">
                <a:tc>
                  <a:txBody>
                    <a:bodyPr/>
                    <a:lstStyle/>
                    <a:p>
                      <a:r>
                        <a:rPr lang="en-US" sz="2000"/>
                        <a:t>Discrete-time state transition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Discrete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No</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a:t>Population/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a:t>subpopulation</a:t>
                      </a:r>
                    </a:p>
                    <a:p>
                      <a:pPr marL="0" indent="0">
                        <a:buFont typeface="Arial" panose="020B0604020202020204" pitchFamily="34" charset="0"/>
                        <a:buNone/>
                      </a:pPr>
                      <a:endParaRPr lang="en-US" sz="200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3565842"/>
                  </a:ext>
                </a:extLst>
              </a:tr>
              <a:tr h="741405">
                <a:tc>
                  <a:txBody>
                    <a:bodyPr/>
                    <a:lstStyle/>
                    <a:p>
                      <a:r>
                        <a:rPr lang="en-US" sz="2000"/>
                        <a:t>Static compartmental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Continuous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No</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a:t>Population/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a:t>subpopulation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1948320"/>
                  </a:ext>
                </a:extLst>
              </a:tr>
              <a:tr h="370840">
                <a:tc>
                  <a:txBody>
                    <a:bodyPr/>
                    <a:lstStyle/>
                    <a:p>
                      <a:r>
                        <a:rPr lang="en-US" sz="2000"/>
                        <a:t>Dynamic compartmental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Continuous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No</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Population/</a:t>
                      </a:r>
                    </a:p>
                    <a:p>
                      <a:pPr marL="0" indent="0">
                        <a:buFont typeface="Arial" panose="020B0604020202020204" pitchFamily="34" charset="0"/>
                        <a:buNone/>
                      </a:pPr>
                      <a:r>
                        <a:rPr lang="en-US" sz="2000"/>
                        <a:t>subpopulation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p>
                      <a:pPr marL="0" indent="0">
                        <a:buFont typeface="Arial" panose="020B0604020202020204" pitchFamily="34" charset="0"/>
                        <a:buNone/>
                      </a:pPr>
                      <a:r>
                        <a:rPr lang="en-US" sz="2000"/>
                        <a:t>heterogeneous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8656636"/>
                  </a:ext>
                </a:extLst>
              </a:tr>
              <a:tr h="370840">
                <a:tc>
                  <a:txBody>
                    <a:bodyPr/>
                    <a:lstStyle/>
                    <a:p>
                      <a:r>
                        <a:rPr lang="en-US" sz="2000"/>
                        <a:t>Microsimulation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Discrete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Individual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p>
                      <a:pPr marL="0" indent="0">
                        <a:buFont typeface="Arial" panose="020B0604020202020204" pitchFamily="34" charset="0"/>
                        <a:buNone/>
                      </a:pPr>
                      <a:r>
                        <a:rPr lang="en-US" sz="2000"/>
                        <a:t>heterogeneous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3007587"/>
                  </a:ext>
                </a:extLst>
              </a:tr>
              <a:tr h="370840">
                <a:tc>
                  <a:txBody>
                    <a:bodyPr/>
                    <a:lstStyle/>
                    <a:p>
                      <a:r>
                        <a:rPr lang="en-US" sz="2000"/>
                        <a:t>Network</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solidFill>
                            <a:schemeClr val="tx1"/>
                          </a:solidFill>
                        </a:rPr>
                        <a:t>Discrete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Individual/</a:t>
                      </a:r>
                    </a:p>
                    <a:p>
                      <a:pPr marL="0" indent="0">
                        <a:buFont typeface="Arial" panose="020B0604020202020204" pitchFamily="34" charset="0"/>
                        <a:buNone/>
                      </a:pPr>
                      <a:r>
                        <a:rPr lang="en-US" sz="2000"/>
                        <a:t>subpopulation</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p>
                      <a:pPr marL="0" indent="0">
                        <a:buFont typeface="Arial" panose="020B0604020202020204" pitchFamily="34" charset="0"/>
                        <a:buNone/>
                      </a:pPr>
                      <a:r>
                        <a:rPr lang="en-US" sz="2000"/>
                        <a:t>heterogeneous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38731652"/>
                  </a:ext>
                </a:extLst>
              </a:tr>
              <a:tr h="370840">
                <a:tc>
                  <a:txBody>
                    <a:bodyPr/>
                    <a:lstStyle/>
                    <a:p>
                      <a:r>
                        <a:rPr lang="en-US" sz="2000"/>
                        <a:t>Agent-based model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Discrete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Yes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Individual</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r>
                        <a:rPr lang="en-US" sz="2000"/>
                        <a:t>Homogeneous/</a:t>
                      </a:r>
                    </a:p>
                    <a:p>
                      <a:pPr marL="0" indent="0">
                        <a:buFont typeface="Arial" panose="020B0604020202020204" pitchFamily="34" charset="0"/>
                        <a:buNone/>
                      </a:pPr>
                      <a:r>
                        <a:rPr lang="en-US" sz="2000"/>
                        <a:t>heterogeneous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0144720"/>
                  </a:ext>
                </a:extLst>
              </a:tr>
            </a:tbl>
          </a:graphicData>
        </a:graphic>
      </p:graphicFrame>
      <p:sp>
        <p:nvSpPr>
          <p:cNvPr id="3" name="Star: 5 Points 2">
            <a:extLst>
              <a:ext uri="{FF2B5EF4-FFF2-40B4-BE49-F238E27FC236}">
                <a16:creationId xmlns:a16="http://schemas.microsoft.com/office/drawing/2014/main" id="{6BA541DD-564C-E330-7A91-DEEB052B495D}"/>
              </a:ext>
            </a:extLst>
          </p:cNvPr>
          <p:cNvSpPr/>
          <p:nvPr/>
        </p:nvSpPr>
        <p:spPr>
          <a:xfrm>
            <a:off x="425621" y="3720756"/>
            <a:ext cx="508000" cy="425621"/>
          </a:xfrm>
          <a:prstGeom prst="star5">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E8D49-8368-910F-F952-1FE20F019B35}"/>
              </a:ext>
            </a:extLst>
          </p:cNvPr>
          <p:cNvSpPr>
            <a:spLocks noGrp="1"/>
          </p:cNvSpPr>
          <p:nvPr>
            <p:ph type="title"/>
          </p:nvPr>
        </p:nvSpPr>
        <p:spPr>
          <a:xfrm>
            <a:off x="0" y="-236009"/>
            <a:ext cx="10515600" cy="1325563"/>
          </a:xfrm>
        </p:spPr>
        <p:txBody>
          <a:bodyPr/>
          <a:lstStyle/>
          <a:p>
            <a:r>
              <a:rPr lang="en-US" dirty="0"/>
              <a:t>Assignment</a:t>
            </a:r>
          </a:p>
        </p:txBody>
      </p:sp>
      <p:sp>
        <p:nvSpPr>
          <p:cNvPr id="3" name="Content Placeholder 2">
            <a:extLst>
              <a:ext uri="{FF2B5EF4-FFF2-40B4-BE49-F238E27FC236}">
                <a16:creationId xmlns:a16="http://schemas.microsoft.com/office/drawing/2014/main" id="{63655B38-04C2-897A-4B19-F7AD6315CC2F}"/>
              </a:ext>
            </a:extLst>
          </p:cNvPr>
          <p:cNvSpPr>
            <a:spLocks noGrp="1"/>
          </p:cNvSpPr>
          <p:nvPr>
            <p:ph idx="1"/>
          </p:nvPr>
        </p:nvSpPr>
        <p:spPr>
          <a:xfrm>
            <a:off x="296333" y="685801"/>
            <a:ext cx="11836400" cy="6172200"/>
          </a:xfrm>
        </p:spPr>
        <p:txBody>
          <a:bodyPr>
            <a:normAutofit fontScale="62500" lnSpcReduction="20000"/>
          </a:bodyPr>
          <a:lstStyle/>
          <a:p>
            <a:pPr marL="0" indent="0">
              <a:buNone/>
            </a:pPr>
            <a:r>
              <a:rPr lang="en-US" b="1" dirty="0"/>
              <a:t>Background: </a:t>
            </a:r>
            <a:r>
              <a:rPr lang="en-US" dirty="0"/>
              <a:t>You are the chief health officer in the isolated city-state of </a:t>
            </a:r>
            <a:r>
              <a:rPr lang="en-US" dirty="0" err="1"/>
              <a:t>Soundopolis</a:t>
            </a:r>
            <a:r>
              <a:rPr lang="en-US" dirty="0"/>
              <a:t>, which has its first ever documented case of </a:t>
            </a:r>
            <a:r>
              <a:rPr lang="en-US" b="1" dirty="0"/>
              <a:t>Virus X. </a:t>
            </a:r>
            <a:r>
              <a:rPr lang="en-US" dirty="0"/>
              <a:t>Virus X is an emerging infectious disease. You review the limited literature from past outbreaks in other locations and find:</a:t>
            </a:r>
          </a:p>
          <a:p>
            <a:r>
              <a:rPr lang="en-US" dirty="0"/>
              <a:t>People tend to develop symptoms 5 days after being exposed to the virus and feel better 2 weeks after developing symptoms. No evidence of subclinical transmission has been documented.</a:t>
            </a:r>
          </a:p>
          <a:p>
            <a:r>
              <a:rPr lang="en-US" dirty="0"/>
              <a:t>In previous outbreaks, contact tracing studies have found that the average infected person infected between 3 and 5 other people. Because of the high population density of </a:t>
            </a:r>
            <a:r>
              <a:rPr lang="en-US" dirty="0" err="1"/>
              <a:t>Soundopolis</a:t>
            </a:r>
            <a:r>
              <a:rPr lang="en-US" dirty="0"/>
              <a:t> and airborne transmission of Virus X, you expect that transmission could be at least this high, and up to 2x as high, in this outbreak.</a:t>
            </a:r>
          </a:p>
          <a:p>
            <a:r>
              <a:rPr lang="en-US" dirty="0"/>
              <a:t>While Virus X is not generally fatal, left untreated, people often experience long-term side effects that can disrupt daily life. </a:t>
            </a:r>
          </a:p>
          <a:p>
            <a:r>
              <a:rPr lang="en-US" dirty="0"/>
              <a:t>In previous outbreaks, which tended to last 1-2 months, there were no documented instances of someone acquiring Virus X twice. However, one study found that antibody levels wane substantially 3 months after recovery. </a:t>
            </a:r>
          </a:p>
          <a:p>
            <a:r>
              <a:rPr lang="en-US" dirty="0"/>
              <a:t>There are no biomedical interventions to protect someone against Virus X, and treatment does not reduce infectiousness. A vaccine is under development but will not be available for several months at the earliest.</a:t>
            </a:r>
          </a:p>
          <a:p>
            <a:pPr marL="0" indent="0">
              <a:buNone/>
            </a:pPr>
            <a:r>
              <a:rPr lang="en-US" dirty="0" err="1"/>
              <a:t>Soundopolis</a:t>
            </a:r>
            <a:r>
              <a:rPr lang="en-US" dirty="0"/>
              <a:t>’ chief demographer tells you that there are 10,000 people living in the city-state. Last year, there were around 120 new births and 120 deaths documented in the population. </a:t>
            </a:r>
          </a:p>
          <a:p>
            <a:pPr marL="0" indent="0">
              <a:buNone/>
            </a:pPr>
            <a:r>
              <a:rPr lang="en-US" b="1" dirty="0"/>
              <a:t>Questions: </a:t>
            </a:r>
            <a:r>
              <a:rPr lang="en-US" dirty="0"/>
              <a:t>The head of state in </a:t>
            </a:r>
            <a:r>
              <a:rPr lang="en-US" dirty="0" err="1"/>
              <a:t>Soundopolis</a:t>
            </a:r>
            <a:r>
              <a:rPr lang="en-US" dirty="0"/>
              <a:t>, President Jamie Karlson, has asked you to assess the likely spread of Virus X over the next 300 days, until the vaccine might become available. She is particularly interested in best- and worst-case scenarios, given uncertainties about the likely rate of spread in the population, and has asked you to investigate:</a:t>
            </a:r>
          </a:p>
          <a:p>
            <a:pPr marL="514350" indent="-514350">
              <a:buFont typeface="+mj-lt"/>
              <a:buAutoNum type="arabicPeriod"/>
            </a:pPr>
            <a:r>
              <a:rPr lang="en-US" dirty="0"/>
              <a:t>The cumulative number of infections absent intervention.</a:t>
            </a:r>
          </a:p>
          <a:p>
            <a:pPr marL="514350" indent="-514350">
              <a:buFont typeface="+mj-lt"/>
              <a:buAutoNum type="arabicPeriod"/>
            </a:pPr>
            <a:r>
              <a:rPr lang="en-US" dirty="0"/>
              <a:t>The likely size and the timing of the epidemic peak, so she can make appropriate decisions regarding treatment supply. </a:t>
            </a:r>
          </a:p>
          <a:p>
            <a:pPr marL="0" indent="0">
              <a:buNone/>
            </a:pPr>
            <a:endParaRPr lang="en-US" dirty="0"/>
          </a:p>
        </p:txBody>
      </p:sp>
    </p:spTree>
    <p:extLst>
      <p:ext uri="{BB962C8B-B14F-4D97-AF65-F5344CB8AC3E}">
        <p14:creationId xmlns:p14="http://schemas.microsoft.com/office/powerpoint/2010/main" val="29375232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FDC528-7671-41D5-30BD-91BD6A8EE408}"/>
              </a:ext>
            </a:extLst>
          </p:cNvPr>
          <p:cNvSpPr>
            <a:spLocks noGrp="1"/>
          </p:cNvSpPr>
          <p:nvPr>
            <p:ph type="title"/>
          </p:nvPr>
        </p:nvSpPr>
        <p:spPr/>
        <p:txBody>
          <a:bodyPr/>
          <a:lstStyle/>
          <a:p>
            <a:r>
              <a:rPr lang="en-US"/>
              <a:t>Extra Slides</a:t>
            </a:r>
          </a:p>
        </p:txBody>
      </p:sp>
      <p:sp>
        <p:nvSpPr>
          <p:cNvPr id="5" name="Text Placeholder 4">
            <a:extLst>
              <a:ext uri="{FF2B5EF4-FFF2-40B4-BE49-F238E27FC236}">
                <a16:creationId xmlns:a16="http://schemas.microsoft.com/office/drawing/2014/main" id="{404AE761-AE2B-F45D-95CD-6E74A4ACE17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939339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2278D-2FD1-BA1F-15F2-CE5CC189F371}"/>
              </a:ext>
            </a:extLst>
          </p:cNvPr>
          <p:cNvSpPr>
            <a:spLocks noGrp="1"/>
          </p:cNvSpPr>
          <p:nvPr>
            <p:ph type="title"/>
          </p:nvPr>
        </p:nvSpPr>
        <p:spPr>
          <a:xfrm>
            <a:off x="136585" y="20313"/>
            <a:ext cx="10515600" cy="1325563"/>
          </a:xfrm>
        </p:spPr>
        <p:txBody>
          <a:bodyPr/>
          <a:lstStyle/>
          <a:p>
            <a:r>
              <a:rPr lang="en-US"/>
              <a:t>Vector-borne &amp; environmental pathogens</a:t>
            </a:r>
          </a:p>
        </p:txBody>
      </p:sp>
      <p:grpSp>
        <p:nvGrpSpPr>
          <p:cNvPr id="11" name="Group 10">
            <a:extLst>
              <a:ext uri="{FF2B5EF4-FFF2-40B4-BE49-F238E27FC236}">
                <a16:creationId xmlns:a16="http://schemas.microsoft.com/office/drawing/2014/main" id="{E5E1AA51-962E-74FE-771E-17D59F6D7253}"/>
              </a:ext>
            </a:extLst>
          </p:cNvPr>
          <p:cNvGrpSpPr/>
          <p:nvPr/>
        </p:nvGrpSpPr>
        <p:grpSpPr>
          <a:xfrm>
            <a:off x="403183" y="3295674"/>
            <a:ext cx="5953754" cy="3153290"/>
            <a:chOff x="487302" y="3499883"/>
            <a:chExt cx="5953754" cy="3153290"/>
          </a:xfrm>
        </p:grpSpPr>
        <p:pic>
          <p:nvPicPr>
            <p:cNvPr id="5" name="Picture 4">
              <a:extLst>
                <a:ext uri="{FF2B5EF4-FFF2-40B4-BE49-F238E27FC236}">
                  <a16:creationId xmlns:a16="http://schemas.microsoft.com/office/drawing/2014/main" id="{F7D3AE3F-055A-4BCD-48E3-03B0CC54FEEE}"/>
                </a:ext>
              </a:extLst>
            </p:cNvPr>
            <p:cNvPicPr>
              <a:picLocks noChangeAspect="1"/>
            </p:cNvPicPr>
            <p:nvPr/>
          </p:nvPicPr>
          <p:blipFill>
            <a:blip r:embed="rId3"/>
            <a:stretch>
              <a:fillRect/>
            </a:stretch>
          </p:blipFill>
          <p:spPr>
            <a:xfrm>
              <a:off x="487302" y="3499883"/>
              <a:ext cx="4848225" cy="2705100"/>
            </a:xfrm>
            <a:prstGeom prst="rect">
              <a:avLst/>
            </a:prstGeom>
          </p:spPr>
        </p:pic>
        <p:sp>
          <p:nvSpPr>
            <p:cNvPr id="6" name="TextBox 5">
              <a:extLst>
                <a:ext uri="{FF2B5EF4-FFF2-40B4-BE49-F238E27FC236}">
                  <a16:creationId xmlns:a16="http://schemas.microsoft.com/office/drawing/2014/main" id="{7290EE85-1A16-5F42-3015-D16235E5D98A}"/>
                </a:ext>
              </a:extLst>
            </p:cNvPr>
            <p:cNvSpPr txBox="1"/>
            <p:nvPr/>
          </p:nvSpPr>
          <p:spPr>
            <a:xfrm>
              <a:off x="1024107" y="3724170"/>
              <a:ext cx="2593181" cy="369332"/>
            </a:xfrm>
            <a:prstGeom prst="rect">
              <a:avLst/>
            </a:prstGeom>
            <a:noFill/>
          </p:spPr>
          <p:txBody>
            <a:bodyPr wrap="square" rtlCol="0">
              <a:spAutoFit/>
            </a:bodyPr>
            <a:lstStyle/>
            <a:p>
              <a:r>
                <a:rPr lang="en-US" b="1" u="sng"/>
                <a:t>Typhoid Fever</a:t>
              </a:r>
            </a:p>
          </p:txBody>
        </p:sp>
        <p:sp>
          <p:nvSpPr>
            <p:cNvPr id="7" name="TextBox 6">
              <a:extLst>
                <a:ext uri="{FF2B5EF4-FFF2-40B4-BE49-F238E27FC236}">
                  <a16:creationId xmlns:a16="http://schemas.microsoft.com/office/drawing/2014/main" id="{6D6E28EC-87F4-1F27-B5F0-B51F261A1FB4}"/>
                </a:ext>
              </a:extLst>
            </p:cNvPr>
            <p:cNvSpPr txBox="1"/>
            <p:nvPr/>
          </p:nvSpPr>
          <p:spPr>
            <a:xfrm>
              <a:off x="603737" y="6129953"/>
              <a:ext cx="5837319" cy="523220"/>
            </a:xfrm>
            <a:prstGeom prst="rect">
              <a:avLst/>
            </a:prstGeom>
            <a:noFill/>
          </p:spPr>
          <p:txBody>
            <a:bodyPr wrap="square" rtlCol="0">
              <a:spAutoFit/>
            </a:bodyPr>
            <a:lstStyle/>
            <a:p>
              <a:r>
                <a:rPr lang="en-US" sz="1400">
                  <a:hlinkClick r:id="rId4">
                    <a:extLst>
                      <a:ext uri="{A12FA001-AC4F-418D-AE19-62706E023703}">
                        <ahyp:hlinkClr xmlns:ahyp="http://schemas.microsoft.com/office/drawing/2018/hyperlinkcolor" val="tx"/>
                      </a:ext>
                    </a:extLst>
                  </a:hlinkClick>
                </a:rPr>
                <a:t>Burrows et al. Comparison of model predictions of typhoid conjugate vaccine public health impact and cost-effectiveness. Vaccine 2023.   </a:t>
              </a:r>
              <a:endParaRPr lang="en-US" sz="1400"/>
            </a:p>
          </p:txBody>
        </p:sp>
      </p:grpSp>
      <p:grpSp>
        <p:nvGrpSpPr>
          <p:cNvPr id="12" name="Group 11">
            <a:extLst>
              <a:ext uri="{FF2B5EF4-FFF2-40B4-BE49-F238E27FC236}">
                <a16:creationId xmlns:a16="http://schemas.microsoft.com/office/drawing/2014/main" id="{5183E778-DBE6-A348-BF38-EBB9DC300F67}"/>
              </a:ext>
            </a:extLst>
          </p:cNvPr>
          <p:cNvGrpSpPr/>
          <p:nvPr/>
        </p:nvGrpSpPr>
        <p:grpSpPr>
          <a:xfrm>
            <a:off x="6304450" y="3100727"/>
            <a:ext cx="6090362" cy="3595063"/>
            <a:chOff x="6304450" y="3100727"/>
            <a:chExt cx="6090362" cy="3595063"/>
          </a:xfrm>
        </p:grpSpPr>
        <p:pic>
          <p:nvPicPr>
            <p:cNvPr id="2050" name="Picture 2">
              <a:extLst>
                <a:ext uri="{FF2B5EF4-FFF2-40B4-BE49-F238E27FC236}">
                  <a16:creationId xmlns:a16="http://schemas.microsoft.com/office/drawing/2014/main" id="{8F0B4E44-88CD-6E93-01C1-F108BEE61F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4450" y="3224019"/>
              <a:ext cx="4997921" cy="290593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85A230-4C36-EB05-1F3F-A5B55553AE0D}"/>
                </a:ext>
              </a:extLst>
            </p:cNvPr>
            <p:cNvSpPr txBox="1"/>
            <p:nvPr/>
          </p:nvSpPr>
          <p:spPr>
            <a:xfrm>
              <a:off x="6741542" y="3100727"/>
              <a:ext cx="2593181" cy="369332"/>
            </a:xfrm>
            <a:prstGeom prst="rect">
              <a:avLst/>
            </a:prstGeom>
            <a:noFill/>
          </p:spPr>
          <p:txBody>
            <a:bodyPr wrap="square" rtlCol="0">
              <a:spAutoFit/>
            </a:bodyPr>
            <a:lstStyle/>
            <a:p>
              <a:r>
                <a:rPr lang="en-US" b="1" u="sng"/>
                <a:t>Zika Virus</a:t>
              </a:r>
            </a:p>
          </p:txBody>
        </p:sp>
        <p:sp>
          <p:nvSpPr>
            <p:cNvPr id="10" name="TextBox 9">
              <a:extLst>
                <a:ext uri="{FF2B5EF4-FFF2-40B4-BE49-F238E27FC236}">
                  <a16:creationId xmlns:a16="http://schemas.microsoft.com/office/drawing/2014/main" id="{B41EA650-A243-5DE8-7454-038BD770374A}"/>
                </a:ext>
              </a:extLst>
            </p:cNvPr>
            <p:cNvSpPr txBox="1"/>
            <p:nvPr/>
          </p:nvSpPr>
          <p:spPr>
            <a:xfrm>
              <a:off x="6412302" y="6172570"/>
              <a:ext cx="5982510" cy="523220"/>
            </a:xfrm>
            <a:prstGeom prst="rect">
              <a:avLst/>
            </a:prstGeom>
            <a:noFill/>
          </p:spPr>
          <p:txBody>
            <a:bodyPr wrap="square" rtlCol="0">
              <a:spAutoFit/>
            </a:bodyPr>
            <a:lstStyle/>
            <a:p>
              <a:r>
                <a:rPr lang="en-US" sz="1400">
                  <a:hlinkClick r:id="rId6">
                    <a:extLst>
                      <a:ext uri="{A12FA001-AC4F-418D-AE19-62706E023703}">
                        <ahyp:hlinkClr xmlns:ahyp="http://schemas.microsoft.com/office/drawing/2018/hyperlinkcolor" val="tx"/>
                      </a:ext>
                    </a:extLst>
                  </a:hlinkClick>
                </a:rPr>
                <a:t>Gao et al. Prevention and Control of Zika as a Mosquito-Borne and Sexually Transmitted Disease: A Mathematical Modeling Analysis. Sci Rep. 2016. </a:t>
              </a:r>
              <a:endParaRPr lang="en-US" sz="1400"/>
            </a:p>
          </p:txBody>
        </p:sp>
      </p:grpSp>
      <p:sp>
        <p:nvSpPr>
          <p:cNvPr id="9" name="TextBox 8">
            <a:extLst>
              <a:ext uri="{FF2B5EF4-FFF2-40B4-BE49-F238E27FC236}">
                <a16:creationId xmlns:a16="http://schemas.microsoft.com/office/drawing/2014/main" id="{EA285301-1BB1-E3DC-4F4A-15A67690B194}"/>
              </a:ext>
            </a:extLst>
          </p:cNvPr>
          <p:cNvSpPr txBox="1"/>
          <p:nvPr/>
        </p:nvSpPr>
        <p:spPr>
          <a:xfrm>
            <a:off x="9254795" y="4790537"/>
            <a:ext cx="2449903" cy="584775"/>
          </a:xfrm>
          <a:prstGeom prst="rect">
            <a:avLst/>
          </a:prstGeom>
          <a:noFill/>
        </p:spPr>
        <p:txBody>
          <a:bodyPr wrap="square" rtlCol="0">
            <a:spAutoFit/>
          </a:bodyPr>
          <a:lstStyle/>
          <a:p>
            <a:r>
              <a:rPr lang="en-US" sz="1600"/>
              <a:t>h = humans</a:t>
            </a:r>
          </a:p>
          <a:p>
            <a:r>
              <a:rPr lang="en-US" sz="1600"/>
              <a:t>v = mosquitos (“vector”)</a:t>
            </a:r>
          </a:p>
        </p:txBody>
      </p:sp>
      <p:sp>
        <p:nvSpPr>
          <p:cNvPr id="3" name="Content Placeholder 2">
            <a:extLst>
              <a:ext uri="{FF2B5EF4-FFF2-40B4-BE49-F238E27FC236}">
                <a16:creationId xmlns:a16="http://schemas.microsoft.com/office/drawing/2014/main" id="{0664DDF2-53F2-0CAB-FF19-10B35698B559}"/>
              </a:ext>
            </a:extLst>
          </p:cNvPr>
          <p:cNvSpPr>
            <a:spLocks noGrp="1"/>
          </p:cNvSpPr>
          <p:nvPr>
            <p:ph idx="1"/>
          </p:nvPr>
        </p:nvSpPr>
        <p:spPr>
          <a:xfrm>
            <a:off x="519618" y="1302667"/>
            <a:ext cx="10866498" cy="1710681"/>
          </a:xfrm>
        </p:spPr>
        <p:txBody>
          <a:bodyPr>
            <a:noAutofit/>
          </a:bodyPr>
          <a:lstStyle/>
          <a:p>
            <a:pPr marL="0" indent="0">
              <a:spcBef>
                <a:spcPts val="600"/>
              </a:spcBef>
              <a:buNone/>
            </a:pPr>
            <a:r>
              <a:rPr lang="en-US" sz="2000"/>
              <a:t>Typically, add reservoir components to represent vectors, animals, water, food, surfaces, etc.</a:t>
            </a:r>
          </a:p>
          <a:p>
            <a:pPr>
              <a:spcBef>
                <a:spcPts val="600"/>
              </a:spcBef>
            </a:pPr>
            <a:r>
              <a:rPr lang="en-US" sz="2000"/>
              <a:t>Force of infection is often non-linear function of prevalence, with saturation/threshold effects</a:t>
            </a:r>
          </a:p>
          <a:p>
            <a:pPr>
              <a:spcBef>
                <a:spcPts val="600"/>
              </a:spcBef>
            </a:pPr>
            <a:r>
              <a:rPr lang="en-US" sz="2000"/>
              <a:t>Can slow/dampen impact of interventions that focus on humans</a:t>
            </a:r>
          </a:p>
          <a:p>
            <a:pPr>
              <a:spcBef>
                <a:spcPts val="600"/>
              </a:spcBef>
            </a:pPr>
            <a:r>
              <a:rPr lang="en-US" sz="2000"/>
              <a:t>Can more directly simulate environmental interventions (sanitation, insecticides, etc.)</a:t>
            </a:r>
          </a:p>
          <a:p>
            <a:pPr>
              <a:spcBef>
                <a:spcPts val="600"/>
              </a:spcBef>
            </a:pPr>
            <a:r>
              <a:rPr lang="en-US" sz="2000"/>
              <a:t>Disease dynamics dependent on local conditions (can a water or animal reservoir be sustained?)</a:t>
            </a:r>
          </a:p>
          <a:p>
            <a:pPr>
              <a:spcBef>
                <a:spcPts val="600"/>
              </a:spcBef>
            </a:pPr>
            <a:r>
              <a:rPr lang="en-US" sz="2000"/>
              <a:t>Introductory resource: Keeling &amp; Rohani, Ch 4</a:t>
            </a:r>
          </a:p>
        </p:txBody>
      </p:sp>
    </p:spTree>
    <p:extLst>
      <p:ext uri="{BB962C8B-B14F-4D97-AF65-F5344CB8AC3E}">
        <p14:creationId xmlns:p14="http://schemas.microsoft.com/office/powerpoint/2010/main" val="33440128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68B7F-35D8-A861-F57A-B47B5F132201}"/>
              </a:ext>
            </a:extLst>
          </p:cNvPr>
          <p:cNvSpPr>
            <a:spLocks noGrp="1"/>
          </p:cNvSpPr>
          <p:nvPr>
            <p:ph type="title"/>
          </p:nvPr>
        </p:nvSpPr>
        <p:spPr/>
        <p:txBody>
          <a:bodyPr/>
          <a:lstStyle/>
          <a:p>
            <a:r>
              <a:rPr lang="en-US"/>
              <a:t>Seasonality</a:t>
            </a:r>
          </a:p>
        </p:txBody>
      </p:sp>
      <p:sp>
        <p:nvSpPr>
          <p:cNvPr id="3" name="Content Placeholder 2">
            <a:extLst>
              <a:ext uri="{FF2B5EF4-FFF2-40B4-BE49-F238E27FC236}">
                <a16:creationId xmlns:a16="http://schemas.microsoft.com/office/drawing/2014/main" id="{901F26F7-438B-16F4-3100-2A8BD9FE8613}"/>
              </a:ext>
            </a:extLst>
          </p:cNvPr>
          <p:cNvSpPr>
            <a:spLocks noGrp="1"/>
          </p:cNvSpPr>
          <p:nvPr>
            <p:ph idx="1"/>
          </p:nvPr>
        </p:nvSpPr>
        <p:spPr/>
        <p:txBody>
          <a:bodyPr>
            <a:noAutofit/>
          </a:bodyPr>
          <a:lstStyle/>
          <a:p>
            <a:pPr lvl="1" fontAlgn="base"/>
            <a:r>
              <a:rPr lang="en-US" b="0" i="0" u="none" strike="noStrike">
                <a:effectLst/>
                <a:latin typeface="Calibri" panose="020F0502020204030204" pitchFamily="34" charset="0"/>
              </a:rPr>
              <a:t>Can model immunity and evolution of new strains</a:t>
            </a:r>
          </a:p>
          <a:p>
            <a:pPr lvl="2" fontAlgn="base"/>
            <a:r>
              <a:rPr lang="en-US">
                <a:latin typeface="Calibri" panose="020F0502020204030204" pitchFamily="34" charset="0"/>
              </a:rPr>
              <a:t>Andreasen V 1997, Lin J 1999, Gog JR 2002,  - influenza, added antigenic drift and cross-immunity </a:t>
            </a:r>
          </a:p>
          <a:p>
            <a:pPr lvl="2" fontAlgn="base"/>
            <a:r>
              <a:rPr lang="en-US">
                <a:latin typeface="Calibri" panose="020F0502020204030204" pitchFamily="34" charset="0"/>
              </a:rPr>
              <a:t>Alexander H 2010 – conceptual SIR model with consideration of within-host evolution</a:t>
            </a:r>
          </a:p>
          <a:p>
            <a:pPr lvl="2" fontAlgn="base"/>
            <a:r>
              <a:rPr lang="en-US">
                <a:latin typeface="Calibri" panose="020F0502020204030204" pitchFamily="34" charset="0"/>
              </a:rPr>
              <a:t>K Lee 2020 – multi-strain SEIR influenza model with waning/propagated/cross- immunity</a:t>
            </a:r>
          </a:p>
          <a:p>
            <a:pPr lvl="1" fontAlgn="base"/>
            <a:r>
              <a:rPr lang="en-US" b="0" i="0" u="none" strike="noStrike">
                <a:effectLst/>
                <a:latin typeface="Calibri" panose="020F0502020204030204" pitchFamily="34" charset="0"/>
              </a:rPr>
              <a:t>Can allow parameters to vary seasonally (e.g., contact</a:t>
            </a:r>
            <a:r>
              <a:rPr lang="en-US">
                <a:latin typeface="Calibri" panose="020F0502020204030204" pitchFamily="34" charset="0"/>
              </a:rPr>
              <a:t>s, vaccination)</a:t>
            </a:r>
          </a:p>
          <a:p>
            <a:pPr lvl="2" fontAlgn="base"/>
            <a:r>
              <a:rPr lang="en-US" b="0" i="0" u="none" strike="noStrike">
                <a:effectLst/>
                <a:latin typeface="Calibri" panose="020F0502020204030204" pitchFamily="34" charset="0"/>
              </a:rPr>
              <a:t>Ibrahim MA 2023 Measles in Pakistan, beta is time-dependent and in a form of periodic function</a:t>
            </a:r>
          </a:p>
          <a:p>
            <a:pPr lvl="2" fontAlgn="base"/>
            <a:r>
              <a:rPr lang="en-US" err="1">
                <a:latin typeface="Calibri" panose="020F0502020204030204" pitchFamily="34" charset="0"/>
              </a:rPr>
              <a:t>Zhimin</a:t>
            </a:r>
            <a:r>
              <a:rPr lang="en-US">
                <a:latin typeface="Calibri" panose="020F0502020204030204" pitchFamily="34" charset="0"/>
              </a:rPr>
              <a:t> Li 2022 – COVID-19 model, beta is a periodic transmission rate</a:t>
            </a:r>
          </a:p>
          <a:p>
            <a:pPr lvl="2" fontAlgn="base"/>
            <a:r>
              <a:rPr lang="en-US" b="0" i="0" u="none" strike="noStrike" err="1">
                <a:effectLst/>
                <a:latin typeface="Calibri" panose="020F0502020204030204" pitchFamily="34" charset="0"/>
              </a:rPr>
              <a:t>R.Yaari</a:t>
            </a:r>
            <a:r>
              <a:rPr lang="en-US" b="0" i="0" u="none" strike="noStrike">
                <a:effectLst/>
                <a:latin typeface="Calibri" panose="020F0502020204030204" pitchFamily="34" charset="0"/>
              </a:rPr>
              <a:t> 2013 – Influenza model, e</a:t>
            </a:r>
            <a:r>
              <a:rPr lang="en-US">
                <a:latin typeface="Calibri" panose="020F0502020204030204" pitchFamily="34" charset="0"/>
              </a:rPr>
              <a:t>stimated time-dependent betas using meteorological data (e.g. temperature, absolute humidity)</a:t>
            </a:r>
            <a:endParaRPr lang="en-US" b="0" i="0" u="none" strike="noStrike">
              <a:effectLst/>
              <a:latin typeface="Calibri" panose="020F0502020204030204" pitchFamily="34" charset="0"/>
            </a:endParaRPr>
          </a:p>
          <a:p>
            <a:pPr lvl="2" fontAlgn="base"/>
            <a:endParaRPr lang="en-US" b="0" i="0" u="none" strike="noStrike">
              <a:effectLst/>
              <a:latin typeface="Calibri" panose="020F0502020204030204" pitchFamily="34" charset="0"/>
            </a:endParaRPr>
          </a:p>
          <a:p>
            <a:pPr marL="0" indent="0">
              <a:buNone/>
            </a:pPr>
            <a:endParaRPr lang="en-US" sz="2400"/>
          </a:p>
        </p:txBody>
      </p:sp>
    </p:spTree>
    <p:extLst>
      <p:ext uri="{BB962C8B-B14F-4D97-AF65-F5344CB8AC3E}">
        <p14:creationId xmlns:p14="http://schemas.microsoft.com/office/powerpoint/2010/main" val="29076635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34A35-BC07-A19D-0359-BA7B41425421}"/>
              </a:ext>
            </a:extLst>
          </p:cNvPr>
          <p:cNvSpPr>
            <a:spLocks noGrp="1"/>
          </p:cNvSpPr>
          <p:nvPr>
            <p:ph type="title"/>
          </p:nvPr>
        </p:nvSpPr>
        <p:spPr>
          <a:xfrm>
            <a:off x="838199" y="365125"/>
            <a:ext cx="10945091" cy="1325563"/>
          </a:xfrm>
        </p:spPr>
        <p:txBody>
          <a:bodyPr/>
          <a:lstStyle/>
          <a:p>
            <a:r>
              <a:rPr lang="en-US"/>
              <a:t>Frequency-dependency vs. density-dependency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F84251-8582-AD4B-D151-86004777674B}"/>
                  </a:ext>
                </a:extLst>
              </p:cNvPr>
              <p:cNvSpPr>
                <a:spLocks noGrp="1"/>
              </p:cNvSpPr>
              <p:nvPr>
                <p:ph idx="1"/>
              </p:nvPr>
            </p:nvSpPr>
            <p:spPr>
              <a:xfrm>
                <a:off x="838200" y="1825625"/>
                <a:ext cx="5768562" cy="4667250"/>
              </a:xfrm>
            </p:spPr>
            <p:txBody>
              <a:bodyPr>
                <a:normAutofit fontScale="77500" lnSpcReduction="20000"/>
              </a:bodyPr>
              <a:lstStyle/>
              <a:p>
                <a:pPr marL="0" indent="0">
                  <a:buNone/>
                </a:pPr>
                <a:r>
                  <a:rPr lang="en-US" b="1"/>
                  <a:t>Frequency dependence</a:t>
                </a:r>
                <a:r>
                  <a:rPr lang="en-US"/>
                  <a:t>(“true mass action”): number of effective contacts is unchanged as population grows </a:t>
                </a:r>
              </a:p>
              <a:p>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a:t> : product of beta and the   </a:t>
                </a:r>
                <a:r>
                  <a:rPr lang="en-US" u="sng"/>
                  <a:t>proportion </a:t>
                </a:r>
                <a:r>
                  <a:rPr lang="en-US"/>
                  <a:t>of the population infected</a:t>
                </a:r>
              </a:p>
              <a:p>
                <a:r>
                  <a:rPr lang="en-US"/>
                  <a:t>Most ID models in humans (all of today’s models)</a:t>
                </a:r>
              </a:p>
              <a:p>
                <a:pPr marL="0" indent="0">
                  <a:buNone/>
                </a:pPr>
                <a:endParaRPr lang="en-US"/>
              </a:p>
              <a:p>
                <a:pPr marL="0" indent="0">
                  <a:buNone/>
                </a:pPr>
                <a:r>
                  <a:rPr lang="en-US" b="1"/>
                  <a:t>Density dependence </a:t>
                </a:r>
                <a:r>
                  <a:rPr lang="en-US"/>
                  <a:t>(“pseudo mass action”): number of effective contacts scales with population density</a:t>
                </a:r>
              </a:p>
              <a:p>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𝐼</m:t>
                    </m:r>
                  </m:oMath>
                </a14:m>
                <a:r>
                  <a:rPr lang="en-US"/>
                  <a:t>:</a:t>
                </a:r>
                <a14:m>
                  <m:oMath xmlns:m="http://schemas.openxmlformats.org/officeDocument/2006/math">
                    <m:r>
                      <a:rPr lang="en-US" b="0" i="0" smtClean="0">
                        <a:latin typeface="Cambria Math" panose="02040503050406030204" pitchFamily="18" charset="0"/>
                      </a:rPr>
                      <m:t> </m:t>
                    </m:r>
                  </m:oMath>
                </a14:m>
                <a:r>
                  <a:rPr lang="en-US"/>
                  <a:t>product of beta and the </a:t>
                </a:r>
                <a:r>
                  <a:rPr lang="en-US" u="sng"/>
                  <a:t>number</a:t>
                </a:r>
                <a:r>
                  <a:rPr lang="en-US"/>
                  <a:t> of people infected</a:t>
                </a:r>
              </a:p>
              <a:p>
                <a:r>
                  <a:rPr lang="en-US"/>
                  <a:t>Some animal/plant diseases, modeling small populations</a:t>
                </a:r>
              </a:p>
            </p:txBody>
          </p:sp>
        </mc:Choice>
        <mc:Fallback xmlns="">
          <p:sp>
            <p:nvSpPr>
              <p:cNvPr id="3" name="Content Placeholder 2">
                <a:extLst>
                  <a:ext uri="{FF2B5EF4-FFF2-40B4-BE49-F238E27FC236}">
                    <a16:creationId xmlns:a16="http://schemas.microsoft.com/office/drawing/2014/main" id="{2DF84251-8582-AD4B-D151-86004777674B}"/>
                  </a:ext>
                </a:extLst>
              </p:cNvPr>
              <p:cNvSpPr>
                <a:spLocks noGrp="1" noRot="1" noChangeAspect="1" noMove="1" noResize="1" noEditPoints="1" noAdjustHandles="1" noChangeArrowheads="1" noChangeShapeType="1" noTextEdit="1"/>
              </p:cNvSpPr>
              <p:nvPr>
                <p:ph idx="1"/>
              </p:nvPr>
            </p:nvSpPr>
            <p:spPr>
              <a:xfrm>
                <a:off x="838200" y="1825625"/>
                <a:ext cx="5768562" cy="4667250"/>
              </a:xfrm>
              <a:blipFill>
                <a:blip r:embed="rId2"/>
                <a:stretch>
                  <a:fillRect l="-1319" t="-271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1E422B3-506F-544F-A821-EA368B608F84}"/>
              </a:ext>
            </a:extLst>
          </p:cNvPr>
          <p:cNvPicPr>
            <a:picLocks noChangeAspect="1"/>
          </p:cNvPicPr>
          <p:nvPr/>
        </p:nvPicPr>
        <p:blipFill rotWithShape="1">
          <a:blip r:embed="rId3">
            <a:extLst>
              <a:ext uri="{28A0092B-C50C-407E-A947-70E740481C1C}">
                <a14:useLocalDpi xmlns:a14="http://schemas.microsoft.com/office/drawing/2010/main" val="0"/>
              </a:ext>
            </a:extLst>
          </a:blip>
          <a:srcRect t="6858" b="13030"/>
          <a:stretch/>
        </p:blipFill>
        <p:spPr>
          <a:xfrm>
            <a:off x="6172521" y="2328530"/>
            <a:ext cx="5768562" cy="3125973"/>
          </a:xfrm>
          <a:prstGeom prst="rect">
            <a:avLst/>
          </a:prstGeom>
        </p:spPr>
      </p:pic>
      <p:sp>
        <p:nvSpPr>
          <p:cNvPr id="5" name="TextBox 4">
            <a:extLst>
              <a:ext uri="{FF2B5EF4-FFF2-40B4-BE49-F238E27FC236}">
                <a16:creationId xmlns:a16="http://schemas.microsoft.com/office/drawing/2014/main" id="{FABEFB21-30E9-A22B-ECB7-C2D7B4AF7ED8}"/>
              </a:ext>
            </a:extLst>
          </p:cNvPr>
          <p:cNvSpPr txBox="1"/>
          <p:nvPr/>
        </p:nvSpPr>
        <p:spPr>
          <a:xfrm>
            <a:off x="7304568" y="2061871"/>
            <a:ext cx="1127051" cy="338554"/>
          </a:xfrm>
          <a:prstGeom prst="rect">
            <a:avLst/>
          </a:prstGeom>
          <a:noFill/>
        </p:spPr>
        <p:txBody>
          <a:bodyPr wrap="square" rtlCol="0">
            <a:spAutoFit/>
          </a:bodyPr>
          <a:lstStyle/>
          <a:p>
            <a:r>
              <a:rPr lang="en-US" sz="1600" b="1"/>
              <a:t>Room 1</a:t>
            </a:r>
          </a:p>
        </p:txBody>
      </p:sp>
      <p:sp>
        <p:nvSpPr>
          <p:cNvPr id="6" name="TextBox 5">
            <a:extLst>
              <a:ext uri="{FF2B5EF4-FFF2-40B4-BE49-F238E27FC236}">
                <a16:creationId xmlns:a16="http://schemas.microsoft.com/office/drawing/2014/main" id="{278F2FFA-B2D2-2EBA-8BAF-02E121B3504C}"/>
              </a:ext>
            </a:extLst>
          </p:cNvPr>
          <p:cNvSpPr txBox="1"/>
          <p:nvPr/>
        </p:nvSpPr>
        <p:spPr>
          <a:xfrm>
            <a:off x="9998150" y="2061871"/>
            <a:ext cx="1127051" cy="338554"/>
          </a:xfrm>
          <a:prstGeom prst="rect">
            <a:avLst/>
          </a:prstGeom>
          <a:noFill/>
        </p:spPr>
        <p:txBody>
          <a:bodyPr wrap="square" rtlCol="0">
            <a:spAutoFit/>
          </a:bodyPr>
          <a:lstStyle/>
          <a:p>
            <a:r>
              <a:rPr lang="en-US" sz="1600" b="1"/>
              <a:t>Room 2</a:t>
            </a:r>
          </a:p>
        </p:txBody>
      </p:sp>
    </p:spTree>
    <p:extLst>
      <p:ext uri="{BB962C8B-B14F-4D97-AF65-F5344CB8AC3E}">
        <p14:creationId xmlns:p14="http://schemas.microsoft.com/office/powerpoint/2010/main" val="2491778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B211F-E3DB-8AE2-2F0F-C8088C7B0EE3}"/>
              </a:ext>
            </a:extLst>
          </p:cNvPr>
          <p:cNvSpPr>
            <a:spLocks noGrp="1"/>
          </p:cNvSpPr>
          <p:nvPr>
            <p:ph type="title"/>
          </p:nvPr>
        </p:nvSpPr>
        <p:spPr>
          <a:xfrm>
            <a:off x="257354" y="15874"/>
            <a:ext cx="10515600" cy="1325563"/>
          </a:xfrm>
        </p:spPr>
        <p:txBody>
          <a:bodyPr/>
          <a:lstStyle/>
          <a:p>
            <a:r>
              <a:rPr lang="en-US"/>
              <a:t>Multiple diseases</a:t>
            </a:r>
          </a:p>
        </p:txBody>
      </p:sp>
      <p:pic>
        <p:nvPicPr>
          <p:cNvPr id="1026" name="Picture 2">
            <a:extLst>
              <a:ext uri="{FF2B5EF4-FFF2-40B4-BE49-F238E27FC236}">
                <a16:creationId xmlns:a16="http://schemas.microsoft.com/office/drawing/2014/main" id="{FB63DFBE-C5FF-0DC8-1FD0-827A56278E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004"/>
          <a:stretch/>
        </p:blipFill>
        <p:spPr bwMode="auto">
          <a:xfrm>
            <a:off x="552848" y="1165240"/>
            <a:ext cx="7888054" cy="28949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231FA5-6CEF-4D53-B9CE-5448119458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7027"/>
          <a:stretch/>
        </p:blipFill>
        <p:spPr bwMode="auto">
          <a:xfrm>
            <a:off x="2445185" y="4134247"/>
            <a:ext cx="3484038" cy="27078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9273A1-1BAB-D3A2-99BF-C8E25D089C6F}"/>
              </a:ext>
            </a:extLst>
          </p:cNvPr>
          <p:cNvSpPr txBox="1"/>
          <p:nvPr/>
        </p:nvSpPr>
        <p:spPr>
          <a:xfrm>
            <a:off x="5037826" y="456238"/>
            <a:ext cx="6454399" cy="523220"/>
          </a:xfrm>
          <a:prstGeom prst="rect">
            <a:avLst/>
          </a:prstGeom>
          <a:noFill/>
        </p:spPr>
        <p:txBody>
          <a:bodyPr wrap="square" rtlCol="0">
            <a:spAutoFit/>
          </a:bodyPr>
          <a:lstStyle/>
          <a:p>
            <a:r>
              <a:rPr lang="en-US" sz="1400">
                <a:hlinkClick r:id="rId4">
                  <a:extLst>
                    <a:ext uri="{A12FA001-AC4F-418D-AE19-62706E023703}">
                      <ahyp:hlinkClr xmlns:ahyp="http://schemas.microsoft.com/office/drawing/2018/hyperlinkcolor" val="tx"/>
                    </a:ext>
                  </a:extLst>
                </a:hlinkClick>
              </a:rPr>
              <a:t>Claypool, Goldhaber-</a:t>
            </a:r>
            <a:r>
              <a:rPr lang="en-US" sz="1400" err="1">
                <a:hlinkClick r:id="rId4">
                  <a:extLst>
                    <a:ext uri="{A12FA001-AC4F-418D-AE19-62706E023703}">
                      <ahyp:hlinkClr xmlns:ahyp="http://schemas.microsoft.com/office/drawing/2018/hyperlinkcolor" val="tx"/>
                    </a:ext>
                  </a:extLst>
                </a:hlinkClick>
              </a:rPr>
              <a:t>Fiebert</a:t>
            </a:r>
            <a:r>
              <a:rPr lang="en-US" sz="1400">
                <a:hlinkClick r:id="rId4">
                  <a:extLst>
                    <a:ext uri="{A12FA001-AC4F-418D-AE19-62706E023703}">
                      <ahyp:hlinkClr xmlns:ahyp="http://schemas.microsoft.com/office/drawing/2018/hyperlinkcolor" val="tx"/>
                    </a:ext>
                  </a:extLst>
                </a:hlinkClick>
              </a:rPr>
              <a:t>, &amp; </a:t>
            </a:r>
            <a:r>
              <a:rPr lang="en-US" sz="1400" err="1">
                <a:hlinkClick r:id="rId4">
                  <a:extLst>
                    <a:ext uri="{A12FA001-AC4F-418D-AE19-62706E023703}">
                      <ahyp:hlinkClr xmlns:ahyp="http://schemas.microsoft.com/office/drawing/2018/hyperlinkcolor" val="tx"/>
                    </a:ext>
                  </a:extLst>
                </a:hlinkClick>
              </a:rPr>
              <a:t>Brandeau</a:t>
            </a:r>
            <a:r>
              <a:rPr lang="en-US" sz="1400">
                <a:hlinkClick r:id="rId4">
                  <a:extLst>
                    <a:ext uri="{A12FA001-AC4F-418D-AE19-62706E023703}">
                      <ahyp:hlinkClr xmlns:ahyp="http://schemas.microsoft.com/office/drawing/2018/hyperlinkcolor" val="tx"/>
                    </a:ext>
                  </a:extLst>
                </a:hlinkClick>
              </a:rPr>
              <a:t>. Assessing Interventions that Prevent Multiple Infectious Diseases: Simple Methods for Multi-Disease Modeling. MDM 2022. </a:t>
            </a:r>
            <a:endParaRPr lang="en-US" sz="1400"/>
          </a:p>
        </p:txBody>
      </p:sp>
      <p:sp>
        <p:nvSpPr>
          <p:cNvPr id="5" name="TextBox 4">
            <a:extLst>
              <a:ext uri="{FF2B5EF4-FFF2-40B4-BE49-F238E27FC236}">
                <a16:creationId xmlns:a16="http://schemas.microsoft.com/office/drawing/2014/main" id="{180E7F05-0D75-304B-42B4-2E5C3D054B58}"/>
              </a:ext>
            </a:extLst>
          </p:cNvPr>
          <p:cNvSpPr txBox="1"/>
          <p:nvPr/>
        </p:nvSpPr>
        <p:spPr>
          <a:xfrm>
            <a:off x="8189343" y="3860974"/>
            <a:ext cx="3619183" cy="923330"/>
          </a:xfrm>
          <a:prstGeom prst="rect">
            <a:avLst/>
          </a:prstGeom>
          <a:noFill/>
        </p:spPr>
        <p:txBody>
          <a:bodyPr wrap="square" rtlCol="0">
            <a:spAutoFit/>
          </a:bodyPr>
          <a:lstStyle/>
          <a:p>
            <a:r>
              <a:rPr lang="en-US"/>
              <a:t>Adjusting estimated Zika mortality to incorporate competing Chikungunya and Dengue mortality risks</a:t>
            </a:r>
          </a:p>
        </p:txBody>
      </p:sp>
      <p:sp>
        <p:nvSpPr>
          <p:cNvPr id="6" name="TextBox 5">
            <a:extLst>
              <a:ext uri="{FF2B5EF4-FFF2-40B4-BE49-F238E27FC236}">
                <a16:creationId xmlns:a16="http://schemas.microsoft.com/office/drawing/2014/main" id="{0DA499F2-0C08-680F-2CC8-C9D4963716C3}"/>
              </a:ext>
            </a:extLst>
          </p:cNvPr>
          <p:cNvSpPr txBox="1"/>
          <p:nvPr/>
        </p:nvSpPr>
        <p:spPr>
          <a:xfrm>
            <a:off x="3111261" y="3903414"/>
            <a:ext cx="1846053" cy="461665"/>
          </a:xfrm>
          <a:prstGeom prst="rect">
            <a:avLst/>
          </a:prstGeom>
          <a:noFill/>
        </p:spPr>
        <p:txBody>
          <a:bodyPr wrap="square" rtlCol="0">
            <a:spAutoFit/>
          </a:bodyPr>
          <a:lstStyle/>
          <a:p>
            <a:r>
              <a:rPr lang="en-US" sz="2300"/>
              <a:t>Zika</a:t>
            </a:r>
          </a:p>
        </p:txBody>
      </p:sp>
      <p:pic>
        <p:nvPicPr>
          <p:cNvPr id="7" name="Picture 4">
            <a:extLst>
              <a:ext uri="{FF2B5EF4-FFF2-40B4-BE49-F238E27FC236}">
                <a16:creationId xmlns:a16="http://schemas.microsoft.com/office/drawing/2014/main" id="{DB0EE389-D0FD-706B-6CE7-D7841BE9EF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191" t="14522" b="23468"/>
          <a:stretch/>
        </p:blipFill>
        <p:spPr bwMode="auto">
          <a:xfrm>
            <a:off x="8189343" y="4784304"/>
            <a:ext cx="3619183" cy="197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5858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ACEE-DA4F-1E80-CEA0-8D335F6B92B7}"/>
              </a:ext>
            </a:extLst>
          </p:cNvPr>
          <p:cNvSpPr>
            <a:spLocks noGrp="1"/>
          </p:cNvSpPr>
          <p:nvPr>
            <p:ph type="title"/>
          </p:nvPr>
        </p:nvSpPr>
        <p:spPr>
          <a:xfrm>
            <a:off x="838200" y="365125"/>
            <a:ext cx="5326930" cy="1325563"/>
          </a:xfrm>
        </p:spPr>
        <p:txBody>
          <a:bodyPr anchor="t"/>
          <a:lstStyle/>
          <a:p>
            <a:r>
              <a:rPr lang="en-US"/>
              <a:t>Multiple competing strains</a:t>
            </a:r>
          </a:p>
        </p:txBody>
      </p:sp>
      <p:sp>
        <p:nvSpPr>
          <p:cNvPr id="3" name="Content Placeholder 2">
            <a:extLst>
              <a:ext uri="{FF2B5EF4-FFF2-40B4-BE49-F238E27FC236}">
                <a16:creationId xmlns:a16="http://schemas.microsoft.com/office/drawing/2014/main" id="{B8721791-CB5A-A712-EB91-7DDAC54297B3}"/>
              </a:ext>
            </a:extLst>
          </p:cNvPr>
          <p:cNvSpPr>
            <a:spLocks noGrp="1"/>
          </p:cNvSpPr>
          <p:nvPr>
            <p:ph idx="1"/>
          </p:nvPr>
        </p:nvSpPr>
        <p:spPr>
          <a:xfrm>
            <a:off x="838200" y="1825625"/>
            <a:ext cx="4709307" cy="4667250"/>
          </a:xfrm>
        </p:spPr>
        <p:txBody>
          <a:bodyPr>
            <a:normAutofit lnSpcReduction="10000"/>
          </a:bodyPr>
          <a:lstStyle/>
          <a:p>
            <a:r>
              <a:rPr lang="en-US"/>
              <a:t>Multiple strains of a disease can be accommodated by adding stratifications</a:t>
            </a:r>
          </a:p>
          <a:p>
            <a:r>
              <a:rPr lang="en-US"/>
              <a:t>Examples</a:t>
            </a:r>
          </a:p>
          <a:p>
            <a:pPr lvl="1"/>
            <a:r>
              <a:rPr lang="en-US"/>
              <a:t>Population-level trends in antimicrobial resistance</a:t>
            </a:r>
          </a:p>
          <a:p>
            <a:pPr lvl="1"/>
            <a:r>
              <a:rPr lang="en-US"/>
              <a:t>Vaccines can alter the prevalence of strains in the population</a:t>
            </a:r>
          </a:p>
          <a:p>
            <a:r>
              <a:rPr lang="en-US"/>
              <a:t>BUT dynamic compartmental models don’t easily allow us to model pathogen evolution</a:t>
            </a:r>
          </a:p>
        </p:txBody>
      </p:sp>
      <p:pic>
        <p:nvPicPr>
          <p:cNvPr id="1026" name="Picture 2">
            <a:extLst>
              <a:ext uri="{FF2B5EF4-FFF2-40B4-BE49-F238E27FC236}">
                <a16:creationId xmlns:a16="http://schemas.microsoft.com/office/drawing/2014/main" id="{F1393792-C279-D163-64F4-12CCF3500C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10" t="5830" r="49691" b="82161"/>
          <a:stretch/>
        </p:blipFill>
        <p:spPr bwMode="auto">
          <a:xfrm>
            <a:off x="5520628" y="615394"/>
            <a:ext cx="3266192" cy="20379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59536D0-95C1-C51B-4E83-CD8699F8F6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23" t="80920" r="50798" b="7265"/>
          <a:stretch/>
        </p:blipFill>
        <p:spPr bwMode="auto">
          <a:xfrm>
            <a:off x="8931639" y="608634"/>
            <a:ext cx="3181348" cy="1922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50583A-84AC-69FF-0298-EA8BE22052C0}"/>
              </a:ext>
            </a:extLst>
          </p:cNvPr>
          <p:cNvSpPr txBox="1"/>
          <p:nvPr/>
        </p:nvSpPr>
        <p:spPr>
          <a:xfrm>
            <a:off x="5437293" y="2616121"/>
            <a:ext cx="6683505" cy="461665"/>
          </a:xfrm>
          <a:prstGeom prst="rect">
            <a:avLst/>
          </a:prstGeom>
          <a:noFill/>
        </p:spPr>
        <p:txBody>
          <a:bodyPr wrap="square" rtlCol="0">
            <a:spAutoFit/>
          </a:bodyPr>
          <a:lstStyle/>
          <a:p>
            <a:r>
              <a:rPr lang="en-US" sz="1200" err="1">
                <a:hlinkClick r:id="rId3">
                  <a:extLst>
                    <a:ext uri="{A12FA001-AC4F-418D-AE19-62706E023703}">
                      <ahyp:hlinkClr xmlns:ahyp="http://schemas.microsoft.com/office/drawing/2018/hyperlinkcolor" val="tx"/>
                    </a:ext>
                  </a:extLst>
                </a:hlinkClick>
              </a:rPr>
              <a:t>Spicknall</a:t>
            </a:r>
            <a:r>
              <a:rPr lang="en-US" sz="1200">
                <a:hlinkClick r:id="rId3">
                  <a:extLst>
                    <a:ext uri="{A12FA001-AC4F-418D-AE19-62706E023703}">
                      <ahyp:hlinkClr xmlns:ahyp="http://schemas.microsoft.com/office/drawing/2018/hyperlinkcolor" val="tx"/>
                    </a:ext>
                  </a:extLst>
                </a:hlinkClick>
              </a:rPr>
              <a:t> et al. A Modeling Framework for the Evolution and Spread of Antibiotic Resistance: Literature Review and Model Categorization. Am J Epi 2013. </a:t>
            </a:r>
            <a:endParaRPr lang="en-US" sz="1200"/>
          </a:p>
        </p:txBody>
      </p:sp>
      <p:sp>
        <p:nvSpPr>
          <p:cNvPr id="6" name="TextBox 5">
            <a:extLst>
              <a:ext uri="{FF2B5EF4-FFF2-40B4-BE49-F238E27FC236}">
                <a16:creationId xmlns:a16="http://schemas.microsoft.com/office/drawing/2014/main" id="{F9F3B5DC-E5F6-FAF1-6173-5B16611C812B}"/>
              </a:ext>
            </a:extLst>
          </p:cNvPr>
          <p:cNvSpPr txBox="1"/>
          <p:nvPr/>
        </p:nvSpPr>
        <p:spPr>
          <a:xfrm>
            <a:off x="5410414" y="274317"/>
            <a:ext cx="2098346" cy="369332"/>
          </a:xfrm>
          <a:prstGeom prst="rect">
            <a:avLst/>
          </a:prstGeom>
          <a:noFill/>
        </p:spPr>
        <p:txBody>
          <a:bodyPr wrap="square" rtlCol="0">
            <a:spAutoFit/>
          </a:bodyPr>
          <a:lstStyle/>
          <a:p>
            <a:r>
              <a:rPr lang="en-US"/>
              <a:t>Parallel structure</a:t>
            </a:r>
          </a:p>
        </p:txBody>
      </p:sp>
      <p:sp>
        <p:nvSpPr>
          <p:cNvPr id="7" name="TextBox 6">
            <a:extLst>
              <a:ext uri="{FF2B5EF4-FFF2-40B4-BE49-F238E27FC236}">
                <a16:creationId xmlns:a16="http://schemas.microsoft.com/office/drawing/2014/main" id="{5578FE3D-C896-E20B-23EE-E7209876A63B}"/>
              </a:ext>
            </a:extLst>
          </p:cNvPr>
          <p:cNvSpPr txBox="1"/>
          <p:nvPr/>
        </p:nvSpPr>
        <p:spPr>
          <a:xfrm>
            <a:off x="8786819" y="274218"/>
            <a:ext cx="3090096" cy="369332"/>
          </a:xfrm>
          <a:prstGeom prst="rect">
            <a:avLst/>
          </a:prstGeom>
          <a:noFill/>
        </p:spPr>
        <p:txBody>
          <a:bodyPr wrap="square" rtlCol="0">
            <a:spAutoFit/>
          </a:bodyPr>
          <a:lstStyle/>
          <a:p>
            <a:r>
              <a:rPr lang="en-US"/>
              <a:t>Conversion structure</a:t>
            </a:r>
          </a:p>
        </p:txBody>
      </p:sp>
      <p:cxnSp>
        <p:nvCxnSpPr>
          <p:cNvPr id="9" name="Straight Arrow Connector 8">
            <a:extLst>
              <a:ext uri="{FF2B5EF4-FFF2-40B4-BE49-F238E27FC236}">
                <a16:creationId xmlns:a16="http://schemas.microsoft.com/office/drawing/2014/main" id="{4147DA4D-7573-17C5-16D4-64096A951520}"/>
              </a:ext>
            </a:extLst>
          </p:cNvPr>
          <p:cNvCxnSpPr>
            <a:cxnSpLocks/>
          </p:cNvCxnSpPr>
          <p:nvPr/>
        </p:nvCxnSpPr>
        <p:spPr>
          <a:xfrm flipV="1">
            <a:off x="4845377" y="1965650"/>
            <a:ext cx="591916" cy="14765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EF72FAD-168B-461D-F463-3F58BE4E2D95}"/>
              </a:ext>
            </a:extLst>
          </p:cNvPr>
          <p:cNvCxnSpPr>
            <a:cxnSpLocks/>
          </p:cNvCxnSpPr>
          <p:nvPr/>
        </p:nvCxnSpPr>
        <p:spPr>
          <a:xfrm>
            <a:off x="4496586" y="4709457"/>
            <a:ext cx="913828" cy="208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953F5CE-883F-DD80-982D-75C4049FFAC6}"/>
              </a:ext>
            </a:extLst>
          </p:cNvPr>
          <p:cNvPicPr>
            <a:picLocks noChangeAspect="1"/>
          </p:cNvPicPr>
          <p:nvPr/>
        </p:nvPicPr>
        <p:blipFill>
          <a:blip r:embed="rId4"/>
          <a:stretch>
            <a:fillRect/>
          </a:stretch>
        </p:blipFill>
        <p:spPr>
          <a:xfrm>
            <a:off x="5536270" y="3429000"/>
            <a:ext cx="6576717" cy="2748679"/>
          </a:xfrm>
          <a:prstGeom prst="rect">
            <a:avLst/>
          </a:prstGeom>
        </p:spPr>
      </p:pic>
      <p:sp>
        <p:nvSpPr>
          <p:cNvPr id="20" name="TextBox 19">
            <a:extLst>
              <a:ext uri="{FF2B5EF4-FFF2-40B4-BE49-F238E27FC236}">
                <a16:creationId xmlns:a16="http://schemas.microsoft.com/office/drawing/2014/main" id="{72BC379C-D291-07B9-B094-0BF3BE341E76}"/>
              </a:ext>
            </a:extLst>
          </p:cNvPr>
          <p:cNvSpPr txBox="1"/>
          <p:nvPr/>
        </p:nvSpPr>
        <p:spPr>
          <a:xfrm>
            <a:off x="4746159" y="6213408"/>
            <a:ext cx="7632442" cy="461665"/>
          </a:xfrm>
          <a:prstGeom prst="rect">
            <a:avLst/>
          </a:prstGeom>
          <a:noFill/>
        </p:spPr>
        <p:txBody>
          <a:bodyPr wrap="square" rtlCol="0">
            <a:spAutoFit/>
          </a:bodyPr>
          <a:lstStyle/>
          <a:p>
            <a:r>
              <a:rPr lang="en-US" sz="1200">
                <a:hlinkClick r:id="rId5">
                  <a:extLst>
                    <a:ext uri="{A12FA001-AC4F-418D-AE19-62706E023703}">
                      <ahyp:hlinkClr xmlns:ahyp="http://schemas.microsoft.com/office/drawing/2018/hyperlinkcolor" val="tx"/>
                    </a:ext>
                  </a:extLst>
                </a:hlinkClick>
              </a:rPr>
              <a:t>Lo et al. Pneumococcal lineages associated with serotype replacement and antibiotic resistance in childhood invasive pneumococcal disease in the post-PCV13 era: an international whole-genome sequencing study. Lancet ID 2019.  </a:t>
            </a:r>
            <a:endParaRPr lang="en-US" sz="1200"/>
          </a:p>
        </p:txBody>
      </p:sp>
    </p:spTree>
    <p:extLst>
      <p:ext uri="{BB962C8B-B14F-4D97-AF65-F5344CB8AC3E}">
        <p14:creationId xmlns:p14="http://schemas.microsoft.com/office/powerpoint/2010/main" val="39306397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5D52-FCA3-86E8-2A78-6CCE8F08BE9A}"/>
              </a:ext>
            </a:extLst>
          </p:cNvPr>
          <p:cNvSpPr>
            <a:spLocks noGrp="1"/>
          </p:cNvSpPr>
          <p:nvPr>
            <p:ph type="title"/>
          </p:nvPr>
        </p:nvSpPr>
        <p:spPr>
          <a:xfrm>
            <a:off x="791065" y="365125"/>
            <a:ext cx="10515600" cy="1325563"/>
          </a:xfrm>
        </p:spPr>
        <p:txBody>
          <a:bodyPr/>
          <a:lstStyle/>
          <a:p>
            <a:r>
              <a:rPr lang="en-US"/>
              <a:t>Static models</a:t>
            </a:r>
          </a:p>
        </p:txBody>
      </p:sp>
      <p:sp>
        <p:nvSpPr>
          <p:cNvPr id="3" name="Content Placeholder 2">
            <a:extLst>
              <a:ext uri="{FF2B5EF4-FFF2-40B4-BE49-F238E27FC236}">
                <a16:creationId xmlns:a16="http://schemas.microsoft.com/office/drawing/2014/main" id="{5EAD288F-D953-1828-64BD-3A2553B63C56}"/>
              </a:ext>
            </a:extLst>
          </p:cNvPr>
          <p:cNvSpPr>
            <a:spLocks noGrp="1"/>
          </p:cNvSpPr>
          <p:nvPr>
            <p:ph idx="1"/>
          </p:nvPr>
        </p:nvSpPr>
        <p:spPr>
          <a:xfrm>
            <a:off x="744718" y="1609726"/>
            <a:ext cx="4913131" cy="5159064"/>
          </a:xfrm>
        </p:spPr>
        <p:txBody>
          <a:bodyPr>
            <a:normAutofit fontScale="77500" lnSpcReduction="20000"/>
          </a:bodyPr>
          <a:lstStyle/>
          <a:p>
            <a:pPr marL="0" indent="0">
              <a:buNone/>
            </a:pPr>
            <a:r>
              <a:rPr lang="en-US" b="1"/>
              <a:t>Static model types:</a:t>
            </a:r>
          </a:p>
          <a:p>
            <a:pPr lvl="1"/>
            <a:r>
              <a:rPr lang="en-US"/>
              <a:t>Markov model</a:t>
            </a:r>
          </a:p>
          <a:p>
            <a:pPr lvl="1"/>
            <a:r>
              <a:rPr lang="en-US"/>
              <a:t>Individual-level model, but without dynamic transmission</a:t>
            </a:r>
          </a:p>
          <a:p>
            <a:r>
              <a:rPr lang="en-US"/>
              <a:t>Modeling dynamic transmission adds complexity, reduces transparency</a:t>
            </a:r>
          </a:p>
          <a:p>
            <a:r>
              <a:rPr lang="en-US"/>
              <a:t>It is often less important to model transmission dynamically when:</a:t>
            </a:r>
          </a:p>
          <a:p>
            <a:pPr lvl="1"/>
            <a:r>
              <a:rPr lang="en-US"/>
              <a:t>Interventions are not expected to affect transmission</a:t>
            </a:r>
          </a:p>
          <a:p>
            <a:pPr lvl="2"/>
            <a:r>
              <a:rPr lang="en-US"/>
              <a:t>Treating people for diseases with large environmental reservoirs.</a:t>
            </a:r>
          </a:p>
          <a:p>
            <a:pPr lvl="2"/>
            <a:r>
              <a:rPr lang="en-US"/>
              <a:t>Interventions that only prevent/treat severe disease, not infection/infectiousness.</a:t>
            </a:r>
          </a:p>
          <a:p>
            <a:pPr lvl="2"/>
            <a:r>
              <a:rPr lang="en-US"/>
              <a:t>Intervening on a small subset of the population</a:t>
            </a:r>
          </a:p>
          <a:p>
            <a:pPr lvl="1"/>
            <a:r>
              <a:rPr lang="en-US"/>
              <a:t>We are using a model to learn more about disease epidemiology or natural history</a:t>
            </a:r>
          </a:p>
          <a:p>
            <a:pPr lvl="2"/>
            <a:endParaRPr lang="en-US"/>
          </a:p>
        </p:txBody>
      </p:sp>
      <p:pic>
        <p:nvPicPr>
          <p:cNvPr id="1026" name="Picture 2" descr="Fig. 3">
            <a:extLst>
              <a:ext uri="{FF2B5EF4-FFF2-40B4-BE49-F238E27FC236}">
                <a16:creationId xmlns:a16="http://schemas.microsoft.com/office/drawing/2014/main" id="{D4EACE4A-B922-2629-E1A6-74F7D94A6A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416" y="365125"/>
            <a:ext cx="6010275" cy="5848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227094-D424-B3FA-A7CE-03FCCCB1CF47}"/>
              </a:ext>
            </a:extLst>
          </p:cNvPr>
          <p:cNvSpPr txBox="1"/>
          <p:nvPr/>
        </p:nvSpPr>
        <p:spPr>
          <a:xfrm>
            <a:off x="4980593" y="6380976"/>
            <a:ext cx="7509922" cy="276999"/>
          </a:xfrm>
          <a:prstGeom prst="rect">
            <a:avLst/>
          </a:prstGeom>
          <a:noFill/>
        </p:spPr>
        <p:txBody>
          <a:bodyPr wrap="square" rtlCol="0">
            <a:spAutoFit/>
          </a:bodyPr>
          <a:lstStyle/>
          <a:p>
            <a:r>
              <a:rPr lang="en-US" sz="1200">
                <a:hlinkClick r:id="rId4">
                  <a:extLst>
                    <a:ext uri="{A12FA001-AC4F-418D-AE19-62706E023703}">
                      <ahyp:hlinkClr xmlns:ahyp="http://schemas.microsoft.com/office/drawing/2018/hyperlinkcolor" val="tx"/>
                    </a:ext>
                  </a:extLst>
                </a:hlinkClick>
              </a:rPr>
              <a:t>Jit &amp; Brisson. Modelling the Epidemiology of Infectious Diseases for Decision Analysis. Pharmacoeconomics 2011. </a:t>
            </a:r>
            <a:endParaRPr lang="en-US" sz="1200"/>
          </a:p>
        </p:txBody>
      </p:sp>
    </p:spTree>
    <p:extLst>
      <p:ext uri="{BB962C8B-B14F-4D97-AF65-F5344CB8AC3E}">
        <p14:creationId xmlns:p14="http://schemas.microsoft.com/office/powerpoint/2010/main" val="35806904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F9682-1FFD-6B40-5CEA-285A5560BD19}"/>
              </a:ext>
            </a:extLst>
          </p:cNvPr>
          <p:cNvSpPr>
            <a:spLocks noGrp="1"/>
          </p:cNvSpPr>
          <p:nvPr>
            <p:ph type="title"/>
          </p:nvPr>
        </p:nvSpPr>
        <p:spPr/>
        <p:txBody>
          <a:bodyPr/>
          <a:lstStyle/>
          <a:p>
            <a:r>
              <a:rPr lang="en-US"/>
              <a:t>Individual-level stochastic models</a:t>
            </a:r>
          </a:p>
        </p:txBody>
      </p:sp>
      <p:sp>
        <p:nvSpPr>
          <p:cNvPr id="3" name="Content Placeholder 2">
            <a:extLst>
              <a:ext uri="{FF2B5EF4-FFF2-40B4-BE49-F238E27FC236}">
                <a16:creationId xmlns:a16="http://schemas.microsoft.com/office/drawing/2014/main" id="{A9590DE8-668C-DE5C-6F35-21970EB62D38}"/>
              </a:ext>
            </a:extLst>
          </p:cNvPr>
          <p:cNvSpPr>
            <a:spLocks noGrp="1"/>
          </p:cNvSpPr>
          <p:nvPr>
            <p:ph idx="1"/>
          </p:nvPr>
        </p:nvSpPr>
        <p:spPr>
          <a:xfrm>
            <a:off x="838200" y="1690688"/>
            <a:ext cx="10515600" cy="4486275"/>
          </a:xfrm>
        </p:spPr>
        <p:txBody>
          <a:bodyPr>
            <a:normAutofit fontScale="92500" lnSpcReduction="10000"/>
          </a:bodyPr>
          <a:lstStyle/>
          <a:p>
            <a:pPr>
              <a:lnSpc>
                <a:spcPct val="107000"/>
              </a:lnSpc>
              <a:spcBef>
                <a:spcPts val="0"/>
              </a:spcBef>
            </a:pPr>
            <a:r>
              <a:rPr lang="en-US" sz="2400">
                <a:effectLst/>
                <a:latin typeface="Calibri" panose="020F0502020204030204" pitchFamily="34" charset="0"/>
                <a:ea typeface="Calibri" panose="020F0502020204030204" pitchFamily="34" charset="0"/>
                <a:cs typeface="Times New Roman" panose="02020603050405020304" pitchFamily="18" charset="0"/>
              </a:rPr>
              <a:t>Motivation</a:t>
            </a:r>
          </a:p>
          <a:p>
            <a:pPr lvl="1">
              <a:lnSpc>
                <a:spcPct val="107000"/>
              </a:lnSpc>
              <a:spcBef>
                <a:spcPts val="0"/>
              </a:spcBef>
            </a:pPr>
            <a:r>
              <a:rPr lang="en-US" sz="2000">
                <a:latin typeface="Calibri" panose="020F0502020204030204" pitchFamily="34" charset="0"/>
                <a:ea typeface="Calibri" panose="020F0502020204030204" pitchFamily="34" charset="0"/>
                <a:cs typeface="Times New Roman" panose="02020603050405020304" pitchFamily="18" charset="0"/>
              </a:rPr>
              <a:t>Outbreaks have a random chance of dying out (SARS v1 or localized outbreak example)</a:t>
            </a:r>
          </a:p>
          <a:p>
            <a:pPr lvl="2">
              <a:lnSpc>
                <a:spcPct val="107000"/>
              </a:lnSpc>
              <a:spcBef>
                <a:spcPts val="0"/>
              </a:spcBef>
            </a:pPr>
            <a:r>
              <a:rPr lang="en-US" sz="1600">
                <a:latin typeface="Calibri" panose="020F0502020204030204" pitchFamily="34" charset="0"/>
                <a:ea typeface="Calibri" panose="020F0502020204030204" pitchFamily="34" charset="0"/>
                <a:cs typeface="Times New Roman" panose="02020603050405020304" pitchFamily="18" charset="0"/>
              </a:rPr>
              <a:t>More likely with small populations, diseases w/ low R</a:t>
            </a:r>
            <a:r>
              <a:rPr lang="en-US" sz="1600" baseline="-25000">
                <a:latin typeface="Calibri" panose="020F0502020204030204" pitchFamily="34" charset="0"/>
                <a:ea typeface="Calibri" panose="020F0502020204030204" pitchFamily="34" charset="0"/>
                <a:cs typeface="Times New Roman" panose="02020603050405020304" pitchFamily="18" charset="0"/>
              </a:rPr>
              <a:t>0</a:t>
            </a:r>
            <a:r>
              <a:rPr lang="en-US" sz="1600">
                <a:latin typeface="Calibri" panose="020F0502020204030204" pitchFamily="34" charset="0"/>
                <a:ea typeface="Calibri" panose="020F0502020204030204" pitchFamily="34" charset="0"/>
                <a:cs typeface="Times New Roman" panose="02020603050405020304" pitchFamily="18" charset="0"/>
              </a:rPr>
              <a:t>, seasonal fluctuations in prevalence, early on in an epidemic</a:t>
            </a:r>
          </a:p>
          <a:p>
            <a:pPr lvl="1">
              <a:lnSpc>
                <a:spcPct val="107000"/>
              </a:lnSpc>
              <a:spcBef>
                <a:spcPts val="0"/>
              </a:spcBef>
            </a:pPr>
            <a:r>
              <a:rPr lang="en-US" sz="2000">
                <a:latin typeface="Calibri" panose="020F0502020204030204" pitchFamily="34" charset="0"/>
                <a:ea typeface="Calibri" panose="020F0502020204030204" pitchFamily="34" charset="0"/>
                <a:cs typeface="Times New Roman" panose="02020603050405020304" pitchFamily="18" charset="0"/>
              </a:rPr>
              <a:t>Variation (across individuals or over time) matters</a:t>
            </a:r>
          </a:p>
          <a:p>
            <a:pPr lvl="1">
              <a:lnSpc>
                <a:spcPct val="107000"/>
              </a:lnSpc>
              <a:spcBef>
                <a:spcPts val="0"/>
              </a:spcBef>
            </a:pPr>
            <a:r>
              <a:rPr lang="en-US" sz="2000">
                <a:latin typeface="Calibri" panose="020F0502020204030204" pitchFamily="34" charset="0"/>
                <a:ea typeface="Calibri" panose="020F0502020204030204" pitchFamily="34" charset="0"/>
                <a:cs typeface="Times New Roman" panose="02020603050405020304" pitchFamily="18" charset="0"/>
              </a:rPr>
              <a:t>Heterogeneous contact networks are important to disease dynamics (next slide)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pPr>
            <a:r>
              <a:rPr lang="en-US" sz="2400">
                <a:effectLst/>
                <a:latin typeface="Calibri" panose="020F0502020204030204" pitchFamily="34" charset="0"/>
                <a:ea typeface="Calibri" panose="020F0502020204030204" pitchFamily="34" charset="0"/>
                <a:cs typeface="Times New Roman" panose="02020603050405020304" pitchFamily="18" charset="0"/>
              </a:rPr>
              <a:t>Individual-level stochastic models typically use random numbers to determine whether each modeled individual experiences an event (e.g., infection) each [discrete] time step</a:t>
            </a:r>
          </a:p>
          <a:p>
            <a:pPr>
              <a:lnSpc>
                <a:spcPct val="107000"/>
              </a:lnSpc>
              <a:spcBef>
                <a:spcPts val="0"/>
              </a:spcBef>
            </a:pPr>
            <a:r>
              <a:rPr lang="en-US" sz="2400">
                <a:effectLst/>
                <a:latin typeface="Calibri" panose="020F0502020204030204" pitchFamily="34" charset="0"/>
                <a:ea typeface="Calibri" panose="020F0502020204030204" pitchFamily="34" charset="0"/>
                <a:cs typeface="Times New Roman" panose="02020603050405020304" pitchFamily="18" charset="0"/>
              </a:rPr>
              <a:t>Types of models:</a:t>
            </a:r>
          </a:p>
          <a:p>
            <a:pPr lvl="1">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Branching process</a:t>
            </a:r>
          </a:p>
          <a:p>
            <a:pPr lvl="1">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Microsimulation</a:t>
            </a:r>
          </a:p>
          <a:p>
            <a:pPr lvl="1">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Agent-based models</a:t>
            </a:r>
          </a:p>
          <a:p>
            <a:pPr lvl="1">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Discrete event simulation</a:t>
            </a:r>
          </a:p>
          <a:p>
            <a:pPr lvl="2">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models “time to event”</a:t>
            </a:r>
          </a:p>
          <a:p>
            <a:pPr lvl="1">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Network models (next slide)</a:t>
            </a:r>
          </a:p>
          <a:p>
            <a:pPr lvl="1">
              <a:lnSpc>
                <a:spcPct val="107000"/>
              </a:lnSpc>
              <a:spcBef>
                <a:spcPts val="0"/>
              </a:spcBef>
            </a:pPr>
            <a:endParaRPr lang="en-US">
              <a:effectLst/>
              <a:latin typeface="Calibri" panose="020F0502020204030204" pitchFamily="34" charset="0"/>
              <a:ea typeface="Calibri" panose="020F0502020204030204" pitchFamily="34" charset="0"/>
              <a:cs typeface="Times New Roman" panose="02020603050405020304" pitchFamily="18" charset="0"/>
            </a:endParaRPr>
          </a:p>
          <a:p>
            <a:endParaRPr lang="en-US" sz="2000"/>
          </a:p>
        </p:txBody>
      </p:sp>
      <p:pic>
        <p:nvPicPr>
          <p:cNvPr id="5" name="Picture 4">
            <a:extLst>
              <a:ext uri="{FF2B5EF4-FFF2-40B4-BE49-F238E27FC236}">
                <a16:creationId xmlns:a16="http://schemas.microsoft.com/office/drawing/2014/main" id="{E1F03B3B-F69D-E019-3B03-1FA03A8A8624}"/>
              </a:ext>
            </a:extLst>
          </p:cNvPr>
          <p:cNvPicPr>
            <a:picLocks noChangeAspect="1"/>
          </p:cNvPicPr>
          <p:nvPr/>
        </p:nvPicPr>
        <p:blipFill>
          <a:blip r:embed="rId3"/>
          <a:stretch>
            <a:fillRect/>
          </a:stretch>
        </p:blipFill>
        <p:spPr>
          <a:xfrm>
            <a:off x="4909739" y="4094359"/>
            <a:ext cx="7026122" cy="2362069"/>
          </a:xfrm>
          <a:prstGeom prst="rect">
            <a:avLst/>
          </a:prstGeom>
          <a:ln>
            <a:solidFill>
              <a:schemeClr val="tx1"/>
            </a:solidFill>
          </a:ln>
        </p:spPr>
      </p:pic>
      <p:sp>
        <p:nvSpPr>
          <p:cNvPr id="6" name="TextBox 5">
            <a:extLst>
              <a:ext uri="{FF2B5EF4-FFF2-40B4-BE49-F238E27FC236}">
                <a16:creationId xmlns:a16="http://schemas.microsoft.com/office/drawing/2014/main" id="{1E0302D5-6CFB-8DE1-EA74-8016AC97023E}"/>
              </a:ext>
            </a:extLst>
          </p:cNvPr>
          <p:cNvSpPr txBox="1"/>
          <p:nvPr/>
        </p:nvSpPr>
        <p:spPr>
          <a:xfrm>
            <a:off x="4909739" y="6488816"/>
            <a:ext cx="6836691" cy="276999"/>
          </a:xfrm>
          <a:prstGeom prst="rect">
            <a:avLst/>
          </a:prstGeom>
          <a:noFill/>
        </p:spPr>
        <p:txBody>
          <a:bodyPr wrap="square" rtlCol="0">
            <a:spAutoFit/>
          </a:bodyPr>
          <a:lstStyle/>
          <a:p>
            <a:r>
              <a:rPr lang="en-US" sz="1200">
                <a:hlinkClick r:id="rId4">
                  <a:extLst>
                    <a:ext uri="{A12FA001-AC4F-418D-AE19-62706E023703}">
                      <ahyp:hlinkClr xmlns:ahyp="http://schemas.microsoft.com/office/drawing/2018/hyperlinkcolor" val="tx"/>
                    </a:ext>
                  </a:extLst>
                </a:hlinkClick>
              </a:rPr>
              <a:t>Lloyd-Smith et al. Superspreading and the effect of individual variation on disease emergence. Nature 2005. </a:t>
            </a:r>
            <a:endParaRPr lang="en-US" sz="1200"/>
          </a:p>
        </p:txBody>
      </p:sp>
    </p:spTree>
    <p:extLst>
      <p:ext uri="{BB962C8B-B14F-4D97-AF65-F5344CB8AC3E}">
        <p14:creationId xmlns:p14="http://schemas.microsoft.com/office/powerpoint/2010/main" val="39223539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F1A16-0128-AACB-DA36-E4906FA384D3}"/>
              </a:ext>
            </a:extLst>
          </p:cNvPr>
          <p:cNvSpPr>
            <a:spLocks noGrp="1"/>
          </p:cNvSpPr>
          <p:nvPr>
            <p:ph type="title"/>
          </p:nvPr>
        </p:nvSpPr>
        <p:spPr/>
        <p:txBody>
          <a:bodyPr/>
          <a:lstStyle/>
          <a:p>
            <a:r>
              <a:rPr lang="en-US"/>
              <a:t>Network models</a:t>
            </a:r>
          </a:p>
        </p:txBody>
      </p:sp>
      <p:sp>
        <p:nvSpPr>
          <p:cNvPr id="3" name="Content Placeholder 2">
            <a:extLst>
              <a:ext uri="{FF2B5EF4-FFF2-40B4-BE49-F238E27FC236}">
                <a16:creationId xmlns:a16="http://schemas.microsoft.com/office/drawing/2014/main" id="{70A9D893-3F35-D206-9AC5-50C911A87749}"/>
              </a:ext>
            </a:extLst>
          </p:cNvPr>
          <p:cNvSpPr>
            <a:spLocks noGrp="1"/>
          </p:cNvSpPr>
          <p:nvPr>
            <p:ph idx="1"/>
          </p:nvPr>
        </p:nvSpPr>
        <p:spPr>
          <a:xfrm>
            <a:off x="838200" y="1690688"/>
            <a:ext cx="4209646" cy="4670144"/>
          </a:xfrm>
        </p:spPr>
        <p:txBody>
          <a:bodyPr>
            <a:normAutofit fontScale="92500"/>
          </a:bodyPr>
          <a:lstStyle/>
          <a:p>
            <a:r>
              <a:rPr lang="en-US"/>
              <a:t>Motivation</a:t>
            </a:r>
          </a:p>
          <a:p>
            <a:pPr lvl="1"/>
            <a:r>
              <a:rPr lang="en-US"/>
              <a:t>Very heterogeneous contact network that cannot be accommodated through a stratified compartmental model</a:t>
            </a:r>
          </a:p>
          <a:p>
            <a:pPr lvl="1"/>
            <a:r>
              <a:rPr lang="en-US"/>
              <a:t>Examples: STIs, needle-sharing, fine-scale spatial models</a:t>
            </a:r>
          </a:p>
          <a:p>
            <a:r>
              <a:rPr lang="en-US"/>
              <a:t>Introductory resource: </a:t>
            </a:r>
            <a:r>
              <a:rPr lang="en-US">
                <a:hlinkClick r:id="rId2"/>
              </a:rPr>
              <a:t>Keeling &amp; Eames. Networks and epidemic models. J R Soc Interface. 2005. </a:t>
            </a:r>
            <a:endParaRPr lang="en-US"/>
          </a:p>
        </p:txBody>
      </p:sp>
      <p:pic>
        <p:nvPicPr>
          <p:cNvPr id="1026" name="Picture 2">
            <a:extLst>
              <a:ext uri="{FF2B5EF4-FFF2-40B4-BE49-F238E27FC236}">
                <a16:creationId xmlns:a16="http://schemas.microsoft.com/office/drawing/2014/main" id="{D897A679-E511-E86C-B9BA-4DBB8299A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846" y="497168"/>
            <a:ext cx="6637037" cy="5608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582263-4EF4-6CA4-6F3C-4DF40AEF3822}"/>
              </a:ext>
            </a:extLst>
          </p:cNvPr>
          <p:cNvSpPr txBox="1"/>
          <p:nvPr/>
        </p:nvSpPr>
        <p:spPr>
          <a:xfrm>
            <a:off x="5047846" y="6173400"/>
            <a:ext cx="7759505" cy="276999"/>
          </a:xfrm>
          <a:prstGeom prst="rect">
            <a:avLst/>
          </a:prstGeom>
          <a:noFill/>
        </p:spPr>
        <p:txBody>
          <a:bodyPr wrap="square" rtlCol="0">
            <a:spAutoFit/>
          </a:bodyPr>
          <a:lstStyle/>
          <a:p>
            <a:r>
              <a:rPr lang="en-US" sz="1200">
                <a:hlinkClick r:id="rId4">
                  <a:extLst>
                    <a:ext uri="{A12FA001-AC4F-418D-AE19-62706E023703}">
                      <ahyp:hlinkClr xmlns:ahyp="http://schemas.microsoft.com/office/drawing/2018/hyperlinkcolor" val="tx"/>
                    </a:ext>
                  </a:extLst>
                </a:hlinkClick>
              </a:rPr>
              <a:t>Peters et al. HIV Infection Linked to Injection Use of Oxymorphone in Indiana, 2014–2015. NEJM 2016.  </a:t>
            </a:r>
            <a:endParaRPr lang="en-US" sz="1200"/>
          </a:p>
        </p:txBody>
      </p:sp>
      <p:sp>
        <p:nvSpPr>
          <p:cNvPr id="5" name="Rectangle 4">
            <a:extLst>
              <a:ext uri="{FF2B5EF4-FFF2-40B4-BE49-F238E27FC236}">
                <a16:creationId xmlns:a16="http://schemas.microsoft.com/office/drawing/2014/main" id="{26E97307-CD84-31FE-5B9C-54C61B556919}"/>
              </a:ext>
            </a:extLst>
          </p:cNvPr>
          <p:cNvSpPr/>
          <p:nvPr/>
        </p:nvSpPr>
        <p:spPr>
          <a:xfrm>
            <a:off x="10064299" y="3628103"/>
            <a:ext cx="1504336" cy="2200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196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a:bodyPr>
          <a:lstStyle/>
          <a:p>
            <a:r>
              <a:rPr lang="en-US" altLang="ko-KR" sz="3600">
                <a:latin typeface="Calibri" panose="020F0502020204030204" pitchFamily="34" charset="0"/>
                <a:cs typeface="Calibri" panose="020F0502020204030204" pitchFamily="34" charset="0"/>
              </a:rPr>
              <a:t>Course aim</a:t>
            </a:r>
            <a:endParaRPr lang="en-US" sz="360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54E600F-4A82-9E61-FA7F-81530B5E45EB}"/>
              </a:ext>
            </a:extLst>
          </p:cNvPr>
          <p:cNvSpPr>
            <a:spLocks noGrp="1"/>
          </p:cNvSpPr>
          <p:nvPr>
            <p:ph idx="1"/>
          </p:nvPr>
        </p:nvSpPr>
        <p:spPr>
          <a:xfrm>
            <a:off x="838200" y="1381741"/>
            <a:ext cx="10515600" cy="4351338"/>
          </a:xfrm>
        </p:spPr>
        <p:txBody>
          <a:bodyPr>
            <a:noAutofit/>
          </a:bodyPr>
          <a:lstStyle/>
          <a:p>
            <a:r>
              <a:rPr lang="en-US" sz="3200"/>
              <a:t>To understand the fundamentals of infectious disease epidemiology.</a:t>
            </a:r>
          </a:p>
          <a:p>
            <a:endParaRPr lang="en-US" sz="3200"/>
          </a:p>
          <a:p>
            <a:r>
              <a:rPr lang="en-US" sz="3200"/>
              <a:t>To learn how to construct and parameterize dynamic compartmental models of infectious disease transmission and simulate disease control interventions using R.</a:t>
            </a:r>
          </a:p>
          <a:p>
            <a:endParaRPr lang="en-US" sz="3200"/>
          </a:p>
          <a:p>
            <a:r>
              <a:rPr lang="en-US" sz="3200"/>
              <a:t>To choose an appropriate model structure and set of assumptions for a given use case.</a:t>
            </a:r>
          </a:p>
          <a:p>
            <a:endParaRPr lang="en-US" sz="3200"/>
          </a:p>
        </p:txBody>
      </p:sp>
    </p:spTree>
    <p:extLst>
      <p:ext uri="{BB962C8B-B14F-4D97-AF65-F5344CB8AC3E}">
        <p14:creationId xmlns:p14="http://schemas.microsoft.com/office/powerpoint/2010/main" val="1652563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5D52-FCA3-86E8-2A78-6CCE8F08BE9A}"/>
              </a:ext>
            </a:extLst>
          </p:cNvPr>
          <p:cNvSpPr>
            <a:spLocks noGrp="1"/>
          </p:cNvSpPr>
          <p:nvPr>
            <p:ph type="title"/>
          </p:nvPr>
        </p:nvSpPr>
        <p:spPr/>
        <p:txBody>
          <a:bodyPr/>
          <a:lstStyle/>
          <a:p>
            <a:r>
              <a:rPr lang="en-US"/>
              <a:t>Other types of models</a:t>
            </a:r>
          </a:p>
        </p:txBody>
      </p:sp>
      <p:sp>
        <p:nvSpPr>
          <p:cNvPr id="3" name="Content Placeholder 2">
            <a:extLst>
              <a:ext uri="{FF2B5EF4-FFF2-40B4-BE49-F238E27FC236}">
                <a16:creationId xmlns:a16="http://schemas.microsoft.com/office/drawing/2014/main" id="{5EAD288F-D953-1828-64BD-3A2553B63C56}"/>
              </a:ext>
            </a:extLst>
          </p:cNvPr>
          <p:cNvSpPr>
            <a:spLocks noGrp="1"/>
          </p:cNvSpPr>
          <p:nvPr>
            <p:ph idx="1"/>
          </p:nvPr>
        </p:nvSpPr>
        <p:spPr>
          <a:xfrm>
            <a:off x="301082" y="1825625"/>
            <a:ext cx="6400801" cy="4861140"/>
          </a:xfrm>
        </p:spPr>
        <p:txBody>
          <a:bodyPr>
            <a:noAutofit/>
          </a:bodyPr>
          <a:lstStyle/>
          <a:p>
            <a:pPr lvl="1">
              <a:lnSpc>
                <a:spcPct val="107000"/>
              </a:lnSpc>
              <a:spcBef>
                <a:spcPts val="0"/>
              </a:spcBef>
            </a:pPr>
            <a:r>
              <a:rPr lang="en-US" sz="2000" b="1">
                <a:effectLst/>
                <a:latin typeface="Calibri" panose="020F0502020204030204" pitchFamily="34" charset="0"/>
                <a:ea typeface="Calibri" panose="020F0502020204030204" pitchFamily="34" charset="0"/>
                <a:cs typeface="Times New Roman" panose="02020603050405020304" pitchFamily="18" charset="0"/>
              </a:rPr>
              <a:t>Gravity/similar spatial models</a:t>
            </a:r>
          </a:p>
          <a:p>
            <a:pPr lvl="2">
              <a:lnSpc>
                <a:spcPct val="107000"/>
              </a:lnSpc>
              <a:spcBef>
                <a:spcPts val="0"/>
              </a:spcBef>
            </a:pPr>
            <a:r>
              <a:rPr lang="en-US">
                <a:latin typeface="Calibri" panose="020F0502020204030204" pitchFamily="34" charset="0"/>
                <a:ea typeface="Calibri" panose="020F0502020204030204" pitchFamily="34" charset="0"/>
                <a:cs typeface="Times New Roman" panose="02020603050405020304" pitchFamily="18" charset="0"/>
              </a:rPr>
              <a:t>Can be used to describe spread and dynamics of infectious diseases over space</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sz="2000" b="1">
                <a:effectLst/>
                <a:latin typeface="Calibri" panose="020F0502020204030204" pitchFamily="34" charset="0"/>
                <a:ea typeface="Calibri" panose="020F0502020204030204" pitchFamily="34" charset="0"/>
                <a:cs typeface="Times New Roman" panose="02020603050405020304" pitchFamily="18" charset="0"/>
              </a:rPr>
              <a:t>Statistical models</a:t>
            </a:r>
          </a:p>
          <a:p>
            <a:pPr lvl="2">
              <a:lnSpc>
                <a:spcPct val="107000"/>
              </a:lnSpc>
              <a:spcBef>
                <a:spcPts val="0"/>
              </a:spcBef>
            </a:pPr>
            <a:r>
              <a:rPr lang="en-US">
                <a:latin typeface="Calibri" panose="020F0502020204030204" pitchFamily="34" charset="0"/>
                <a:ea typeface="Calibri" panose="020F0502020204030204" pitchFamily="34" charset="0"/>
                <a:cs typeface="Times New Roman" panose="02020603050405020304" pitchFamily="18" charset="0"/>
              </a:rPr>
              <a:t>Non-mechanistic models that extrapolate based on fitted disease trends</a:t>
            </a:r>
          </a:p>
          <a:p>
            <a:pPr lvl="2">
              <a:lnSpc>
                <a:spcPct val="107000"/>
              </a:lnSpc>
              <a:spcBef>
                <a:spcPts val="0"/>
              </a:spcBef>
            </a:pPr>
            <a:r>
              <a:rPr lang="en-US">
                <a:latin typeface="Calibri" panose="020F0502020204030204" pitchFamily="34" charset="0"/>
                <a:ea typeface="Calibri" panose="020F0502020204030204" pitchFamily="34" charset="0"/>
                <a:cs typeface="Times New Roman" panose="02020603050405020304" pitchFamily="18" charset="0"/>
              </a:rPr>
              <a:t>Most suitable </a:t>
            </a:r>
            <a:r>
              <a:rPr lang="en-US">
                <a:effectLst/>
                <a:latin typeface="Calibri" panose="020F0502020204030204" pitchFamily="34" charset="0"/>
                <a:ea typeface="Calibri" panose="020F0502020204030204" pitchFamily="34" charset="0"/>
                <a:cs typeface="Times New Roman" panose="02020603050405020304" pitchFamily="18" charset="0"/>
              </a:rPr>
              <a:t>for nowcasting or projections with a very short timeframe</a:t>
            </a:r>
          </a:p>
          <a:p>
            <a:pPr lvl="2">
              <a:lnSpc>
                <a:spcPct val="107000"/>
              </a:lnSpc>
              <a:spcBef>
                <a:spcPts val="0"/>
              </a:spcBef>
            </a:pPr>
            <a:r>
              <a:rPr lang="en-US">
                <a:effectLst/>
                <a:latin typeface="Calibri" panose="020F0502020204030204" pitchFamily="34" charset="0"/>
                <a:ea typeface="Calibri" panose="020F0502020204030204" pitchFamily="34" charset="0"/>
                <a:cs typeface="Times New Roman" panose="02020603050405020304" pitchFamily="18" charset="0"/>
              </a:rPr>
              <a:t>Less useful for projecting longer-term disease trajectories or modeling the impact of interventions</a:t>
            </a:r>
          </a:p>
          <a:p>
            <a:pPr lvl="1">
              <a:lnSpc>
                <a:spcPct val="107000"/>
              </a:lnSpc>
              <a:spcBef>
                <a:spcPts val="0"/>
              </a:spcBef>
              <a:spcAft>
                <a:spcPts val="800"/>
              </a:spcAft>
            </a:pPr>
            <a:r>
              <a:rPr lang="en-US" sz="2000" b="1">
                <a:effectLst/>
                <a:latin typeface="Calibri" panose="020F0502020204030204" pitchFamily="34" charset="0"/>
                <a:ea typeface="Calibri" panose="020F0502020204030204" pitchFamily="34" charset="0"/>
                <a:cs typeface="Times New Roman" panose="02020603050405020304" pitchFamily="18" charset="0"/>
              </a:rPr>
              <a:t>Within-host evolutionary</a:t>
            </a:r>
            <a:r>
              <a:rPr lang="en-US" sz="2000" b="1">
                <a:latin typeface="Calibri" panose="020F0502020204030204" pitchFamily="34" charset="0"/>
                <a:ea typeface="Calibri" panose="020F0502020204030204" pitchFamily="34" charset="0"/>
                <a:cs typeface="Times New Roman" panose="02020603050405020304" pitchFamily="18" charset="0"/>
              </a:rPr>
              <a:t>/</a:t>
            </a:r>
            <a:r>
              <a:rPr lang="en-US" sz="2000" b="1">
                <a:effectLst/>
                <a:latin typeface="Calibri" panose="020F0502020204030204" pitchFamily="34" charset="0"/>
                <a:ea typeface="Calibri" panose="020F0502020204030204" pitchFamily="34" charset="0"/>
                <a:cs typeface="Times New Roman" panose="02020603050405020304" pitchFamily="18" charset="0"/>
              </a:rPr>
              <a:t>pharmacokinetic models</a:t>
            </a:r>
          </a:p>
          <a:p>
            <a:pPr lvl="2">
              <a:lnSpc>
                <a:spcPct val="107000"/>
              </a:lnSpc>
              <a:spcBef>
                <a:spcPts val="0"/>
              </a:spcBef>
              <a:spcAft>
                <a:spcPts val="800"/>
              </a:spcAft>
            </a:pPr>
            <a:r>
              <a:rPr lang="en-US">
                <a:latin typeface="Calibri" panose="020F0502020204030204" pitchFamily="34" charset="0"/>
                <a:ea typeface="Calibri" panose="020F0502020204030204" pitchFamily="34" charset="0"/>
                <a:cs typeface="Times New Roman" panose="02020603050405020304" pitchFamily="18" charset="0"/>
              </a:rPr>
              <a:t>Evolution (e.g., drug resistance) of a population of pathogens within a host (e.g., infected person)</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lvl="2">
              <a:lnSpc>
                <a:spcPct val="107000"/>
              </a:lnSpc>
              <a:spcBef>
                <a:spcPts val="0"/>
              </a:spcBef>
              <a:spcAft>
                <a:spcPts val="800"/>
              </a:spcAft>
            </a:pPr>
            <a:endParaRPr lang="en-US">
              <a:effectLst/>
              <a:latin typeface="Calibri" panose="020F0502020204030204" pitchFamily="34" charset="0"/>
              <a:ea typeface="Calibri" panose="020F0502020204030204" pitchFamily="34" charset="0"/>
              <a:cs typeface="Times New Roman" panose="02020603050405020304" pitchFamily="18" charset="0"/>
            </a:endParaRPr>
          </a:p>
          <a:p>
            <a:pPr lvl="1"/>
            <a:endParaRPr lang="en-US" sz="2000"/>
          </a:p>
          <a:p>
            <a:pPr lvl="1"/>
            <a:endParaRPr lang="en-US" sz="2000"/>
          </a:p>
        </p:txBody>
      </p:sp>
      <p:pic>
        <p:nvPicPr>
          <p:cNvPr id="2052" name="Picture 4" descr="figure 1">
            <a:extLst>
              <a:ext uri="{FF2B5EF4-FFF2-40B4-BE49-F238E27FC236}">
                <a16:creationId xmlns:a16="http://schemas.microsoft.com/office/drawing/2014/main" id="{99F7103E-8B59-8F23-18C3-4B43AB392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103" y="171235"/>
            <a:ext cx="3944659" cy="23034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7BA9B1F-C581-022A-5A27-32207F98583B}"/>
              </a:ext>
            </a:extLst>
          </p:cNvPr>
          <p:cNvCxnSpPr>
            <a:cxnSpLocks/>
          </p:cNvCxnSpPr>
          <p:nvPr/>
        </p:nvCxnSpPr>
        <p:spPr>
          <a:xfrm flipV="1">
            <a:off x="4321441" y="1309831"/>
            <a:ext cx="2380442" cy="6982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8ACE0B3-AE46-E097-956C-DB6A72246FCB}"/>
              </a:ext>
            </a:extLst>
          </p:cNvPr>
          <p:cNvSpPr txBox="1"/>
          <p:nvPr/>
        </p:nvSpPr>
        <p:spPr>
          <a:xfrm>
            <a:off x="10977772" y="47752"/>
            <a:ext cx="1214228" cy="2677656"/>
          </a:xfrm>
          <a:prstGeom prst="rect">
            <a:avLst/>
          </a:prstGeom>
          <a:noFill/>
        </p:spPr>
        <p:txBody>
          <a:bodyPr wrap="square" rtlCol="0">
            <a:spAutoFit/>
          </a:bodyPr>
          <a:lstStyle/>
          <a:p>
            <a:r>
              <a:rPr lang="en-US" sz="1200"/>
              <a:t>Kraemer et al. Utilizing general human movement models to predict the spread of emerging infectious diseases in resource poor settings. Scientific Reports 2019.  </a:t>
            </a:r>
          </a:p>
        </p:txBody>
      </p:sp>
      <p:cxnSp>
        <p:nvCxnSpPr>
          <p:cNvPr id="10" name="Straight Arrow Connector 9">
            <a:extLst>
              <a:ext uri="{FF2B5EF4-FFF2-40B4-BE49-F238E27FC236}">
                <a16:creationId xmlns:a16="http://schemas.microsoft.com/office/drawing/2014/main" id="{2EF44D55-DB93-4735-A060-2CDCDEC00A5A}"/>
              </a:ext>
            </a:extLst>
          </p:cNvPr>
          <p:cNvCxnSpPr>
            <a:cxnSpLocks/>
          </p:cNvCxnSpPr>
          <p:nvPr/>
        </p:nvCxnSpPr>
        <p:spPr>
          <a:xfrm>
            <a:off x="3088888" y="3002029"/>
            <a:ext cx="3844215" cy="144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D6697197-6270-60AE-98D8-F38490C5479B}"/>
              </a:ext>
            </a:extLst>
          </p:cNvPr>
          <p:cNvPicPr>
            <a:picLocks noChangeAspect="1"/>
          </p:cNvPicPr>
          <p:nvPr/>
        </p:nvPicPr>
        <p:blipFill>
          <a:blip r:embed="rId4"/>
          <a:stretch>
            <a:fillRect/>
          </a:stretch>
        </p:blipFill>
        <p:spPr>
          <a:xfrm>
            <a:off x="6802244" y="4548348"/>
            <a:ext cx="3851112" cy="2273353"/>
          </a:xfrm>
          <a:prstGeom prst="rect">
            <a:avLst/>
          </a:prstGeom>
        </p:spPr>
      </p:pic>
      <p:sp>
        <p:nvSpPr>
          <p:cNvPr id="20" name="TextBox 19">
            <a:extLst>
              <a:ext uri="{FF2B5EF4-FFF2-40B4-BE49-F238E27FC236}">
                <a16:creationId xmlns:a16="http://schemas.microsoft.com/office/drawing/2014/main" id="{2C865F85-587D-62AE-77E6-C2B5EAD80C14}"/>
              </a:ext>
            </a:extLst>
          </p:cNvPr>
          <p:cNvSpPr txBox="1"/>
          <p:nvPr/>
        </p:nvSpPr>
        <p:spPr>
          <a:xfrm>
            <a:off x="10441483" y="5983219"/>
            <a:ext cx="1671953" cy="646331"/>
          </a:xfrm>
          <a:prstGeom prst="rect">
            <a:avLst/>
          </a:prstGeom>
          <a:noFill/>
        </p:spPr>
        <p:txBody>
          <a:bodyPr wrap="square">
            <a:spAutoFit/>
          </a:bodyPr>
          <a:lstStyle/>
          <a:p>
            <a:r>
              <a:rPr lang="en-US" sz="1200"/>
              <a:t>https://www.helpstoptheviruspro.com/en/barrier-to-resistance</a:t>
            </a:r>
          </a:p>
        </p:txBody>
      </p:sp>
      <p:pic>
        <p:nvPicPr>
          <p:cNvPr id="2050" name="Picture 2">
            <a:extLst>
              <a:ext uri="{FF2B5EF4-FFF2-40B4-BE49-F238E27FC236}">
                <a16:creationId xmlns:a16="http://schemas.microsoft.com/office/drawing/2014/main" id="{D19760F3-C434-1C9B-685A-1D4FE94D76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765" t="15572" r="33470" b="24512"/>
          <a:stretch/>
        </p:blipFill>
        <p:spPr bwMode="auto">
          <a:xfrm>
            <a:off x="7126660" y="2536005"/>
            <a:ext cx="3851112" cy="2101407"/>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8A20F932-CC6A-09F7-757A-3876A50311CD}"/>
              </a:ext>
            </a:extLst>
          </p:cNvPr>
          <p:cNvCxnSpPr>
            <a:cxnSpLocks/>
          </p:cNvCxnSpPr>
          <p:nvPr/>
        </p:nvCxnSpPr>
        <p:spPr>
          <a:xfrm>
            <a:off x="6477828" y="5668887"/>
            <a:ext cx="455275" cy="4196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9072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F4D3-7424-0132-448F-4B4E172B1696}"/>
              </a:ext>
            </a:extLst>
          </p:cNvPr>
          <p:cNvSpPr>
            <a:spLocks noGrp="1"/>
          </p:cNvSpPr>
          <p:nvPr>
            <p:ph type="title"/>
          </p:nvPr>
        </p:nvSpPr>
        <p:spPr>
          <a:xfrm>
            <a:off x="838200" y="317991"/>
            <a:ext cx="10515600" cy="1325563"/>
          </a:xfrm>
        </p:spPr>
        <p:txBody>
          <a:bodyPr/>
          <a:lstStyle/>
          <a:p>
            <a:r>
              <a:rPr lang="en-US"/>
              <a:t>Model calibration</a:t>
            </a:r>
          </a:p>
        </p:txBody>
      </p:sp>
      <p:sp>
        <p:nvSpPr>
          <p:cNvPr id="3" name="Content Placeholder 2">
            <a:extLst>
              <a:ext uri="{FF2B5EF4-FFF2-40B4-BE49-F238E27FC236}">
                <a16:creationId xmlns:a16="http://schemas.microsoft.com/office/drawing/2014/main" id="{C71700CB-F34A-E1A9-D1CD-3E799641D0CA}"/>
              </a:ext>
            </a:extLst>
          </p:cNvPr>
          <p:cNvSpPr>
            <a:spLocks noGrp="1"/>
          </p:cNvSpPr>
          <p:nvPr>
            <p:ph idx="1"/>
          </p:nvPr>
        </p:nvSpPr>
        <p:spPr>
          <a:xfrm>
            <a:off x="838200" y="1500996"/>
            <a:ext cx="10515600" cy="4888301"/>
          </a:xfrm>
        </p:spPr>
        <p:txBody>
          <a:bodyPr>
            <a:normAutofit fontScale="92500" lnSpcReduction="20000"/>
          </a:bodyPr>
          <a:lstStyle/>
          <a:p>
            <a:r>
              <a:rPr lang="en-US"/>
              <a:t>Broadly similar to calibrating a non-dynamic model – but some added challenges</a:t>
            </a:r>
          </a:p>
          <a:p>
            <a:pPr lvl="1"/>
            <a:r>
              <a:rPr lang="en-US"/>
              <a:t>Burn-in needed to reach a steady state - adds computational time</a:t>
            </a:r>
          </a:p>
          <a:p>
            <a:pPr lvl="1"/>
            <a:r>
              <a:rPr lang="en-US"/>
              <a:t>May have very uninformed priors on some parameters, like beta</a:t>
            </a:r>
          </a:p>
          <a:p>
            <a:pPr lvl="1"/>
            <a:r>
              <a:rPr lang="en-US"/>
              <a:t>Some combinations of parameters may lead to very odd behavior that “breaks” the ode solver (need to exclude these combinations)</a:t>
            </a:r>
          </a:p>
          <a:p>
            <a:pPr lvl="1"/>
            <a:r>
              <a:rPr lang="en-US"/>
              <a:t>May need to tweak arguments in the </a:t>
            </a:r>
            <a:r>
              <a:rPr lang="en-US" i="1"/>
              <a:t>ode </a:t>
            </a:r>
            <a:r>
              <a:rPr lang="en-US"/>
              <a:t>function (tolerance, etc.)</a:t>
            </a:r>
          </a:p>
          <a:p>
            <a:pPr marL="0" indent="0">
              <a:buNone/>
            </a:pPr>
            <a:r>
              <a:rPr lang="en-US" b="1"/>
              <a:t>Resources </a:t>
            </a:r>
            <a:r>
              <a:rPr lang="en-US"/>
              <a:t>(some using ID models):</a:t>
            </a:r>
          </a:p>
          <a:p>
            <a:r>
              <a:rPr lang="en-US" sz="2400">
                <a:hlinkClick r:id="rId2"/>
              </a:rPr>
              <a:t>Menzies et al. Bayesian Methods for Calibrating Health Policy Models: A Tutorial. Pharmacoeconomics 2017. </a:t>
            </a:r>
            <a:endParaRPr lang="en-US" sz="2400"/>
          </a:p>
          <a:p>
            <a:r>
              <a:rPr lang="en-US" sz="2400" err="1">
                <a:hlinkClick r:id="rId3"/>
              </a:rPr>
              <a:t>Vanni</a:t>
            </a:r>
            <a:r>
              <a:rPr lang="en-US" sz="2400">
                <a:hlinkClick r:id="rId3"/>
              </a:rPr>
              <a:t> et al. Calibrating Models in Economic Evaluation. Pharmacoeconomics, 2012. </a:t>
            </a:r>
            <a:endParaRPr lang="en-US" sz="2400"/>
          </a:p>
          <a:p>
            <a:r>
              <a:rPr lang="en-US" sz="2400">
                <a:hlinkClick r:id="rId4"/>
              </a:rPr>
              <a:t>Jackson et al. Calibration of Complex Models through Bayesian Evidence Synthesis: A Demonstration and Tutorial. MDM 2013. </a:t>
            </a:r>
            <a:endParaRPr lang="en-US" sz="2400"/>
          </a:p>
          <a:p>
            <a:r>
              <a:rPr lang="en-US" sz="2400"/>
              <a:t>SMDM courses/workshops</a:t>
            </a:r>
          </a:p>
        </p:txBody>
      </p:sp>
    </p:spTree>
    <p:extLst>
      <p:ext uri="{BB962C8B-B14F-4D97-AF65-F5344CB8AC3E}">
        <p14:creationId xmlns:p14="http://schemas.microsoft.com/office/powerpoint/2010/main" val="6467259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6B894-DF8C-74FD-57B7-A1E6FE219EC2}"/>
              </a:ext>
            </a:extLst>
          </p:cNvPr>
          <p:cNvSpPr>
            <a:spLocks noGrp="1"/>
          </p:cNvSpPr>
          <p:nvPr>
            <p:ph type="title"/>
          </p:nvPr>
        </p:nvSpPr>
        <p:spPr>
          <a:xfrm>
            <a:off x="838200" y="365125"/>
            <a:ext cx="10515600" cy="839207"/>
          </a:xfrm>
        </p:spPr>
        <p:txBody>
          <a:bodyPr>
            <a:normAutofit fontScale="90000"/>
          </a:bodyPr>
          <a:lstStyle/>
          <a:p>
            <a:r>
              <a:rPr lang="en-US" altLang="ko-KR" sz="3600">
                <a:latin typeface="Calibri" panose="020F0502020204030204" pitchFamily="34" charset="0"/>
                <a:cs typeface="Calibri" panose="020F0502020204030204" pitchFamily="34" charset="0"/>
              </a:rPr>
              <a:t>Why do we need a special set of modeling methods for infectious diseases?</a:t>
            </a:r>
            <a:endParaRPr lang="en-US" sz="360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54E600F-4A82-9E61-FA7F-81530B5E45EB}"/>
              </a:ext>
            </a:extLst>
          </p:cNvPr>
          <p:cNvSpPr>
            <a:spLocks noGrp="1"/>
          </p:cNvSpPr>
          <p:nvPr>
            <p:ph idx="1"/>
          </p:nvPr>
        </p:nvSpPr>
        <p:spPr/>
        <p:txBody>
          <a:bodyPr>
            <a:normAutofit fontScale="92500" lnSpcReduction="20000"/>
          </a:bodyPr>
          <a:lstStyle/>
          <a:p>
            <a:r>
              <a:rPr lang="en-US"/>
              <a:t>Start with Markov model example and reasons why it might not always be a good fit for ID modeling </a:t>
            </a:r>
          </a:p>
          <a:p>
            <a:r>
              <a:rPr lang="en-US"/>
              <a:t>Transmission rate depends on # ppl infected – in a Markov model it would have to change every second to account for this -&gt; better to use ODEs </a:t>
            </a:r>
          </a:p>
          <a:p>
            <a:r>
              <a:rPr lang="en-US"/>
              <a:t>Explain ODEs – allows for use of continuous time scale/continuous transition rates between different states (don’t have to keep updating transition matrix as we would in a Markov model) </a:t>
            </a:r>
          </a:p>
          <a:p>
            <a:r>
              <a:rPr lang="en-US"/>
              <a:t>Discrete vs. continuous time </a:t>
            </a:r>
          </a:p>
          <a:p>
            <a:r>
              <a:rPr lang="en-US"/>
              <a:t>Rates vs. probabilities </a:t>
            </a:r>
          </a:p>
          <a:p>
            <a:r>
              <a:rPr lang="en-US"/>
              <a:t>Show comparison (Markov model structure and results vs. ODE) </a:t>
            </a:r>
          </a:p>
          <a:p>
            <a:r>
              <a:rPr lang="en-US"/>
              <a:t>Focusing today on dynamic compartmental models like SIR and variations of SIR that use ODEs </a:t>
            </a:r>
          </a:p>
          <a:p>
            <a:endParaRPr lang="en-US"/>
          </a:p>
        </p:txBody>
      </p:sp>
    </p:spTree>
    <p:extLst>
      <p:ext uri="{BB962C8B-B14F-4D97-AF65-F5344CB8AC3E}">
        <p14:creationId xmlns:p14="http://schemas.microsoft.com/office/powerpoint/2010/main" val="11897990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D3792-D5DF-334C-B77A-64E97B8747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D9E452-53BF-25D0-A358-F4995ECE0C59}"/>
              </a:ext>
            </a:extLst>
          </p:cNvPr>
          <p:cNvSpPr>
            <a:spLocks noGrp="1"/>
          </p:cNvSpPr>
          <p:nvPr>
            <p:ph type="title"/>
          </p:nvPr>
        </p:nvSpPr>
        <p:spPr/>
        <p:txBody>
          <a:bodyPr/>
          <a:lstStyle/>
          <a:p>
            <a:r>
              <a:rPr lang="en-US"/>
              <a:t>How to estimate contact matrices?</a:t>
            </a:r>
          </a:p>
        </p:txBody>
      </p:sp>
      <p:sp>
        <p:nvSpPr>
          <p:cNvPr id="3" name="Content Placeholder 2">
            <a:extLst>
              <a:ext uri="{FF2B5EF4-FFF2-40B4-BE49-F238E27FC236}">
                <a16:creationId xmlns:a16="http://schemas.microsoft.com/office/drawing/2014/main" id="{A512709E-2ACF-6995-7F5D-5CAC15FFC761}"/>
              </a:ext>
            </a:extLst>
          </p:cNvPr>
          <p:cNvSpPr>
            <a:spLocks noGrp="1"/>
          </p:cNvSpPr>
          <p:nvPr>
            <p:ph idx="1"/>
          </p:nvPr>
        </p:nvSpPr>
        <p:spPr>
          <a:xfrm>
            <a:off x="838200" y="1825623"/>
            <a:ext cx="10515600" cy="2679469"/>
          </a:xfrm>
        </p:spPr>
        <p:txBody>
          <a:bodyPr>
            <a:normAutofit fontScale="85000" lnSpcReduction="20000"/>
          </a:bodyPr>
          <a:lstStyle/>
          <a:p>
            <a:r>
              <a:rPr lang="en-US"/>
              <a:t>Algorithms: random, proportional restricted/preferred, selective mixing</a:t>
            </a:r>
          </a:p>
          <a:p>
            <a:r>
              <a:rPr lang="en-US"/>
              <a:t>Surveys of contact patterns</a:t>
            </a:r>
          </a:p>
          <a:p>
            <a:pPr lvl="1"/>
            <a:r>
              <a:rPr lang="en-US"/>
              <a:t>Relevant for respiratory/airborne pathogens</a:t>
            </a:r>
          </a:p>
          <a:p>
            <a:pPr lvl="1"/>
            <a:r>
              <a:rPr lang="en-US"/>
              <a:t>Resources</a:t>
            </a:r>
          </a:p>
          <a:p>
            <a:pPr lvl="2"/>
            <a:r>
              <a:rPr lang="en-US" err="1">
                <a:hlinkClick r:id="rId2">
                  <a:extLst>
                    <a:ext uri="{A12FA001-AC4F-418D-AE19-62706E023703}">
                      <ahyp:hlinkClr xmlns:ahyp="http://schemas.microsoft.com/office/drawing/2018/hyperlinkcolor" val="tx"/>
                    </a:ext>
                  </a:extLst>
                </a:hlinkClick>
              </a:rPr>
              <a:t>Mossong</a:t>
            </a:r>
            <a:r>
              <a:rPr lang="en-US">
                <a:hlinkClick r:id="rId2">
                  <a:extLst>
                    <a:ext uri="{A12FA001-AC4F-418D-AE19-62706E023703}">
                      <ahyp:hlinkClr xmlns:ahyp="http://schemas.microsoft.com/office/drawing/2018/hyperlinkcolor" val="tx"/>
                    </a:ext>
                  </a:extLst>
                </a:hlinkClick>
              </a:rPr>
              <a:t> et al. Social Contacts and Mixing Patterns Relevant to the Spread of Infectious Diseases. PLOS Medicine 2008. </a:t>
            </a:r>
            <a:endParaRPr lang="en-US"/>
          </a:p>
          <a:p>
            <a:pPr lvl="2"/>
            <a:r>
              <a:rPr lang="en-US">
                <a:hlinkClick r:id="rId3">
                  <a:extLst>
                    <a:ext uri="{A12FA001-AC4F-418D-AE19-62706E023703}">
                      <ahyp:hlinkClr xmlns:ahyp="http://schemas.microsoft.com/office/drawing/2018/hyperlinkcolor" val="tx"/>
                    </a:ext>
                  </a:extLst>
                </a:hlinkClick>
              </a:rPr>
              <a:t>Prem et al. Projecting contact matrices in 177 geographical regions: An update and comparison with empirical data for the COVID-19 era. PLOS Computational Biology 2021.</a:t>
            </a:r>
          </a:p>
          <a:p>
            <a:pPr lvl="2"/>
            <a:r>
              <a:rPr lang="en-US" err="1">
                <a:hlinkClick r:id="rId4">
                  <a:extLst>
                    <a:ext uri="{A12FA001-AC4F-418D-AE19-62706E023703}">
                      <ahyp:hlinkClr xmlns:ahyp="http://schemas.microsoft.com/office/drawing/2018/hyperlinkcolor" val="tx"/>
                    </a:ext>
                  </a:extLst>
                </a:hlinkClick>
              </a:rPr>
              <a:t>McCreesh</a:t>
            </a:r>
            <a:r>
              <a:rPr lang="en-US">
                <a:hlinkClick r:id="rId4">
                  <a:extLst>
                    <a:ext uri="{A12FA001-AC4F-418D-AE19-62706E023703}">
                      <ahyp:hlinkClr xmlns:ahyp="http://schemas.microsoft.com/office/drawing/2018/hyperlinkcolor" val="tx"/>
                    </a:ext>
                  </a:extLst>
                </a:hlinkClick>
              </a:rPr>
              <a:t> et al. Estimating age-mixing patterns relevant for the transmission of airborne infections. Epidemics 2019. </a:t>
            </a:r>
            <a:endParaRPr lang="en-US"/>
          </a:p>
        </p:txBody>
      </p:sp>
      <p:pic>
        <p:nvPicPr>
          <p:cNvPr id="5" name="Picture 4">
            <a:extLst>
              <a:ext uri="{FF2B5EF4-FFF2-40B4-BE49-F238E27FC236}">
                <a16:creationId xmlns:a16="http://schemas.microsoft.com/office/drawing/2014/main" id="{EAD19691-907D-D99A-C402-ED7C2AE5020B}"/>
              </a:ext>
            </a:extLst>
          </p:cNvPr>
          <p:cNvPicPr>
            <a:picLocks noChangeAspect="1"/>
          </p:cNvPicPr>
          <p:nvPr/>
        </p:nvPicPr>
        <p:blipFill rotWithShape="1">
          <a:blip r:embed="rId5"/>
          <a:srcRect t="1613" b="-1"/>
          <a:stretch/>
        </p:blipFill>
        <p:spPr>
          <a:xfrm>
            <a:off x="4282067" y="4270916"/>
            <a:ext cx="7720361" cy="2456647"/>
          </a:xfrm>
          <a:prstGeom prst="rect">
            <a:avLst/>
          </a:prstGeom>
        </p:spPr>
      </p:pic>
      <p:sp>
        <p:nvSpPr>
          <p:cNvPr id="7" name="TextBox 6">
            <a:extLst>
              <a:ext uri="{FF2B5EF4-FFF2-40B4-BE49-F238E27FC236}">
                <a16:creationId xmlns:a16="http://schemas.microsoft.com/office/drawing/2014/main" id="{CAD709CE-79B8-071A-988D-C419F52E85A3}"/>
              </a:ext>
            </a:extLst>
          </p:cNvPr>
          <p:cNvSpPr txBox="1"/>
          <p:nvPr/>
        </p:nvSpPr>
        <p:spPr>
          <a:xfrm>
            <a:off x="838200" y="4595428"/>
            <a:ext cx="3443867" cy="2062103"/>
          </a:xfrm>
          <a:prstGeom prst="rect">
            <a:avLst/>
          </a:prstGeom>
          <a:noFill/>
        </p:spPr>
        <p:txBody>
          <a:bodyPr wrap="square">
            <a:spAutoFit/>
          </a:bodyPr>
          <a:lstStyle/>
          <a:p>
            <a:pPr marL="285750" indent="-285750">
              <a:buFont typeface="Arial" panose="020B0604020202020204" pitchFamily="34" charset="0"/>
              <a:buChar char="•"/>
            </a:pPr>
            <a:r>
              <a:rPr lang="en-US" sz="2400"/>
              <a:t>Surveys to identify contact networks</a:t>
            </a:r>
          </a:p>
          <a:p>
            <a:pPr marL="742950" lvl="1" indent="-285750">
              <a:buFont typeface="Arial" panose="020B0604020202020204" pitchFamily="34" charset="0"/>
              <a:buChar char="•"/>
            </a:pPr>
            <a:r>
              <a:rPr lang="en-US" sz="2000"/>
              <a:t>Relevant for STIs, needle-sharing</a:t>
            </a:r>
          </a:p>
          <a:p>
            <a:pPr marL="742950" lvl="1" indent="-285750">
              <a:buFont typeface="Arial" panose="020B0604020202020204" pitchFamily="34" charset="0"/>
              <a:buChar char="•"/>
            </a:pPr>
            <a:r>
              <a:rPr lang="en-US" sz="2000"/>
              <a:t>More at the end of this presentation</a:t>
            </a:r>
          </a:p>
        </p:txBody>
      </p:sp>
      <p:cxnSp>
        <p:nvCxnSpPr>
          <p:cNvPr id="9" name="Straight Arrow Connector 8">
            <a:extLst>
              <a:ext uri="{FF2B5EF4-FFF2-40B4-BE49-F238E27FC236}">
                <a16:creationId xmlns:a16="http://schemas.microsoft.com/office/drawing/2014/main" id="{19E56F82-7DAF-2BCD-3C92-D93A92A1A9F1}"/>
              </a:ext>
            </a:extLst>
          </p:cNvPr>
          <p:cNvCxnSpPr>
            <a:cxnSpLocks/>
          </p:cNvCxnSpPr>
          <p:nvPr/>
        </p:nvCxnSpPr>
        <p:spPr>
          <a:xfrm>
            <a:off x="10905893" y="3735659"/>
            <a:ext cx="447907" cy="5352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63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C6A2-2CF3-9575-30F4-3D044F91F28F}"/>
              </a:ext>
            </a:extLst>
          </p:cNvPr>
          <p:cNvSpPr>
            <a:spLocks noGrp="1"/>
          </p:cNvSpPr>
          <p:nvPr>
            <p:ph type="title"/>
          </p:nvPr>
        </p:nvSpPr>
        <p:spPr/>
        <p:txBody>
          <a:bodyPr/>
          <a:lstStyle/>
          <a:p>
            <a:r>
              <a:rPr lang="en-US"/>
              <a:t>Calculating R0 in models other than SIR</a:t>
            </a:r>
          </a:p>
        </p:txBody>
      </p:sp>
      <p:sp>
        <p:nvSpPr>
          <p:cNvPr id="3" name="Content Placeholder 2">
            <a:extLst>
              <a:ext uri="{FF2B5EF4-FFF2-40B4-BE49-F238E27FC236}">
                <a16:creationId xmlns:a16="http://schemas.microsoft.com/office/drawing/2014/main" id="{9622B8C4-5AC9-1A5D-E13C-023D6DB0280E}"/>
              </a:ext>
            </a:extLst>
          </p:cNvPr>
          <p:cNvSpPr>
            <a:spLocks noGrp="1"/>
          </p:cNvSpPr>
          <p:nvPr>
            <p:ph idx="1"/>
          </p:nvPr>
        </p:nvSpPr>
        <p:spPr/>
        <p:txBody>
          <a:bodyPr/>
          <a:lstStyle/>
          <a:p>
            <a:r>
              <a:rPr lang="en-US"/>
              <a:t>https://</a:t>
            </a:r>
            <a:r>
              <a:rPr lang="en-US" err="1"/>
              <a:t>www.ncbi.nlm.nih.gov</a:t>
            </a:r>
            <a:r>
              <a:rPr lang="en-US"/>
              <a:t>/</a:t>
            </a:r>
            <a:r>
              <a:rPr lang="en-US" err="1"/>
              <a:t>pmc</a:t>
            </a:r>
            <a:r>
              <a:rPr lang="en-US"/>
              <a:t>/articles/PMC6002118/pdf/</a:t>
            </a:r>
            <a:r>
              <a:rPr lang="en-US" err="1"/>
              <a:t>main.pdf</a:t>
            </a:r>
            <a:endParaRPr lang="en-US"/>
          </a:p>
        </p:txBody>
      </p:sp>
    </p:spTree>
    <p:extLst>
      <p:ext uri="{BB962C8B-B14F-4D97-AF65-F5344CB8AC3E}">
        <p14:creationId xmlns:p14="http://schemas.microsoft.com/office/powerpoint/2010/main" val="22742784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2169</TotalTime>
  <Words>11558</Words>
  <Application>Microsoft Macintosh PowerPoint</Application>
  <PresentationFormat>Widescreen</PresentationFormat>
  <Paragraphs>1465</Paragraphs>
  <Slides>94</Slides>
  <Notes>68</Notes>
  <HiddenSlides>18</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94</vt:i4>
      </vt:variant>
    </vt:vector>
  </HeadingPairs>
  <TitlesOfParts>
    <vt:vector size="108" baseType="lpstr">
      <vt:lpstr>BlinkMacSystemFont</vt:lpstr>
      <vt:lpstr>DiverdaSansCom</vt:lpstr>
      <vt:lpstr>Google Sans</vt:lpstr>
      <vt:lpstr>Söhne</vt:lpstr>
      <vt:lpstr>Arial</vt:lpstr>
      <vt:lpstr>Arial</vt:lpstr>
      <vt:lpstr>Calibri</vt:lpstr>
      <vt:lpstr>Calibri Light</vt:lpstr>
      <vt:lpstr>Cambria</vt:lpstr>
      <vt:lpstr>Cambria Math</vt:lpstr>
      <vt:lpstr>Symbol</vt:lpstr>
      <vt:lpstr>Times New Roman</vt:lpstr>
      <vt:lpstr>Wingdings</vt:lpstr>
      <vt:lpstr>Office Theme</vt:lpstr>
      <vt:lpstr>Infectious Disease Modeling Using Dynamic Compartmental Models in R </vt:lpstr>
      <vt:lpstr>Acknowledgements</vt:lpstr>
      <vt:lpstr>Communicable vs. non-communicable diseases</vt:lpstr>
      <vt:lpstr>Communicable vs. non-communicable diseases</vt:lpstr>
      <vt:lpstr>Pathogens that can cause human infectious diseases</vt:lpstr>
      <vt:lpstr>Why model infectious diseases?</vt:lpstr>
      <vt:lpstr>Examples of infectious disease modeling for public health</vt:lpstr>
      <vt:lpstr>Multiple ways of modeling infectious diseases</vt:lpstr>
      <vt:lpstr>Course aim</vt:lpstr>
      <vt:lpstr>Part I: Basics &amp; the SIR Model</vt:lpstr>
      <vt:lpstr>Compartmental models</vt:lpstr>
      <vt:lpstr>SIR: Susceptible-Infected-Recovered</vt:lpstr>
      <vt:lpstr>Quick differential equations recap</vt:lpstr>
      <vt:lpstr>Quick differential equations recap</vt:lpstr>
      <vt:lpstr>Quick differential equations recap</vt:lpstr>
      <vt:lpstr>Quick differential equations recap</vt:lpstr>
      <vt:lpstr>Effective contact rate &amp; force of infection</vt:lpstr>
      <vt:lpstr>Reproductive numbers</vt:lpstr>
      <vt:lpstr>Reproductive numbers</vt:lpstr>
      <vt:lpstr>R0 estimates for various diseases</vt:lpstr>
      <vt:lpstr>Herd immunity</vt:lpstr>
      <vt:lpstr>Incidence &amp; prevalence</vt:lpstr>
      <vt:lpstr>R Session #1: Setting up &amp; running an SIR model</vt:lpstr>
      <vt:lpstr>R Session #1: Introductory SIR model</vt:lpstr>
      <vt:lpstr>Part 2:  Embellishments to the SIR Model</vt:lpstr>
      <vt:lpstr>Some limitations of the basic SIR model:</vt:lpstr>
      <vt:lpstr>Some limitations of the basic SIR model:</vt:lpstr>
      <vt:lpstr>Adding demography: SIR w/ births &amp; deaths</vt:lpstr>
      <vt:lpstr>Adding demography: SIR w/ births &amp; deaths</vt:lpstr>
      <vt:lpstr>Adding demography: SIR w/ births &amp; deaths</vt:lpstr>
      <vt:lpstr>Adding demography: SIR w/ births &amp; deaths</vt:lpstr>
      <vt:lpstr>Adding demography: SIR w/ births &amp; deaths</vt:lpstr>
      <vt:lpstr>SIR with demography: R code</vt:lpstr>
      <vt:lpstr>Adding demography: SIR w/ births &amp; deaths</vt:lpstr>
      <vt:lpstr>R Session #2: SIR with demography</vt:lpstr>
      <vt:lpstr>Infections without immunity</vt:lpstr>
      <vt:lpstr>Waning immunity</vt:lpstr>
      <vt:lpstr>PowerPoint Presentation</vt:lpstr>
      <vt:lpstr>PowerPoint Presentation</vt:lpstr>
      <vt:lpstr>Adding waning immunity</vt:lpstr>
      <vt:lpstr>Adding waning immunity</vt:lpstr>
      <vt:lpstr>SIRS model: R code</vt:lpstr>
      <vt:lpstr>Incubation and latent period</vt:lpstr>
      <vt:lpstr>Latent vs. active TB infection</vt:lpstr>
      <vt:lpstr>Incubation and latent period</vt:lpstr>
      <vt:lpstr>Adding latent period</vt:lpstr>
      <vt:lpstr>Calculating R0 in SEIR model</vt:lpstr>
      <vt:lpstr>Calculating R0 in SEIR model</vt:lpstr>
      <vt:lpstr>SEIR model: R code</vt:lpstr>
      <vt:lpstr>Lab #3: SIRS and SEIR model</vt:lpstr>
      <vt:lpstr>Controlling Infectious Diseases (1) Vaccines</vt:lpstr>
      <vt:lpstr>Controlling Infectious Diseases (1) Vaccines</vt:lpstr>
      <vt:lpstr>Controlling Infectious Diseases (1) Vaccines</vt:lpstr>
      <vt:lpstr>Controlling Infectious Diseases (1) Vaccines</vt:lpstr>
      <vt:lpstr>Controlling Infectious Diseases (1) Vaccines</vt:lpstr>
      <vt:lpstr>SIR model w/ vaccination, perfect protection: R code</vt:lpstr>
      <vt:lpstr>SIR model w/ vaccination, imperfect protection: R code</vt:lpstr>
      <vt:lpstr>SIR model w/ vaccination, imperfect protection: R code</vt:lpstr>
      <vt:lpstr>Controlling Infectious Diseases (2) Quarantine</vt:lpstr>
      <vt:lpstr>Controlling Infectious Diseases (2) Quarantine</vt:lpstr>
      <vt:lpstr>Controlling Infectious Diseases (2) Quarantine</vt:lpstr>
      <vt:lpstr>Controlling Infectious Diseases (2) Quarantine</vt:lpstr>
      <vt:lpstr>SIR model w/ quarantine: R code</vt:lpstr>
      <vt:lpstr>Controlling Infectious Diseases (3) Contact tracing</vt:lpstr>
      <vt:lpstr>Controlling Infectious Diseases (3) Contact tracing</vt:lpstr>
      <vt:lpstr>SI model w/ contact tracing: R code</vt:lpstr>
      <vt:lpstr>Lab #4: Modeling interventions </vt:lpstr>
      <vt:lpstr>Part 3:  Embellishments to the SIR Model </vt:lpstr>
      <vt:lpstr>Adding heterogeneity: models w/ stratification(s)</vt:lpstr>
      <vt:lpstr>Adding heterogeneity: models w/ stratification(s)</vt:lpstr>
      <vt:lpstr>Adding heterogeneity: models w/ stratification(s)</vt:lpstr>
      <vt:lpstr>Adding heterogeneity: models w/ stratification(s)</vt:lpstr>
      <vt:lpstr>Adding heterogeneity: models w/ stratification(s)</vt:lpstr>
      <vt:lpstr>Adding heterogeneity: models w/ stratification(s)</vt:lpstr>
      <vt:lpstr>SIR w/ heterogeneous mixing – R code</vt:lpstr>
      <vt:lpstr>Part 3:  Wrap Up</vt:lpstr>
      <vt:lpstr>Several additional complexities can be incorporated in dynamic compartmental models</vt:lpstr>
      <vt:lpstr>Multiple ways of modeling infectious diseases</vt:lpstr>
      <vt:lpstr>Best practices</vt:lpstr>
      <vt:lpstr>Assignment</vt:lpstr>
      <vt:lpstr>Extra Slides</vt:lpstr>
      <vt:lpstr>Vector-borne &amp; environmental pathogens</vt:lpstr>
      <vt:lpstr>Seasonality</vt:lpstr>
      <vt:lpstr>Frequency-dependency vs. density-dependency</vt:lpstr>
      <vt:lpstr>Multiple diseases</vt:lpstr>
      <vt:lpstr>Multiple competing strains</vt:lpstr>
      <vt:lpstr>Static models</vt:lpstr>
      <vt:lpstr>Individual-level stochastic models</vt:lpstr>
      <vt:lpstr>Network models</vt:lpstr>
      <vt:lpstr>Other types of models</vt:lpstr>
      <vt:lpstr>Model calibration</vt:lpstr>
      <vt:lpstr>Why do we need a special set of modeling methods for infectious diseases?</vt:lpstr>
      <vt:lpstr>How to estimate contact matrices?</vt:lpstr>
      <vt:lpstr>Calculating R0 in models other than SIR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kyueunl</dc:creator>
  <cp:lastModifiedBy>kyueunl</cp:lastModifiedBy>
  <cp:revision>15</cp:revision>
  <dcterms:created xsi:type="dcterms:W3CDTF">2023-08-31T15:21:12Z</dcterms:created>
  <dcterms:modified xsi:type="dcterms:W3CDTF">2024-02-28T06:08:45Z</dcterms:modified>
</cp:coreProperties>
</file>